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695" autoAdjust="0"/>
  </p:normalViewPr>
  <p:slideViewPr>
    <p:cSldViewPr>
      <p:cViewPr varScale="1">
        <p:scale>
          <a:sx n="45" d="100"/>
          <a:sy n="45" d="100"/>
        </p:scale>
        <p:origin x="-1236" y="-102"/>
      </p:cViewPr>
      <p:guideLst>
        <p:guide orient="horz" pos="2160"/>
        <p:guide pos="2880"/>
      </p:guideLst>
    </p:cSldViewPr>
  </p:slideViewPr>
  <p:outlineViewPr>
    <p:cViewPr>
      <p:scale>
        <a:sx n="33" d="100"/>
        <a:sy n="33" d="100"/>
      </p:scale>
      <p:origin x="150" y="3073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sp>
        <p:nvSpPr>
          <p:cNvPr id="8" name="标题 7"/>
          <p:cNvSpPr>
            <a:spLocks noGrp="1"/>
          </p:cNvSpPr>
          <p:nvPr>
            <p:ph type="ctrTitle"/>
          </p:nvPr>
        </p:nvSpPr>
        <p:spPr>
          <a:xfrm>
            <a:off x="2286000" y="312420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56BDF920-21B7-4392-9D0E-C406980AE00D}" type="datetimeFigureOut">
              <a:rPr lang="zh-TW" altLang="en-US" smtClean="0"/>
              <a:t>2017/7/16</a:t>
            </a:fld>
            <a:endParaRPr lang="zh-TW" altLang="en-US"/>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TW" altLang="en-US"/>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灯片编号占位符 28"/>
          <p:cNvSpPr>
            <a:spLocks noGrp="1"/>
          </p:cNvSpPr>
          <p:nvPr>
            <p:ph type="sldNum" sz="quarter" idx="12"/>
          </p:nvPr>
        </p:nvSpPr>
        <p:spPr bwMode="auto">
          <a:xfrm>
            <a:off x="1325544" y="4928702"/>
            <a:ext cx="609600" cy="517524"/>
          </a:xfrm>
        </p:spPr>
        <p:txBody>
          <a:bodyPr/>
          <a:lstStyle/>
          <a:p>
            <a:fld id="{84E78642-4CC7-4F11-84A1-15E6835D0D83}" type="slidenum">
              <a:rPr lang="zh-TW" altLang="en-US" smtClean="0"/>
              <a:t>‹#›</a:t>
            </a:fld>
            <a:endParaRPr lang="zh-TW"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6BDF920-21B7-4392-9D0E-C406980AE00D}" type="datetimeFigureOut">
              <a:rPr lang="zh-TW" altLang="en-US" smtClean="0"/>
              <a:t>2017/7/16</a:t>
            </a:fld>
            <a:endParaRPr lang="zh-TW" altLang="en-US"/>
          </a:p>
        </p:txBody>
      </p:sp>
      <p:sp>
        <p:nvSpPr>
          <p:cNvPr id="5" name="页脚占位符 4"/>
          <p:cNvSpPr>
            <a:spLocks noGrp="1"/>
          </p:cNvSpPr>
          <p:nvPr>
            <p:ph type="ftr" sz="quarter" idx="11"/>
          </p:nvPr>
        </p:nvSpPr>
        <p:spPr/>
        <p:txBody>
          <a:bodyPr/>
          <a:lstStyle/>
          <a:p>
            <a:endParaRPr lang="zh-TW" altLang="en-US"/>
          </a:p>
        </p:txBody>
      </p:sp>
      <p:sp>
        <p:nvSpPr>
          <p:cNvPr id="6" name="灯片编号占位符 5"/>
          <p:cNvSpPr>
            <a:spLocks noGrp="1"/>
          </p:cNvSpPr>
          <p:nvPr>
            <p:ph type="sldNum" sz="quarter" idx="12"/>
          </p:nvPr>
        </p:nvSpPr>
        <p:spPr/>
        <p:txBody>
          <a:bodyPr/>
          <a:lstStyle/>
          <a:p>
            <a:fld id="{84E78642-4CC7-4F11-84A1-15E6835D0D83}" type="slidenum">
              <a:rPr lang="zh-TW" altLang="en-US" smtClean="0"/>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6BDF920-21B7-4392-9D0E-C406980AE00D}" type="datetimeFigureOut">
              <a:rPr lang="zh-TW" altLang="en-US" smtClean="0"/>
              <a:t>2017/7/16</a:t>
            </a:fld>
            <a:endParaRPr lang="zh-TW" altLang="en-US"/>
          </a:p>
        </p:txBody>
      </p:sp>
      <p:sp>
        <p:nvSpPr>
          <p:cNvPr id="5" name="页脚占位符 4"/>
          <p:cNvSpPr>
            <a:spLocks noGrp="1"/>
          </p:cNvSpPr>
          <p:nvPr>
            <p:ph type="ftr" sz="quarter" idx="11"/>
          </p:nvPr>
        </p:nvSpPr>
        <p:spPr/>
        <p:txBody>
          <a:bodyPr/>
          <a:lstStyle/>
          <a:p>
            <a:endParaRPr lang="zh-TW" altLang="en-US"/>
          </a:p>
        </p:txBody>
      </p:sp>
      <p:sp>
        <p:nvSpPr>
          <p:cNvPr id="6" name="灯片编号占位符 5"/>
          <p:cNvSpPr>
            <a:spLocks noGrp="1"/>
          </p:cNvSpPr>
          <p:nvPr>
            <p:ph type="sldNum" sz="quarter" idx="12"/>
          </p:nvPr>
        </p:nvSpPr>
        <p:spPr/>
        <p:txBody>
          <a:bodyPr/>
          <a:lstStyle/>
          <a:p>
            <a:fld id="{84E78642-4CC7-4F11-84A1-15E6835D0D83}" type="slidenum">
              <a:rPr lang="zh-TW" altLang="en-US" smtClean="0"/>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56BDF920-21B7-4392-9D0E-C406980AE00D}" type="datetimeFigureOut">
              <a:rPr lang="zh-TW" altLang="en-US" smtClean="0"/>
              <a:t>2017/7/16</a:t>
            </a:fld>
            <a:endParaRPr lang="zh-TW" altLang="en-US"/>
          </a:p>
        </p:txBody>
      </p:sp>
      <p:sp>
        <p:nvSpPr>
          <p:cNvPr id="9" name="灯片编号占位符 8"/>
          <p:cNvSpPr>
            <a:spLocks noGrp="1"/>
          </p:cNvSpPr>
          <p:nvPr>
            <p:ph type="sldNum" sz="quarter" idx="15"/>
          </p:nvPr>
        </p:nvSpPr>
        <p:spPr/>
        <p:txBody>
          <a:bodyPr rtlCol="0"/>
          <a:lstStyle/>
          <a:p>
            <a:fld id="{84E78642-4CC7-4F11-84A1-15E6835D0D83}" type="slidenum">
              <a:rPr lang="zh-TW" altLang="en-US" smtClean="0"/>
              <a:t>‹#›</a:t>
            </a:fld>
            <a:endParaRPr lang="zh-TW" altLang="en-US"/>
          </a:p>
        </p:txBody>
      </p:sp>
      <p:sp>
        <p:nvSpPr>
          <p:cNvPr id="10" name="页脚占位符 9"/>
          <p:cNvSpPr>
            <a:spLocks noGrp="1"/>
          </p:cNvSpPr>
          <p:nvPr>
            <p:ph type="ftr" sz="quarter" idx="16"/>
          </p:nvPr>
        </p:nvSpPr>
        <p:spPr/>
        <p:txBody>
          <a:bodyPr rtlCol="0"/>
          <a:lstStyle/>
          <a:p>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56BDF920-21B7-4392-9D0E-C406980AE00D}" type="datetimeFigureOut">
              <a:rPr lang="zh-TW" altLang="en-US" smtClean="0"/>
              <a:t>2017/7/16</a:t>
            </a:fld>
            <a:endParaRPr lang="zh-TW" altLang="en-US"/>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TW"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灯片编号占位符 5"/>
          <p:cNvSpPr>
            <a:spLocks noGrp="1"/>
          </p:cNvSpPr>
          <p:nvPr>
            <p:ph type="sldNum" sz="quarter" idx="12"/>
          </p:nvPr>
        </p:nvSpPr>
        <p:spPr bwMode="auto">
          <a:xfrm>
            <a:off x="1340616" y="4928702"/>
            <a:ext cx="609600" cy="517524"/>
          </a:xfrm>
        </p:spPr>
        <p:txBody>
          <a:bodyPr/>
          <a:lstStyle/>
          <a:p>
            <a:fld id="{84E78642-4CC7-4F11-84A1-15E6835D0D83}" type="slidenum">
              <a:rPr lang="zh-TW" altLang="en-US" smtClean="0"/>
              <a:t>‹#›</a:t>
            </a:fld>
            <a:endParaRPr lang="zh-TW"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56BDF920-21B7-4392-9D0E-C406980AE00D}" type="datetimeFigureOut">
              <a:rPr lang="zh-TW" altLang="en-US" smtClean="0"/>
              <a:t>2017/7/16</a:t>
            </a:fld>
            <a:endParaRPr lang="zh-TW" altLang="en-US"/>
          </a:p>
        </p:txBody>
      </p:sp>
      <p:sp>
        <p:nvSpPr>
          <p:cNvPr id="6" name="页脚占位符 5"/>
          <p:cNvSpPr>
            <a:spLocks noGrp="1"/>
          </p:cNvSpPr>
          <p:nvPr>
            <p:ph type="ftr" sz="quarter" idx="11"/>
          </p:nvPr>
        </p:nvSpPr>
        <p:spPr/>
        <p:txBody>
          <a:bodyPr/>
          <a:lstStyle/>
          <a:p>
            <a:endParaRPr lang="zh-TW" altLang="en-US"/>
          </a:p>
        </p:txBody>
      </p:sp>
      <p:sp>
        <p:nvSpPr>
          <p:cNvPr id="7" name="灯片编号占位符 6"/>
          <p:cNvSpPr>
            <a:spLocks noGrp="1"/>
          </p:cNvSpPr>
          <p:nvPr>
            <p:ph type="sldNum" sz="quarter" idx="12"/>
          </p:nvPr>
        </p:nvSpPr>
        <p:spPr/>
        <p:txBody>
          <a:bodyPr/>
          <a:lstStyle/>
          <a:p>
            <a:fld id="{84E78642-4CC7-4F11-84A1-15E6835D0D83}" type="slidenum">
              <a:rPr lang="zh-TW" altLang="en-US" smtClean="0"/>
              <a:t>‹#›</a:t>
            </a:fld>
            <a:endParaRPr lang="zh-TW"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56BDF920-21B7-4392-9D0E-C406980AE00D}" type="datetimeFigureOut">
              <a:rPr lang="zh-TW" altLang="en-US" smtClean="0"/>
              <a:t>2017/7/16</a:t>
            </a:fld>
            <a:endParaRPr lang="zh-TW" altLang="en-US"/>
          </a:p>
        </p:txBody>
      </p:sp>
      <p:sp>
        <p:nvSpPr>
          <p:cNvPr id="8" name="页脚占位符 7"/>
          <p:cNvSpPr>
            <a:spLocks noGrp="1"/>
          </p:cNvSpPr>
          <p:nvPr>
            <p:ph type="ftr" sz="quarter" idx="11"/>
          </p:nvPr>
        </p:nvSpPr>
        <p:spPr/>
        <p:txBody>
          <a:bodyPr/>
          <a:lstStyle/>
          <a:p>
            <a:endParaRPr lang="zh-TW" altLang="en-US"/>
          </a:p>
        </p:txBody>
      </p:sp>
      <p:sp>
        <p:nvSpPr>
          <p:cNvPr id="9" name="灯片编号占位符 8"/>
          <p:cNvSpPr>
            <a:spLocks noGrp="1"/>
          </p:cNvSpPr>
          <p:nvPr>
            <p:ph type="sldNum" sz="quarter" idx="12"/>
          </p:nvPr>
        </p:nvSpPr>
        <p:spPr/>
        <p:txBody>
          <a:bodyPr/>
          <a:lstStyle/>
          <a:p>
            <a:fld id="{84E78642-4CC7-4F11-84A1-15E6835D0D83}" type="slidenum">
              <a:rPr lang="zh-TW" altLang="en-US" smtClean="0"/>
              <a:t>‹#›</a:t>
            </a:fld>
            <a:endParaRPr lang="zh-TW"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56BDF920-21B7-4392-9D0E-C406980AE00D}" type="datetimeFigureOut">
              <a:rPr lang="zh-TW" altLang="en-US" smtClean="0"/>
              <a:t>2017/7/16</a:t>
            </a:fld>
            <a:endParaRPr lang="zh-TW" altLang="en-US"/>
          </a:p>
        </p:txBody>
      </p:sp>
      <p:sp>
        <p:nvSpPr>
          <p:cNvPr id="7" name="灯片编号占位符 6"/>
          <p:cNvSpPr>
            <a:spLocks noGrp="1"/>
          </p:cNvSpPr>
          <p:nvPr>
            <p:ph type="sldNum" sz="quarter" idx="11"/>
          </p:nvPr>
        </p:nvSpPr>
        <p:spPr/>
        <p:txBody>
          <a:bodyPr rtlCol="0"/>
          <a:lstStyle/>
          <a:p>
            <a:fld id="{84E78642-4CC7-4F11-84A1-15E6835D0D83}" type="slidenum">
              <a:rPr lang="zh-TW" altLang="en-US" smtClean="0"/>
              <a:t>‹#›</a:t>
            </a:fld>
            <a:endParaRPr lang="zh-TW" altLang="en-US"/>
          </a:p>
        </p:txBody>
      </p:sp>
      <p:sp>
        <p:nvSpPr>
          <p:cNvPr id="8" name="页脚占位符 7"/>
          <p:cNvSpPr>
            <a:spLocks noGrp="1"/>
          </p:cNvSpPr>
          <p:nvPr>
            <p:ph type="ftr" sz="quarter" idx="12"/>
          </p:nvPr>
        </p:nvSpPr>
        <p:spPr/>
        <p:txBody>
          <a:bodyPr rtlCol="0"/>
          <a:lstStyle/>
          <a:p>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6BDF920-21B7-4392-9D0E-C406980AE00D}" type="datetimeFigureOut">
              <a:rPr lang="zh-TW" altLang="en-US" smtClean="0"/>
              <a:t>2017/7/16</a:t>
            </a:fld>
            <a:endParaRPr lang="zh-TW" altLang="en-US"/>
          </a:p>
        </p:txBody>
      </p:sp>
      <p:sp>
        <p:nvSpPr>
          <p:cNvPr id="3" name="页脚占位符 2"/>
          <p:cNvSpPr>
            <a:spLocks noGrp="1"/>
          </p:cNvSpPr>
          <p:nvPr>
            <p:ph type="ftr" sz="quarter" idx="11"/>
          </p:nvPr>
        </p:nvSpPr>
        <p:spPr/>
        <p:txBody>
          <a:bodyPr/>
          <a:lstStyle/>
          <a:p>
            <a:endParaRPr lang="zh-TW" altLang="en-US"/>
          </a:p>
        </p:txBody>
      </p:sp>
      <p:sp>
        <p:nvSpPr>
          <p:cNvPr id="4" name="灯片编号占位符 3"/>
          <p:cNvSpPr>
            <a:spLocks noGrp="1"/>
          </p:cNvSpPr>
          <p:nvPr>
            <p:ph type="sldNum" sz="quarter" idx="12"/>
          </p:nvPr>
        </p:nvSpPr>
        <p:spPr/>
        <p:txBody>
          <a:bodyPr/>
          <a:lstStyle/>
          <a:p>
            <a:fld id="{84E78642-4CC7-4F11-84A1-15E6835D0D83}" type="slidenum">
              <a:rPr lang="zh-TW" altLang="en-US" smtClean="0"/>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56BDF920-21B7-4392-9D0E-C406980AE00D}" type="datetimeFigureOut">
              <a:rPr lang="zh-TW" altLang="en-US" smtClean="0"/>
              <a:t>2017/7/16</a:t>
            </a:fld>
            <a:endParaRPr lang="zh-TW" altLang="en-US"/>
          </a:p>
        </p:txBody>
      </p:sp>
      <p:sp>
        <p:nvSpPr>
          <p:cNvPr id="22" name="灯片编号占位符 21"/>
          <p:cNvSpPr>
            <a:spLocks noGrp="1"/>
          </p:cNvSpPr>
          <p:nvPr>
            <p:ph type="sldNum" sz="quarter" idx="15"/>
          </p:nvPr>
        </p:nvSpPr>
        <p:spPr/>
        <p:txBody>
          <a:bodyPr rtlCol="0"/>
          <a:lstStyle/>
          <a:p>
            <a:fld id="{84E78642-4CC7-4F11-84A1-15E6835D0D83}" type="slidenum">
              <a:rPr lang="zh-TW" altLang="en-US" smtClean="0"/>
              <a:t>‹#›</a:t>
            </a:fld>
            <a:endParaRPr lang="zh-TW" altLang="en-US"/>
          </a:p>
        </p:txBody>
      </p:sp>
      <p:sp>
        <p:nvSpPr>
          <p:cNvPr id="23" name="页脚占位符 22"/>
          <p:cNvSpPr>
            <a:spLocks noGrp="1"/>
          </p:cNvSpPr>
          <p:nvPr>
            <p:ph type="ftr" sz="quarter" idx="16"/>
          </p:nvPr>
        </p:nvSpPr>
        <p:spPr/>
        <p:txBody>
          <a:bodyPr rtlCol="0"/>
          <a:lstStyle/>
          <a:p>
            <a:endParaRPr lang="zh-TW"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占位符 16"/>
          <p:cNvSpPr>
            <a:spLocks noGrp="1"/>
          </p:cNvSpPr>
          <p:nvPr>
            <p:ph type="dt" sz="half" idx="10"/>
          </p:nvPr>
        </p:nvSpPr>
        <p:spPr/>
        <p:txBody>
          <a:bodyPr rtlCol="0"/>
          <a:lstStyle/>
          <a:p>
            <a:fld id="{56BDF920-21B7-4392-9D0E-C406980AE00D}" type="datetimeFigureOut">
              <a:rPr lang="zh-TW" altLang="en-US" smtClean="0"/>
              <a:t>2017/7/16</a:t>
            </a:fld>
            <a:endParaRPr lang="zh-TW" altLang="en-US"/>
          </a:p>
        </p:txBody>
      </p:sp>
      <p:sp>
        <p:nvSpPr>
          <p:cNvPr id="18" name="灯片编号占位符 17"/>
          <p:cNvSpPr>
            <a:spLocks noGrp="1"/>
          </p:cNvSpPr>
          <p:nvPr>
            <p:ph type="sldNum" sz="quarter" idx="11"/>
          </p:nvPr>
        </p:nvSpPr>
        <p:spPr/>
        <p:txBody>
          <a:bodyPr rtlCol="0"/>
          <a:lstStyle/>
          <a:p>
            <a:fld id="{84E78642-4CC7-4F11-84A1-15E6835D0D83}" type="slidenum">
              <a:rPr lang="zh-TW" altLang="en-US" smtClean="0"/>
              <a:t>‹#›</a:t>
            </a:fld>
            <a:endParaRPr lang="zh-TW" altLang="en-US"/>
          </a:p>
        </p:txBody>
      </p:sp>
      <p:sp>
        <p:nvSpPr>
          <p:cNvPr id="21" name="页脚占位符 20"/>
          <p:cNvSpPr>
            <a:spLocks noGrp="1"/>
          </p:cNvSpPr>
          <p:nvPr>
            <p:ph type="ftr" sz="quarter" idx="12"/>
          </p:nvPr>
        </p:nvSpPr>
        <p:spPr/>
        <p:txBody>
          <a:bodyPr rtlCol="0"/>
          <a:lstStyle/>
          <a:p>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6BDF920-21B7-4392-9D0E-C406980AE00D}" type="datetimeFigureOut">
              <a:rPr lang="zh-TW" altLang="en-US" smtClean="0"/>
              <a:t>2017/7/16</a:t>
            </a:fld>
            <a:endParaRPr lang="zh-TW" altLang="en-US"/>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TW" alt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84E78642-4CC7-4F11-84A1-15E6835D0D83}" type="slidenum">
              <a:rPr lang="zh-TW" altLang="en-US" smtClean="0"/>
              <a:t>‹#›</a:t>
            </a:fld>
            <a:endParaRPr lang="zh-TW"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15616" y="476672"/>
            <a:ext cx="7848872" cy="4824536"/>
          </a:xfrm>
        </p:spPr>
        <p:txBody>
          <a:bodyPr>
            <a:normAutofit fontScale="90000"/>
          </a:bodyPr>
          <a:lstStyle/>
          <a:p>
            <a:r>
              <a:rPr lang="en-US" altLang="zh-TW" sz="6400" dirty="0" smtClean="0">
                <a:latin typeface="標楷體" panose="03000509000000000000" pitchFamily="65" charset="-120"/>
                <a:ea typeface="標楷體" panose="03000509000000000000" pitchFamily="65" charset="-120"/>
              </a:rPr>
              <a:t/>
            </a:r>
            <a:br>
              <a:rPr lang="en-US" altLang="zh-TW" sz="6400" dirty="0" smtClean="0">
                <a:latin typeface="標楷體" panose="03000509000000000000" pitchFamily="65" charset="-120"/>
                <a:ea typeface="標楷體" panose="03000509000000000000" pitchFamily="65" charset="-120"/>
              </a:rPr>
            </a:br>
            <a:r>
              <a:rPr lang="en-US" altLang="zh-TW" sz="6400" dirty="0" smtClean="0">
                <a:latin typeface="標楷體" panose="03000509000000000000" pitchFamily="65" charset="-120"/>
                <a:ea typeface="標楷體" panose="03000509000000000000" pitchFamily="65" charset="-120"/>
              </a:rPr>
              <a:t> </a:t>
            </a:r>
            <a:br>
              <a:rPr lang="en-US" altLang="zh-TW" sz="6400" dirty="0" smtClean="0">
                <a:latin typeface="標楷體" panose="03000509000000000000" pitchFamily="65" charset="-120"/>
                <a:ea typeface="標楷體" panose="03000509000000000000" pitchFamily="65" charset="-120"/>
              </a:rPr>
            </a:br>
            <a:r>
              <a:rPr lang="en-US" altLang="zh-TW" sz="7300"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OUR ONLINE TRIP</a:t>
            </a:r>
            <a:r>
              <a:rPr lang="en-US" altLang="zh-TW" sz="7300" dirty="0" smtClean="0">
                <a:latin typeface="Algerian" panose="04020705040A02060702" pitchFamily="82" charset="0"/>
                <a:ea typeface="標楷體" panose="03000509000000000000" pitchFamily="65" charset="-120"/>
              </a:rPr>
              <a:t>          </a:t>
            </a:r>
            <a:r>
              <a:rPr lang="en-US" altLang="zh-TW" sz="4000" dirty="0" smtClean="0">
                <a:latin typeface="標楷體" panose="03000509000000000000" pitchFamily="65" charset="-120"/>
                <a:ea typeface="標楷體" panose="03000509000000000000" pitchFamily="65" charset="-120"/>
              </a:rPr>
              <a:t/>
            </a:r>
            <a:br>
              <a:rPr lang="en-US" altLang="zh-TW" sz="4000" dirty="0" smtClean="0">
                <a:latin typeface="標楷體" panose="03000509000000000000" pitchFamily="65" charset="-120"/>
                <a:ea typeface="標楷體" panose="03000509000000000000" pitchFamily="65" charset="-120"/>
              </a:rPr>
            </a:br>
            <a:r>
              <a:rPr lang="en-US" altLang="zh-TW" sz="4000" dirty="0" smtClean="0">
                <a:latin typeface="標楷體" panose="03000509000000000000" pitchFamily="65" charset="-120"/>
                <a:ea typeface="標楷體" panose="03000509000000000000" pitchFamily="65" charset="-120"/>
              </a:rPr>
              <a:t/>
            </a:r>
            <a:br>
              <a:rPr lang="en-US" altLang="zh-TW" sz="4000" dirty="0" smtClean="0">
                <a:latin typeface="標楷體" panose="03000509000000000000" pitchFamily="65" charset="-120"/>
                <a:ea typeface="標楷體" panose="03000509000000000000" pitchFamily="65" charset="-120"/>
              </a:rPr>
            </a:br>
            <a:r>
              <a:rPr lang="en-US" altLang="zh-TW" sz="4000" dirty="0" smtClean="0">
                <a:latin typeface="標楷體" panose="03000509000000000000" pitchFamily="65" charset="-120"/>
                <a:ea typeface="標楷體" panose="03000509000000000000" pitchFamily="65" charset="-120"/>
              </a:rPr>
              <a:t>      ~106</a:t>
            </a:r>
            <a:r>
              <a:rPr lang="zh-TW" altLang="en-US" sz="4000" dirty="0" smtClean="0">
                <a:latin typeface="標楷體" panose="03000509000000000000" pitchFamily="65" charset="-120"/>
                <a:ea typeface="標楷體" panose="03000509000000000000" pitchFamily="65" charset="-120"/>
              </a:rPr>
              <a:t>年</a:t>
            </a:r>
            <a:r>
              <a:rPr lang="zh-TW" altLang="en-US" sz="4000" dirty="0">
                <a:latin typeface="標楷體" panose="03000509000000000000" pitchFamily="65" charset="-120"/>
                <a:ea typeface="標楷體" panose="03000509000000000000" pitchFamily="65" charset="-120"/>
              </a:rPr>
              <a:t>愛學網創意</a:t>
            </a:r>
            <a:r>
              <a:rPr lang="zh-TW" altLang="en-US" sz="4000" dirty="0" smtClean="0">
                <a:latin typeface="標楷體" panose="03000509000000000000" pitchFamily="65" charset="-120"/>
                <a:ea typeface="標楷體" panose="03000509000000000000" pitchFamily="65" charset="-120"/>
              </a:rPr>
              <a:t>教案</a:t>
            </a:r>
            <a:r>
              <a:rPr lang="en-US" altLang="zh-TW" sz="4000" dirty="0" smtClean="0">
                <a:latin typeface="標楷體" panose="03000509000000000000" pitchFamily="65" charset="-120"/>
                <a:ea typeface="標楷體" panose="03000509000000000000" pitchFamily="65" charset="-120"/>
              </a:rPr>
              <a:t>~</a:t>
            </a:r>
            <a:br>
              <a:rPr lang="en-US" altLang="zh-TW" sz="4000" dirty="0" smtClean="0">
                <a:latin typeface="標楷體" panose="03000509000000000000" pitchFamily="65" charset="-120"/>
                <a:ea typeface="標楷體" panose="03000509000000000000" pitchFamily="65" charset="-120"/>
              </a:rPr>
            </a:br>
            <a:r>
              <a:rPr lang="en-US" altLang="zh-TW" sz="4000" dirty="0" smtClean="0">
                <a:latin typeface="標楷體" panose="03000509000000000000" pitchFamily="65" charset="-120"/>
                <a:ea typeface="標楷體" panose="03000509000000000000" pitchFamily="65" charset="-120"/>
              </a:rPr>
              <a:t>            </a:t>
            </a:r>
            <a:r>
              <a:rPr lang="zh-TW" altLang="en-US" sz="4000" dirty="0" smtClean="0">
                <a:latin typeface="標楷體" panose="03000509000000000000" pitchFamily="65" charset="-120"/>
                <a:ea typeface="標楷體" panose="03000509000000000000" pitchFamily="65" charset="-120"/>
              </a:rPr>
              <a:t>作品簡報</a:t>
            </a:r>
            <a:r>
              <a:rPr lang="en-US" altLang="zh-TW" sz="4000" dirty="0" smtClean="0">
                <a:latin typeface="標楷體" panose="03000509000000000000" pitchFamily="65" charset="-120"/>
                <a:ea typeface="標楷體" panose="03000509000000000000" pitchFamily="65" charset="-120"/>
              </a:rPr>
              <a:t/>
            </a:r>
            <a:br>
              <a:rPr lang="en-US" altLang="zh-TW" sz="4000" dirty="0" smtClean="0">
                <a:latin typeface="標楷體" panose="03000509000000000000" pitchFamily="65" charset="-120"/>
                <a:ea typeface="標楷體" panose="03000509000000000000" pitchFamily="65" charset="-120"/>
              </a:rPr>
            </a:br>
            <a:r>
              <a:rPr lang="en-US" altLang="zh-TW" sz="5300" dirty="0" smtClean="0">
                <a:latin typeface="標楷體" panose="03000509000000000000" pitchFamily="65" charset="-120"/>
                <a:ea typeface="標楷體" panose="03000509000000000000" pitchFamily="65" charset="-120"/>
              </a:rPr>
              <a:t>  </a:t>
            </a:r>
            <a:endParaRPr lang="en-US" altLang="zh-TW" sz="5300" dirty="0">
              <a:latin typeface="標楷體" panose="03000509000000000000" pitchFamily="65" charset="-120"/>
              <a:ea typeface="標楷體" panose="03000509000000000000" pitchFamily="65" charset="-120"/>
            </a:endParaRPr>
          </a:p>
        </p:txBody>
      </p:sp>
      <p:sp>
        <p:nvSpPr>
          <p:cNvPr id="3" name="副标题 2"/>
          <p:cNvSpPr>
            <a:spLocks noGrp="1"/>
          </p:cNvSpPr>
          <p:nvPr>
            <p:ph type="subTitle" idx="1"/>
          </p:nvPr>
        </p:nvSpPr>
        <p:spPr>
          <a:xfrm>
            <a:off x="2483768" y="5445224"/>
            <a:ext cx="6172200" cy="729934"/>
          </a:xfrm>
        </p:spPr>
        <p:txBody>
          <a:bodyPr>
            <a:normAutofit/>
          </a:bodyPr>
          <a:lstStyle/>
          <a:p>
            <a:r>
              <a:rPr lang="zh-TW" altLang="en-US" sz="2800" dirty="0" smtClean="0">
                <a:latin typeface="標楷體" panose="03000509000000000000" pitchFamily="65" charset="-120"/>
                <a:ea typeface="標楷體" panose="03000509000000000000" pitchFamily="65" charset="-120"/>
              </a:rPr>
              <a:t>               </a:t>
            </a:r>
            <a:r>
              <a:rPr lang="zh-TW" altLang="en-US" sz="3200" dirty="0" smtClean="0">
                <a:latin typeface="標楷體" panose="03000509000000000000" pitchFamily="65" charset="-120"/>
                <a:ea typeface="標楷體" panose="03000509000000000000" pitchFamily="65" charset="-120"/>
              </a:rPr>
              <a:t>報告老師</a:t>
            </a:r>
            <a:r>
              <a:rPr lang="en-US" altLang="zh-TW" sz="3200" dirty="0" smtClean="0">
                <a:latin typeface="標楷體" panose="03000509000000000000" pitchFamily="65" charset="-120"/>
                <a:ea typeface="標楷體" panose="03000509000000000000" pitchFamily="65" charset="-120"/>
              </a:rPr>
              <a:t>: </a:t>
            </a:r>
            <a:r>
              <a:rPr lang="zh-TW" altLang="en-US" sz="3200" dirty="0" smtClean="0">
                <a:latin typeface="標楷體" panose="03000509000000000000" pitchFamily="65" charset="-120"/>
                <a:ea typeface="標楷體" panose="03000509000000000000" pitchFamily="65" charset="-120"/>
              </a:rPr>
              <a:t>楊茵綺</a:t>
            </a:r>
            <a:endParaRPr lang="en-US" altLang="zh-TW" sz="3200" dirty="0" smtClean="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7596676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404664"/>
            <a:ext cx="8075240" cy="1512168"/>
          </a:xfrm>
        </p:spPr>
        <p:txBody>
          <a:bodyPr>
            <a:normAutofit/>
          </a:bodyPr>
          <a:lstStyle/>
          <a:p>
            <a:pPr>
              <a:lnSpc>
                <a:spcPts val="3600"/>
              </a:lnSpc>
            </a:pPr>
            <a:r>
              <a:rPr lang="en-US" altLang="zh-TW" dirty="0" smtClean="0">
                <a:latin typeface="標楷體" panose="03000509000000000000" pitchFamily="65" charset="-120"/>
                <a:ea typeface="標楷體" panose="03000509000000000000" pitchFamily="65" charset="-120"/>
              </a:rPr>
              <a:t>  </a:t>
            </a: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OUR ONLINE TRIP</a:t>
            </a:r>
            <a:b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b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        </a:t>
            </a:r>
            <a:r>
              <a:rPr lang="en-US" altLang="zh-TW" sz="2800" b="1" dirty="0" smtClean="0">
                <a:solidFill>
                  <a:srgbClr val="00B050"/>
                </a:solidFill>
                <a:latin typeface="標楷體" panose="03000509000000000000" pitchFamily="65" charset="-120"/>
                <a:ea typeface="標楷體" panose="03000509000000000000" pitchFamily="65" charset="-120"/>
              </a:rPr>
              <a:t>~</a:t>
            </a:r>
            <a:r>
              <a:rPr lang="en-US" altLang="zh-TW" sz="2800" b="1" dirty="0" err="1" smtClean="0">
                <a:solidFill>
                  <a:srgbClr val="00B050"/>
                </a:solidFill>
                <a:latin typeface="標楷體" panose="03000509000000000000" pitchFamily="65" charset="-120"/>
                <a:ea typeface="標楷體" panose="03000509000000000000" pitchFamily="65" charset="-120"/>
              </a:rPr>
              <a:t>第一堂</a:t>
            </a:r>
            <a:r>
              <a:rPr lang="zh-TW" altLang="en-US"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教</a:t>
            </a:r>
            <a:r>
              <a:rPr lang="zh-TW" altLang="en-US" sz="2800" b="1" dirty="0">
                <a:solidFill>
                  <a:srgbClr val="00B050"/>
                </a:solidFill>
                <a:latin typeface="標楷體" panose="03000509000000000000" pitchFamily="65" charset="-120"/>
                <a:ea typeface="標楷體" panose="03000509000000000000" pitchFamily="65" charset="-120"/>
                <a:cs typeface="Times New Roman" panose="02020603050405020304" pitchFamily="18" charset="0"/>
              </a:rPr>
              <a:t>學活動</a:t>
            </a:r>
            <a:r>
              <a:rPr lang="zh-TW" altLang="en-US"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流程</a:t>
            </a:r>
            <a:r>
              <a:rPr lang="en-US" altLang="zh-TW"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a:t>
            </a:r>
            <a:endParaRPr lang="zh-TW" altLang="en-US" sz="2700" b="1" dirty="0">
              <a:solidFill>
                <a:srgbClr val="00B050"/>
              </a:solidFill>
              <a:latin typeface="標楷體" panose="03000509000000000000" pitchFamily="65" charset="-120"/>
              <a:ea typeface="標楷體" panose="03000509000000000000" pitchFamily="65" charset="-120"/>
            </a:endParaRPr>
          </a:p>
        </p:txBody>
      </p:sp>
      <p:sp>
        <p:nvSpPr>
          <p:cNvPr id="9" name="内容占位符 8"/>
          <p:cNvSpPr>
            <a:spLocks noGrp="1"/>
          </p:cNvSpPr>
          <p:nvPr>
            <p:ph sz="quarter" idx="1"/>
          </p:nvPr>
        </p:nvSpPr>
        <p:spPr>
          <a:xfrm>
            <a:off x="899592" y="2132856"/>
            <a:ext cx="7704856" cy="4320480"/>
          </a:xfrm>
        </p:spPr>
        <p:txBody>
          <a:bodyPr>
            <a:normAutofit/>
          </a:bodyPr>
          <a:lstStyle/>
          <a:p>
            <a:pPr marL="0" lvl="0" indent="0" algn="ctr">
              <a:lnSpc>
                <a:spcPts val="2000"/>
              </a:lnSpc>
              <a:spcAft>
                <a:spcPts val="0"/>
              </a:spcAft>
              <a:buNone/>
              <a:tabLst>
                <a:tab pos="381000" algn="l"/>
              </a:tabLst>
            </a:pPr>
            <a:r>
              <a:rPr lang="zh-TW" altLang="zh-TW" sz="3200" b="1" u="sng" kern="100" dirty="0">
                <a:latin typeface="Times New Roman"/>
                <a:ea typeface="標楷體"/>
                <a:cs typeface="Times New Roman"/>
              </a:rPr>
              <a:t>發展階</a:t>
            </a:r>
            <a:r>
              <a:rPr lang="zh-TW" altLang="zh-TW" sz="3200" b="1" u="sng" kern="100" dirty="0" smtClean="0">
                <a:latin typeface="Times New Roman"/>
                <a:ea typeface="標楷體"/>
                <a:cs typeface="Times New Roman"/>
              </a:rPr>
              <a:t>段</a:t>
            </a:r>
            <a:endParaRPr lang="en-US" altLang="zh-TW" dirty="0"/>
          </a:p>
          <a:p>
            <a:pPr marL="0" lvl="0" indent="0" algn="ctr">
              <a:lnSpc>
                <a:spcPts val="2000"/>
              </a:lnSpc>
              <a:spcAft>
                <a:spcPts val="0"/>
              </a:spcAft>
              <a:buNone/>
              <a:tabLst>
                <a:tab pos="381000" algn="l"/>
              </a:tabLst>
            </a:pPr>
            <a:endParaRPr lang="en-US" altLang="zh-TW" sz="3200" u="sng" dirty="0" smtClean="0"/>
          </a:p>
          <a:p>
            <a:pPr marL="0" indent="0">
              <a:lnSpc>
                <a:spcPts val="2000"/>
              </a:lnSpc>
              <a:spcAft>
                <a:spcPts val="0"/>
              </a:spcAft>
              <a:buNone/>
            </a:pPr>
            <a:r>
              <a:rPr lang="zh-TW" altLang="zh-TW" kern="100" dirty="0">
                <a:latin typeface="標楷體" panose="03000509000000000000" pitchFamily="65" charset="-120"/>
                <a:ea typeface="標楷體" panose="03000509000000000000" pitchFamily="65" charset="-120"/>
                <a:cs typeface="標楷體"/>
              </a:rPr>
              <a:t>六、桌遊</a:t>
            </a:r>
            <a:r>
              <a:rPr lang="zh-TW" altLang="zh-TW" kern="100" dirty="0">
                <a:latin typeface="標楷體" panose="03000509000000000000" pitchFamily="65" charset="-120"/>
                <a:ea typeface="標楷體" panose="03000509000000000000" pitchFamily="65" charset="-120"/>
              </a:rPr>
              <a:t>競</a:t>
            </a:r>
            <a:r>
              <a:rPr lang="zh-TW" altLang="zh-TW" kern="100" dirty="0" smtClean="0">
                <a:latin typeface="標楷體" panose="03000509000000000000" pitchFamily="65" charset="-120"/>
                <a:ea typeface="標楷體" panose="03000509000000000000" pitchFamily="65" charset="-120"/>
              </a:rPr>
              <a:t>賽</a:t>
            </a:r>
            <a:endParaRPr lang="en-US" altLang="zh-TW" kern="100" dirty="0" smtClean="0">
              <a:latin typeface="標楷體" panose="03000509000000000000" pitchFamily="65" charset="-120"/>
              <a:ea typeface="標楷體" panose="03000509000000000000" pitchFamily="65" charset="-120"/>
            </a:endParaRPr>
          </a:p>
          <a:p>
            <a:pPr marL="0" indent="0">
              <a:lnSpc>
                <a:spcPts val="2000"/>
              </a:lnSpc>
              <a:spcAft>
                <a:spcPts val="0"/>
              </a:spcAft>
              <a:buNone/>
            </a:pPr>
            <a:r>
              <a:rPr lang="en-US" altLang="zh-TW" kern="100" dirty="0">
                <a:latin typeface="標楷體" panose="03000509000000000000" pitchFamily="65" charset="-120"/>
                <a:ea typeface="標楷體" panose="03000509000000000000" pitchFamily="65" charset="-120"/>
              </a:rPr>
              <a:t>    </a:t>
            </a:r>
            <a:r>
              <a:rPr lang="zh-TW" altLang="en-US" b="1" kern="100" dirty="0" smtClean="0">
                <a:latin typeface="標楷體" panose="03000509000000000000" pitchFamily="65" charset="-120"/>
                <a:ea typeface="標楷體" panose="03000509000000000000" pitchFamily="65" charset="-120"/>
              </a:rPr>
              <a:t>講</a:t>
            </a:r>
            <a:r>
              <a:rPr lang="zh-TW" altLang="en-US" b="1" kern="100" dirty="0">
                <a:latin typeface="標楷體" panose="03000509000000000000" pitchFamily="65" charset="-120"/>
                <a:ea typeface="標楷體" panose="03000509000000000000" pitchFamily="65" charset="-120"/>
              </a:rPr>
              <a:t>解規則</a:t>
            </a:r>
            <a:r>
              <a:rPr lang="en-US" altLang="zh-TW" b="1" kern="100" dirty="0">
                <a:latin typeface="標楷體" panose="03000509000000000000" pitchFamily="65" charset="-120"/>
                <a:ea typeface="標楷體" panose="03000509000000000000" pitchFamily="65" charset="-120"/>
              </a:rPr>
              <a:t>:</a:t>
            </a:r>
            <a:endParaRPr lang="zh-TW" altLang="zh-TW" b="1" kern="100" dirty="0">
              <a:latin typeface="標楷體" panose="03000509000000000000" pitchFamily="65" charset="-120"/>
              <a:ea typeface="標楷體" panose="03000509000000000000" pitchFamily="65" charset="-120"/>
            </a:endParaRPr>
          </a:p>
          <a:p>
            <a:pPr marL="0" indent="0">
              <a:lnSpc>
                <a:spcPts val="2000"/>
              </a:lnSpc>
              <a:buNone/>
            </a:pPr>
            <a:r>
              <a:rPr lang="en-US" altLang="zh-TW" kern="100" dirty="0" smtClean="0">
                <a:latin typeface="標楷體" panose="03000509000000000000" pitchFamily="65" charset="-120"/>
                <a:ea typeface="標楷體" panose="03000509000000000000" pitchFamily="65" charset="-120"/>
              </a:rPr>
              <a:t>    </a:t>
            </a:r>
            <a:r>
              <a:rPr lang="en-US" altLang="zh-TW" kern="100" dirty="0" smtClean="0">
                <a:latin typeface="標楷體" panose="03000509000000000000" pitchFamily="65" charset="-120"/>
                <a:ea typeface="標楷體" panose="03000509000000000000" pitchFamily="65" charset="-120"/>
              </a:rPr>
              <a:t> 1.</a:t>
            </a:r>
            <a:r>
              <a:rPr lang="zh-TW" altLang="zh-TW" kern="100" dirty="0" smtClean="0">
                <a:latin typeface="標楷體" panose="03000509000000000000" pitchFamily="65" charset="-120"/>
                <a:ea typeface="標楷體" panose="03000509000000000000" pitchFamily="65" charset="-120"/>
              </a:rPr>
              <a:t>每</a:t>
            </a:r>
            <a:r>
              <a:rPr lang="zh-TW" altLang="zh-TW" kern="100" dirty="0">
                <a:latin typeface="標楷體" panose="03000509000000000000" pitchFamily="65" charset="-120"/>
                <a:ea typeface="標楷體" panose="03000509000000000000" pitchFamily="65" charset="-120"/>
              </a:rPr>
              <a:t>個玩家會有一疊卡片以及一個</a:t>
            </a:r>
            <a:r>
              <a:rPr lang="zh-TW" altLang="zh-TW" kern="100" dirty="0" smtClean="0">
                <a:latin typeface="標楷體" panose="03000509000000000000" pitchFamily="65" charset="-120"/>
                <a:ea typeface="標楷體" panose="03000509000000000000" pitchFamily="65" charset="-120"/>
              </a:rPr>
              <a:t>置</a:t>
            </a:r>
            <a:r>
              <a:rPr lang="zh-TW" altLang="zh-TW" kern="100" dirty="0">
                <a:latin typeface="標楷體" panose="03000509000000000000" pitchFamily="65" charset="-120"/>
                <a:ea typeface="標楷體" panose="03000509000000000000" pitchFamily="65" charset="-120"/>
              </a:rPr>
              <a:t>放卡片的牌架。</a:t>
            </a:r>
            <a:endParaRPr lang="en-US" altLang="zh-TW" kern="100" dirty="0">
              <a:latin typeface="標楷體" panose="03000509000000000000" pitchFamily="65" charset="-120"/>
              <a:ea typeface="標楷體" panose="03000509000000000000" pitchFamily="65" charset="-120"/>
            </a:endParaRPr>
          </a:p>
          <a:p>
            <a:pPr marL="0" lvl="0" indent="0">
              <a:lnSpc>
                <a:spcPts val="2000"/>
              </a:lnSpc>
              <a:spcAft>
                <a:spcPts val="0"/>
              </a:spcAft>
              <a:buNone/>
            </a:pPr>
            <a:r>
              <a:rPr lang="en-US" altLang="zh-TW" kern="100" dirty="0" smtClean="0">
                <a:latin typeface="標楷體" panose="03000509000000000000" pitchFamily="65" charset="-120"/>
                <a:ea typeface="標楷體" panose="03000509000000000000" pitchFamily="65" charset="-120"/>
              </a:rPr>
              <a:t>     </a:t>
            </a:r>
            <a:r>
              <a:rPr lang="en-US" altLang="zh-TW" kern="100" dirty="0" smtClean="0">
                <a:latin typeface="標楷體" panose="03000509000000000000" pitchFamily="65" charset="-120"/>
                <a:ea typeface="標楷體" panose="03000509000000000000" pitchFamily="65" charset="-120"/>
              </a:rPr>
              <a:t>2. </a:t>
            </a:r>
            <a:r>
              <a:rPr lang="en-US" altLang="zh-TW" dirty="0" smtClean="0">
                <a:latin typeface="標楷體" panose="03000509000000000000" pitchFamily="65" charset="-120"/>
                <a:ea typeface="標楷體" panose="03000509000000000000" pitchFamily="65" charset="-120"/>
              </a:rPr>
              <a:t>Bosses</a:t>
            </a:r>
            <a:r>
              <a:rPr lang="en-US" altLang="zh-TW" dirty="0" smtClean="0">
                <a:latin typeface="標楷體" panose="03000509000000000000" pitchFamily="65" charset="-120"/>
                <a:ea typeface="標楷體" panose="03000509000000000000" pitchFamily="65" charset="-120"/>
              </a:rPr>
              <a:t>:</a:t>
            </a:r>
            <a:r>
              <a:rPr lang="zh-TW" altLang="zh-TW" dirty="0" smtClean="0">
                <a:latin typeface="標楷體" panose="03000509000000000000" pitchFamily="65" charset="-120"/>
                <a:ea typeface="標楷體" panose="03000509000000000000" pitchFamily="65" charset="-120"/>
              </a:rPr>
              <a:t>老</a:t>
            </a:r>
            <a:r>
              <a:rPr lang="zh-TW" altLang="zh-TW" dirty="0">
                <a:latin typeface="標楷體" panose="03000509000000000000" pitchFamily="65" charset="-120"/>
                <a:ea typeface="標楷體" panose="03000509000000000000" pitchFamily="65" charset="-120"/>
              </a:rPr>
              <a:t>師唸一個句子，然</a:t>
            </a:r>
            <a:r>
              <a:rPr lang="zh-TW" altLang="zh-TW" dirty="0" smtClean="0">
                <a:latin typeface="標楷體" panose="03000509000000000000" pitchFamily="65" charset="-120"/>
                <a:ea typeface="標楷體" panose="03000509000000000000" pitchFamily="65" charset="-120"/>
              </a:rPr>
              <a:t>後</a:t>
            </a:r>
            <a:r>
              <a:rPr lang="en-US" altLang="zh-TW" dirty="0" smtClean="0">
                <a:latin typeface="標楷體" panose="03000509000000000000" pitchFamily="65" charset="-120"/>
                <a:ea typeface="標楷體" panose="03000509000000000000" pitchFamily="65" charset="-120"/>
              </a:rPr>
              <a:t>Boss</a:t>
            </a:r>
            <a:r>
              <a:rPr lang="zh-TW" altLang="zh-TW" dirty="0" smtClean="0">
                <a:latin typeface="標楷體" panose="03000509000000000000" pitchFamily="65" charset="-120"/>
                <a:ea typeface="標楷體" panose="03000509000000000000" pitchFamily="65" charset="-120"/>
              </a:rPr>
              <a:t>找出</a:t>
            </a:r>
            <a:r>
              <a:rPr lang="zh-TW" altLang="zh-TW" dirty="0">
                <a:latin typeface="標楷體" panose="03000509000000000000" pitchFamily="65" charset="-120"/>
                <a:ea typeface="標楷體" panose="03000509000000000000" pitchFamily="65" charset="-120"/>
              </a:rPr>
              <a:t>代表</a:t>
            </a:r>
            <a:r>
              <a:rPr lang="zh-TW" altLang="zh-TW" dirty="0" smtClean="0">
                <a:latin typeface="標楷體" panose="03000509000000000000" pitchFamily="65" charset="-120"/>
                <a:ea typeface="標楷體" panose="03000509000000000000" pitchFamily="65" charset="-120"/>
              </a:rPr>
              <a:t>交</a:t>
            </a:r>
            <a:endParaRPr lang="en-US" altLang="zh-TW" dirty="0" smtClean="0">
              <a:latin typeface="標楷體" panose="03000509000000000000" pitchFamily="65" charset="-120"/>
              <a:ea typeface="標楷體" panose="03000509000000000000" pitchFamily="65" charset="-120"/>
            </a:endParaRPr>
          </a:p>
          <a:p>
            <a:pPr marL="0" indent="0">
              <a:lnSpc>
                <a:spcPts val="2000"/>
              </a:lnSpc>
              <a:buNone/>
            </a:pPr>
            <a:r>
              <a:rPr lang="en-US" altLang="zh-TW" dirty="0" smtClean="0">
                <a:latin typeface="標楷體" panose="03000509000000000000" pitchFamily="65" charset="-120"/>
                <a:ea typeface="標楷體" panose="03000509000000000000" pitchFamily="65" charset="-120"/>
              </a:rPr>
              <a:t>               </a:t>
            </a:r>
            <a:r>
              <a:rPr lang="zh-TW" altLang="zh-TW" dirty="0" smtClean="0">
                <a:latin typeface="標楷體" panose="03000509000000000000" pitchFamily="65" charset="-120"/>
                <a:ea typeface="標楷體" panose="03000509000000000000" pitchFamily="65" charset="-120"/>
              </a:rPr>
              <a:t>通工</a:t>
            </a:r>
            <a:r>
              <a:rPr lang="zh-TW" altLang="zh-TW" dirty="0">
                <a:latin typeface="標楷體" panose="03000509000000000000" pitchFamily="65" charset="-120"/>
                <a:ea typeface="標楷體" panose="03000509000000000000" pitchFamily="65" charset="-120"/>
              </a:rPr>
              <a:t>具的</a:t>
            </a:r>
            <a:r>
              <a:rPr lang="zh-TW" altLang="zh-TW" dirty="0" smtClean="0">
                <a:latin typeface="標楷體" panose="03000509000000000000" pitchFamily="65" charset="-120"/>
                <a:ea typeface="標楷體" panose="03000509000000000000" pitchFamily="65" charset="-120"/>
              </a:rPr>
              <a:t>卡片</a:t>
            </a:r>
            <a:r>
              <a:rPr lang="zh-TW" altLang="en-US" dirty="0" smtClean="0">
                <a:latin typeface="標楷體" panose="03000509000000000000" pitchFamily="65" charset="-120"/>
                <a:ea typeface="標楷體" panose="03000509000000000000" pitchFamily="65" charset="-120"/>
              </a:rPr>
              <a:t>。</a:t>
            </a:r>
            <a:endParaRPr lang="en-US" altLang="zh-TW" dirty="0" smtClean="0">
              <a:latin typeface="標楷體" panose="03000509000000000000" pitchFamily="65" charset="-120"/>
              <a:ea typeface="標楷體" panose="03000509000000000000" pitchFamily="65" charset="-120"/>
            </a:endParaRPr>
          </a:p>
          <a:p>
            <a:pPr marL="0" lvl="0" indent="0">
              <a:lnSpc>
                <a:spcPts val="2000"/>
              </a:lnSpc>
              <a:spcAft>
                <a:spcPts val="0"/>
              </a:spcAft>
              <a:buNone/>
            </a:pPr>
            <a:r>
              <a:rPr lang="en-US" altLang="zh-TW" dirty="0" smtClean="0">
                <a:latin typeface="標楷體" panose="03000509000000000000" pitchFamily="65" charset="-120"/>
                <a:ea typeface="標楷體" panose="03000509000000000000" pitchFamily="65" charset="-120"/>
              </a:rPr>
              <a:t>     3. Players:</a:t>
            </a:r>
            <a:r>
              <a:rPr lang="zh-TW" altLang="zh-TW" dirty="0" smtClean="0">
                <a:latin typeface="標楷體" panose="03000509000000000000" pitchFamily="65" charset="-120"/>
                <a:ea typeface="標楷體" panose="03000509000000000000" pitchFamily="65" charset="-120"/>
              </a:rPr>
              <a:t>聽</a:t>
            </a:r>
            <a:r>
              <a:rPr lang="zh-TW" altLang="zh-TW" dirty="0">
                <a:latin typeface="標楷體" panose="03000509000000000000" pitchFamily="65" charset="-120"/>
                <a:ea typeface="標楷體" panose="03000509000000000000" pitchFamily="65" charset="-120"/>
              </a:rPr>
              <a:t>老</a:t>
            </a:r>
            <a:r>
              <a:rPr lang="zh-TW" altLang="zh-TW" dirty="0" smtClean="0">
                <a:latin typeface="標楷體" panose="03000509000000000000" pitchFamily="65" charset="-120"/>
                <a:ea typeface="標楷體" panose="03000509000000000000" pitchFamily="65" charset="-120"/>
              </a:rPr>
              <a:t>師</a:t>
            </a:r>
            <a:r>
              <a:rPr lang="zh-TW" altLang="zh-TW" dirty="0">
                <a:latin typeface="標楷體" panose="03000509000000000000" pitchFamily="65" charset="-120"/>
                <a:ea typeface="標楷體" panose="03000509000000000000" pitchFamily="65" charset="-120"/>
              </a:rPr>
              <a:t>唸一個</a:t>
            </a:r>
            <a:r>
              <a:rPr lang="zh-TW" altLang="zh-TW" dirty="0" smtClean="0">
                <a:latin typeface="標楷體" panose="03000509000000000000" pitchFamily="65" charset="-120"/>
                <a:ea typeface="標楷體" panose="03000509000000000000" pitchFamily="65" charset="-120"/>
              </a:rPr>
              <a:t>句子</a:t>
            </a:r>
            <a:r>
              <a:rPr lang="zh-TW" altLang="zh-TW" dirty="0">
                <a:latin typeface="標楷體" panose="03000509000000000000" pitchFamily="65" charset="-120"/>
                <a:ea typeface="標楷體" panose="03000509000000000000" pitchFamily="65" charset="-120"/>
              </a:rPr>
              <a:t>，然後找出卡片</a:t>
            </a:r>
            <a:r>
              <a:rPr lang="zh-TW" altLang="zh-TW" dirty="0" smtClean="0">
                <a:latin typeface="標楷體" panose="03000509000000000000" pitchFamily="65" charset="-120"/>
                <a:ea typeface="標楷體" panose="03000509000000000000" pitchFamily="65" charset="-120"/>
              </a:rPr>
              <a:t>，</a:t>
            </a:r>
            <a:r>
              <a:rPr lang="en-US" altLang="zh-TW" dirty="0" smtClean="0">
                <a:latin typeface="標楷體" panose="03000509000000000000" pitchFamily="65" charset="-120"/>
                <a:ea typeface="標楷體" panose="03000509000000000000" pitchFamily="65" charset="-120"/>
              </a:rPr>
              <a:t>                                                      </a:t>
            </a:r>
          </a:p>
          <a:p>
            <a:pPr marL="0" lvl="0" indent="0">
              <a:lnSpc>
                <a:spcPts val="2000"/>
              </a:lnSpc>
              <a:spcAft>
                <a:spcPts val="0"/>
              </a:spcAft>
              <a:buNone/>
            </a:pPr>
            <a:r>
              <a:rPr lang="en-US" altLang="zh-TW" dirty="0">
                <a:latin typeface="標楷體" panose="03000509000000000000" pitchFamily="65" charset="-120"/>
                <a:ea typeface="標楷體" panose="03000509000000000000" pitchFamily="65" charset="-120"/>
              </a:rPr>
              <a:t> </a:t>
            </a:r>
            <a:r>
              <a:rPr lang="en-US" altLang="zh-TW" dirty="0" smtClean="0">
                <a:latin typeface="標楷體" panose="03000509000000000000" pitchFamily="65" charset="-120"/>
                <a:ea typeface="標楷體" panose="03000509000000000000" pitchFamily="65" charset="-120"/>
              </a:rPr>
              <a:t>               </a:t>
            </a:r>
            <a:r>
              <a:rPr lang="zh-TW" altLang="zh-TW" dirty="0" smtClean="0">
                <a:latin typeface="標楷體" panose="03000509000000000000" pitchFamily="65" charset="-120"/>
                <a:ea typeface="標楷體" panose="03000509000000000000" pitchFamily="65" charset="-120"/>
              </a:rPr>
              <a:t>排出正確</a:t>
            </a:r>
            <a:r>
              <a:rPr lang="zh-TW" altLang="zh-TW" dirty="0">
                <a:latin typeface="標楷體" panose="03000509000000000000" pitchFamily="65" charset="-120"/>
                <a:ea typeface="標楷體" panose="03000509000000000000" pitchFamily="65" charset="-120"/>
              </a:rPr>
              <a:t>的順序。</a:t>
            </a:r>
            <a:endParaRPr lang="en-US" altLang="zh-TW" dirty="0" smtClean="0">
              <a:latin typeface="標楷體" panose="03000509000000000000" pitchFamily="65" charset="-120"/>
              <a:ea typeface="標楷體" panose="03000509000000000000" pitchFamily="65" charset="-120"/>
            </a:endParaRPr>
          </a:p>
          <a:p>
            <a:pPr marL="0" lvl="0" indent="0">
              <a:lnSpc>
                <a:spcPts val="2000"/>
              </a:lnSpc>
              <a:spcAft>
                <a:spcPts val="0"/>
              </a:spcAft>
              <a:buNone/>
            </a:pPr>
            <a:r>
              <a:rPr lang="en-US" altLang="zh-TW" dirty="0" smtClean="0">
                <a:latin typeface="標楷體" panose="03000509000000000000" pitchFamily="65" charset="-120"/>
                <a:ea typeface="標楷體" panose="03000509000000000000" pitchFamily="65" charset="-120"/>
              </a:rPr>
              <a:t>     4. Coaches:</a:t>
            </a:r>
            <a:r>
              <a:rPr lang="zh-TW" altLang="zh-TW" dirty="0" smtClean="0">
                <a:latin typeface="標楷體" panose="03000509000000000000" pitchFamily="65" charset="-120"/>
                <a:ea typeface="標楷體" panose="03000509000000000000" pitchFamily="65" charset="-120"/>
              </a:rPr>
              <a:t>聽</a:t>
            </a:r>
            <a:r>
              <a:rPr lang="zh-TW" altLang="zh-TW" dirty="0">
                <a:latin typeface="標楷體" panose="03000509000000000000" pitchFamily="65" charset="-120"/>
                <a:ea typeface="標楷體" panose="03000509000000000000" pitchFamily="65" charset="-120"/>
              </a:rPr>
              <a:t>老師唸一個</a:t>
            </a:r>
            <a:r>
              <a:rPr lang="zh-TW" altLang="zh-TW" dirty="0" smtClean="0">
                <a:latin typeface="標楷體" panose="03000509000000000000" pitchFamily="65" charset="-120"/>
                <a:ea typeface="標楷體" panose="03000509000000000000" pitchFamily="65" charset="-120"/>
              </a:rPr>
              <a:t>句子</a:t>
            </a:r>
            <a:r>
              <a:rPr lang="en-US" altLang="zh-TW" dirty="0">
                <a:latin typeface="標楷體" panose="03000509000000000000" pitchFamily="65" charset="-120"/>
                <a:ea typeface="標楷體" panose="03000509000000000000" pitchFamily="65" charset="-120"/>
              </a:rPr>
              <a:t>(</a:t>
            </a:r>
            <a:r>
              <a:rPr lang="zh-TW" altLang="zh-TW" dirty="0">
                <a:latin typeface="標楷體" panose="03000509000000000000" pitchFamily="65" charset="-120"/>
                <a:ea typeface="標楷體" panose="03000509000000000000" pitchFamily="65" charset="-120"/>
              </a:rPr>
              <a:t>句型一</a:t>
            </a:r>
            <a:r>
              <a:rPr lang="en-US" altLang="zh-TW" dirty="0">
                <a:latin typeface="標楷體" panose="03000509000000000000" pitchFamily="65" charset="-120"/>
                <a:ea typeface="標楷體" panose="03000509000000000000" pitchFamily="65" charset="-120"/>
              </a:rPr>
              <a:t>)</a:t>
            </a:r>
            <a:r>
              <a:rPr lang="zh-TW" altLang="zh-TW" dirty="0">
                <a:latin typeface="標楷體" panose="03000509000000000000" pitchFamily="65" charset="-120"/>
                <a:ea typeface="標楷體" panose="03000509000000000000" pitchFamily="65" charset="-120"/>
              </a:rPr>
              <a:t>，然後</a:t>
            </a:r>
            <a:r>
              <a:rPr lang="zh-TW" altLang="zh-TW" dirty="0" smtClean="0">
                <a:latin typeface="標楷體" panose="03000509000000000000" pitchFamily="65" charset="-120"/>
                <a:ea typeface="標楷體" panose="03000509000000000000" pitchFamily="65" charset="-120"/>
              </a:rPr>
              <a:t>找</a:t>
            </a:r>
            <a:endParaRPr lang="en-US" altLang="zh-TW" dirty="0" smtClean="0">
              <a:latin typeface="標楷體" panose="03000509000000000000" pitchFamily="65" charset="-120"/>
              <a:ea typeface="標楷體" panose="03000509000000000000" pitchFamily="65" charset="-120"/>
            </a:endParaRPr>
          </a:p>
          <a:p>
            <a:pPr marL="0" lvl="0" indent="0">
              <a:lnSpc>
                <a:spcPts val="2000"/>
              </a:lnSpc>
              <a:spcAft>
                <a:spcPts val="0"/>
              </a:spcAft>
              <a:buNone/>
            </a:pPr>
            <a:r>
              <a:rPr lang="en-US" altLang="zh-TW" dirty="0">
                <a:latin typeface="標楷體" panose="03000509000000000000" pitchFamily="65" charset="-120"/>
                <a:ea typeface="標楷體" panose="03000509000000000000" pitchFamily="65" charset="-120"/>
              </a:rPr>
              <a:t> </a:t>
            </a:r>
            <a:r>
              <a:rPr lang="en-US" altLang="zh-TW" dirty="0" smtClean="0">
                <a:latin typeface="標楷體" panose="03000509000000000000" pitchFamily="65" charset="-120"/>
                <a:ea typeface="標楷體" panose="03000509000000000000" pitchFamily="65" charset="-120"/>
              </a:rPr>
              <a:t>               </a:t>
            </a:r>
            <a:r>
              <a:rPr lang="zh-TW" altLang="zh-TW" dirty="0" smtClean="0">
                <a:latin typeface="標楷體" panose="03000509000000000000" pitchFamily="65" charset="-120"/>
                <a:ea typeface="標楷體" panose="03000509000000000000" pitchFamily="65" charset="-120"/>
              </a:rPr>
              <a:t>出</a:t>
            </a:r>
            <a:r>
              <a:rPr lang="zh-TW" altLang="zh-TW" dirty="0">
                <a:latin typeface="標楷體" panose="03000509000000000000" pitchFamily="65" charset="-120"/>
                <a:ea typeface="標楷體" panose="03000509000000000000" pitchFamily="65" charset="-120"/>
              </a:rPr>
              <a:t>卡片，排出正確的順序，將句型</a:t>
            </a:r>
          </a:p>
          <a:p>
            <a:pPr marL="0" indent="0">
              <a:buNone/>
            </a:pPr>
            <a:r>
              <a:rPr lang="en-US" altLang="zh-TW" dirty="0">
                <a:latin typeface="標楷體" panose="03000509000000000000" pitchFamily="65" charset="-120"/>
                <a:ea typeface="標楷體" panose="03000509000000000000" pitchFamily="65" charset="-120"/>
              </a:rPr>
              <a:t> </a:t>
            </a:r>
            <a:r>
              <a:rPr lang="en-US" altLang="zh-TW" dirty="0" smtClean="0">
                <a:latin typeface="標楷體" panose="03000509000000000000" pitchFamily="65" charset="-120"/>
                <a:ea typeface="標楷體" panose="03000509000000000000" pitchFamily="65" charset="-120"/>
              </a:rPr>
              <a:t>               </a:t>
            </a:r>
            <a:r>
              <a:rPr lang="zh-TW" altLang="zh-TW" dirty="0" smtClean="0">
                <a:latin typeface="標楷體" panose="03000509000000000000" pitchFamily="65" charset="-120"/>
                <a:ea typeface="標楷體" panose="03000509000000000000" pitchFamily="65" charset="-120"/>
              </a:rPr>
              <a:t>代</a:t>
            </a:r>
            <a:r>
              <a:rPr lang="zh-TW" altLang="zh-TW" dirty="0">
                <a:latin typeface="標楷體" panose="03000509000000000000" pitchFamily="65" charset="-120"/>
                <a:ea typeface="標楷體" panose="03000509000000000000" pitchFamily="65" charset="-120"/>
              </a:rPr>
              <a:t>換成句型二。</a:t>
            </a:r>
          </a:p>
          <a:p>
            <a:pPr marL="0" lvl="0" indent="0">
              <a:lnSpc>
                <a:spcPts val="2000"/>
              </a:lnSpc>
              <a:spcAft>
                <a:spcPts val="0"/>
              </a:spcAft>
              <a:buNone/>
            </a:pPr>
            <a:endParaRPr lang="en-US" altLang="zh-TW" sz="2600" kern="100" dirty="0" smtClean="0">
              <a:latin typeface="Times New Roman"/>
              <a:ea typeface="標楷體"/>
            </a:endParaRPr>
          </a:p>
          <a:p>
            <a:pPr marL="342900" lvl="0" indent="-342900">
              <a:lnSpc>
                <a:spcPts val="2000"/>
              </a:lnSpc>
              <a:spcAft>
                <a:spcPts val="0"/>
              </a:spcAft>
              <a:buFont typeface="+mj-lt"/>
              <a:buAutoNum type="arabicParenBoth"/>
            </a:pPr>
            <a:endParaRPr lang="zh-TW" altLang="zh-TW" sz="2600" kern="100" dirty="0" smtClean="0">
              <a:latin typeface="Times New Roman"/>
            </a:endParaRPr>
          </a:p>
          <a:p>
            <a:pPr marL="0" lvl="0" indent="0" algn="ctr">
              <a:lnSpc>
                <a:spcPts val="2000"/>
              </a:lnSpc>
              <a:spcAft>
                <a:spcPts val="0"/>
              </a:spcAft>
              <a:buNone/>
              <a:tabLst>
                <a:tab pos="381000" algn="l"/>
              </a:tabLst>
            </a:pPr>
            <a:endParaRPr lang="en-US" altLang="zh-TW" sz="2600" u="sng" dirty="0" smtClean="0"/>
          </a:p>
        </p:txBody>
      </p:sp>
    </p:spTree>
    <p:extLst>
      <p:ext uri="{BB962C8B-B14F-4D97-AF65-F5344CB8AC3E}">
        <p14:creationId xmlns:p14="http://schemas.microsoft.com/office/powerpoint/2010/main" val="19429166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404664"/>
            <a:ext cx="8075240" cy="1512168"/>
          </a:xfrm>
        </p:spPr>
        <p:txBody>
          <a:bodyPr>
            <a:normAutofit/>
          </a:bodyPr>
          <a:lstStyle/>
          <a:p>
            <a:pPr>
              <a:lnSpc>
                <a:spcPts val="3600"/>
              </a:lnSpc>
            </a:pPr>
            <a:r>
              <a:rPr lang="en-US" altLang="zh-TW" dirty="0" smtClean="0">
                <a:latin typeface="標楷體" panose="03000509000000000000" pitchFamily="65" charset="-120"/>
                <a:ea typeface="標楷體" panose="03000509000000000000" pitchFamily="65" charset="-120"/>
              </a:rPr>
              <a:t>  </a:t>
            </a: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OUR ONLINE TRIP</a:t>
            </a:r>
            <a:b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b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        </a:t>
            </a:r>
            <a:r>
              <a:rPr lang="en-US" altLang="zh-TW" sz="2800" b="1" dirty="0" smtClean="0">
                <a:solidFill>
                  <a:srgbClr val="00B050"/>
                </a:solidFill>
                <a:latin typeface="標楷體" panose="03000509000000000000" pitchFamily="65" charset="-120"/>
                <a:ea typeface="標楷體" panose="03000509000000000000" pitchFamily="65" charset="-120"/>
              </a:rPr>
              <a:t>~</a:t>
            </a:r>
            <a:r>
              <a:rPr lang="en-US" altLang="zh-TW" sz="2800" b="1" dirty="0" err="1" smtClean="0">
                <a:solidFill>
                  <a:srgbClr val="00B050"/>
                </a:solidFill>
                <a:latin typeface="標楷體" panose="03000509000000000000" pitchFamily="65" charset="-120"/>
                <a:ea typeface="標楷體" panose="03000509000000000000" pitchFamily="65" charset="-120"/>
              </a:rPr>
              <a:t>第一堂</a:t>
            </a:r>
            <a:r>
              <a:rPr lang="zh-TW" altLang="en-US"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教</a:t>
            </a:r>
            <a:r>
              <a:rPr lang="zh-TW" altLang="en-US" sz="2800" b="1" dirty="0">
                <a:solidFill>
                  <a:srgbClr val="00B050"/>
                </a:solidFill>
                <a:latin typeface="標楷體" panose="03000509000000000000" pitchFamily="65" charset="-120"/>
                <a:ea typeface="標楷體" panose="03000509000000000000" pitchFamily="65" charset="-120"/>
                <a:cs typeface="Times New Roman" panose="02020603050405020304" pitchFamily="18" charset="0"/>
              </a:rPr>
              <a:t>學活動</a:t>
            </a:r>
            <a:r>
              <a:rPr lang="zh-TW" altLang="en-US"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流程</a:t>
            </a:r>
            <a:r>
              <a:rPr lang="en-US" altLang="zh-TW"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a:t>
            </a:r>
            <a:endParaRPr lang="zh-TW" altLang="en-US" sz="2700" b="1" dirty="0">
              <a:solidFill>
                <a:srgbClr val="00B050"/>
              </a:solidFill>
              <a:latin typeface="標楷體" panose="03000509000000000000" pitchFamily="65" charset="-120"/>
              <a:ea typeface="標楷體" panose="03000509000000000000" pitchFamily="65" charset="-120"/>
            </a:endParaRPr>
          </a:p>
        </p:txBody>
      </p:sp>
      <p:sp>
        <p:nvSpPr>
          <p:cNvPr id="9" name="内容占位符 8"/>
          <p:cNvSpPr>
            <a:spLocks noGrp="1"/>
          </p:cNvSpPr>
          <p:nvPr>
            <p:ph sz="quarter" idx="1"/>
          </p:nvPr>
        </p:nvSpPr>
        <p:spPr>
          <a:xfrm>
            <a:off x="899592" y="2132856"/>
            <a:ext cx="7704856" cy="4320480"/>
          </a:xfrm>
        </p:spPr>
        <p:txBody>
          <a:bodyPr>
            <a:normAutofit/>
          </a:bodyPr>
          <a:lstStyle/>
          <a:p>
            <a:pPr marL="0" lvl="0" indent="0" algn="ctr">
              <a:lnSpc>
                <a:spcPts val="2000"/>
              </a:lnSpc>
              <a:spcAft>
                <a:spcPts val="0"/>
              </a:spcAft>
              <a:buNone/>
              <a:tabLst>
                <a:tab pos="381000" algn="l"/>
              </a:tabLst>
            </a:pPr>
            <a:r>
              <a:rPr lang="zh-TW" altLang="zh-TW" sz="3200" b="1" u="sng" kern="100" dirty="0">
                <a:latin typeface="Times New Roman"/>
                <a:ea typeface="標楷體"/>
                <a:cs typeface="Times New Roman"/>
              </a:rPr>
              <a:t>發展階</a:t>
            </a:r>
            <a:r>
              <a:rPr lang="zh-TW" altLang="zh-TW" sz="3200" b="1" u="sng" kern="100" dirty="0" smtClean="0">
                <a:latin typeface="Times New Roman"/>
                <a:ea typeface="標楷體"/>
                <a:cs typeface="Times New Roman"/>
              </a:rPr>
              <a:t>段</a:t>
            </a:r>
            <a:endParaRPr lang="en-US" altLang="zh-TW" dirty="0"/>
          </a:p>
          <a:p>
            <a:pPr marL="0" lvl="0" indent="0" algn="ctr">
              <a:lnSpc>
                <a:spcPts val="2000"/>
              </a:lnSpc>
              <a:spcAft>
                <a:spcPts val="0"/>
              </a:spcAft>
              <a:buNone/>
              <a:tabLst>
                <a:tab pos="381000" algn="l"/>
              </a:tabLst>
            </a:pPr>
            <a:endParaRPr lang="en-US" altLang="zh-TW" sz="3200" u="sng" dirty="0" smtClean="0"/>
          </a:p>
          <a:p>
            <a:pPr marL="0" indent="0">
              <a:lnSpc>
                <a:spcPts val="2000"/>
              </a:lnSpc>
              <a:spcAft>
                <a:spcPts val="0"/>
              </a:spcAft>
              <a:buNone/>
            </a:pPr>
            <a:r>
              <a:rPr lang="zh-TW" altLang="zh-TW" kern="100" dirty="0">
                <a:latin typeface="標楷體" panose="03000509000000000000" pitchFamily="65" charset="-120"/>
                <a:ea typeface="標楷體" panose="03000509000000000000" pitchFamily="65" charset="-120"/>
                <a:cs typeface="標楷體"/>
              </a:rPr>
              <a:t>六、桌遊</a:t>
            </a:r>
            <a:r>
              <a:rPr lang="zh-TW" altLang="zh-TW" kern="100" dirty="0">
                <a:latin typeface="標楷體" panose="03000509000000000000" pitchFamily="65" charset="-120"/>
                <a:ea typeface="標楷體" panose="03000509000000000000" pitchFamily="65" charset="-120"/>
              </a:rPr>
              <a:t>競</a:t>
            </a:r>
            <a:r>
              <a:rPr lang="zh-TW" altLang="zh-TW" kern="100" dirty="0" smtClean="0">
                <a:latin typeface="標楷體" panose="03000509000000000000" pitchFamily="65" charset="-120"/>
                <a:ea typeface="標楷體" panose="03000509000000000000" pitchFamily="65" charset="-120"/>
              </a:rPr>
              <a:t>賽</a:t>
            </a:r>
            <a:endParaRPr lang="en-US" altLang="zh-TW" kern="100" dirty="0" smtClean="0">
              <a:latin typeface="標楷體" panose="03000509000000000000" pitchFamily="65" charset="-120"/>
              <a:ea typeface="標楷體" panose="03000509000000000000" pitchFamily="65" charset="-120"/>
            </a:endParaRPr>
          </a:p>
          <a:p>
            <a:pPr marL="0" indent="0">
              <a:lnSpc>
                <a:spcPts val="2000"/>
              </a:lnSpc>
              <a:buNone/>
            </a:pPr>
            <a:r>
              <a:rPr lang="zh-TW" altLang="en-US" b="1" kern="100" dirty="0" smtClean="0">
                <a:latin typeface="標楷體" panose="03000509000000000000" pitchFamily="65" charset="-120"/>
                <a:ea typeface="標楷體" panose="03000509000000000000" pitchFamily="65" charset="-120"/>
              </a:rPr>
              <a:t>    </a:t>
            </a:r>
            <a:r>
              <a:rPr lang="en-US" altLang="zh-TW" sz="2200" kern="100" dirty="0" smtClean="0">
                <a:latin typeface="標楷體" panose="03000509000000000000" pitchFamily="65" charset="-120"/>
                <a:ea typeface="標楷體" panose="03000509000000000000" pitchFamily="65" charset="-120"/>
              </a:rPr>
              <a:t>ex.</a:t>
            </a:r>
            <a:r>
              <a:rPr lang="zh-TW" altLang="en-US" sz="2200" kern="100" dirty="0">
                <a:latin typeface="標楷體" panose="03000509000000000000" pitchFamily="65" charset="-120"/>
                <a:ea typeface="標楷體" panose="03000509000000000000" pitchFamily="65" charset="-120"/>
              </a:rPr>
              <a:t>老師</a:t>
            </a:r>
            <a:r>
              <a:rPr lang="zh-TW" altLang="en-US" sz="2200" kern="100" dirty="0" smtClean="0">
                <a:latin typeface="標楷體" panose="03000509000000000000" pitchFamily="65" charset="-120"/>
                <a:ea typeface="標楷體" panose="03000509000000000000" pitchFamily="65" charset="-120"/>
              </a:rPr>
              <a:t>唸“</a:t>
            </a:r>
            <a:r>
              <a:rPr lang="en-US" altLang="zh-TW" sz="2200" kern="100" dirty="0">
                <a:latin typeface="標楷體" panose="03000509000000000000" pitchFamily="65" charset="-120"/>
                <a:ea typeface="標楷體" panose="03000509000000000000" pitchFamily="65" charset="-120"/>
              </a:rPr>
              <a:t>The singer goes to the market by taxi.</a:t>
            </a:r>
            <a:r>
              <a:rPr lang="en-US" altLang="zh-TW" sz="2200" b="1" kern="100" dirty="0">
                <a:latin typeface="標楷體" panose="03000509000000000000" pitchFamily="65" charset="-120"/>
                <a:ea typeface="標楷體" panose="03000509000000000000" pitchFamily="65" charset="-120"/>
              </a:rPr>
              <a:t>”</a:t>
            </a:r>
            <a:endParaRPr lang="zh-TW" altLang="zh-TW" sz="2200" kern="100" dirty="0">
              <a:latin typeface="標楷體" panose="03000509000000000000" pitchFamily="65" charset="-120"/>
              <a:ea typeface="標楷體" panose="03000509000000000000" pitchFamily="65" charset="-120"/>
            </a:endParaRPr>
          </a:p>
          <a:p>
            <a:pPr marL="0" indent="0">
              <a:lnSpc>
                <a:spcPts val="2000"/>
              </a:lnSpc>
              <a:buNone/>
            </a:pPr>
            <a:r>
              <a:rPr lang="en-US" altLang="zh-TW" kern="100" dirty="0" smtClean="0">
                <a:latin typeface="標楷體" panose="03000509000000000000" pitchFamily="65" charset="-120"/>
                <a:ea typeface="標楷體" panose="03000509000000000000" pitchFamily="65" charset="-120"/>
              </a:rPr>
              <a:t>        </a:t>
            </a:r>
            <a:r>
              <a:rPr lang="en-US" altLang="zh-TW" dirty="0">
                <a:latin typeface="標楷體" panose="03000509000000000000" pitchFamily="65" charset="-120"/>
                <a:ea typeface="標楷體" panose="03000509000000000000" pitchFamily="65" charset="-120"/>
              </a:rPr>
              <a:t>Bosses</a:t>
            </a:r>
            <a:r>
              <a:rPr lang="en-US" altLang="zh-TW" dirty="0" smtClean="0">
                <a:latin typeface="標楷體" panose="03000509000000000000" pitchFamily="65" charset="-120"/>
                <a:ea typeface="標楷體" panose="03000509000000000000" pitchFamily="65" charset="-120"/>
              </a:rPr>
              <a:t>: </a:t>
            </a:r>
            <a:r>
              <a:rPr lang="zh-TW" altLang="en-US" dirty="0" smtClean="0">
                <a:latin typeface="標楷體" panose="03000509000000000000" pitchFamily="65" charset="-120"/>
                <a:ea typeface="標楷體" panose="03000509000000000000" pitchFamily="65" charset="-120"/>
              </a:rPr>
              <a:t>將</a:t>
            </a:r>
            <a:r>
              <a:rPr lang="en-US" altLang="zh-TW" dirty="0">
                <a:latin typeface="標楷體" panose="03000509000000000000" pitchFamily="65" charset="-120"/>
                <a:ea typeface="標楷體" panose="03000509000000000000" pitchFamily="65" charset="-120"/>
              </a:rPr>
              <a:t>taxi</a:t>
            </a:r>
            <a:r>
              <a:rPr lang="zh-TW" altLang="en-US" dirty="0">
                <a:latin typeface="標楷體" panose="03000509000000000000" pitchFamily="65" charset="-120"/>
                <a:ea typeface="標楷體" panose="03000509000000000000" pitchFamily="65" charset="-120"/>
              </a:rPr>
              <a:t>這張卡片找出來。</a:t>
            </a:r>
            <a:r>
              <a:rPr lang="en-US" altLang="zh-TW" dirty="0" smtClean="0">
                <a:latin typeface="標楷體" panose="03000509000000000000" pitchFamily="65" charset="-120"/>
                <a:ea typeface="標楷體" panose="03000509000000000000" pitchFamily="65" charset="-120"/>
              </a:rPr>
              <a:t>     </a:t>
            </a:r>
          </a:p>
          <a:p>
            <a:pPr marL="0" indent="0">
              <a:lnSpc>
                <a:spcPts val="2000"/>
              </a:lnSpc>
              <a:buNone/>
            </a:pPr>
            <a:r>
              <a:rPr lang="en-US" altLang="zh-TW" dirty="0" smtClean="0">
                <a:latin typeface="標楷體" panose="03000509000000000000" pitchFamily="65" charset="-120"/>
                <a:ea typeface="標楷體" panose="03000509000000000000" pitchFamily="65" charset="-120"/>
              </a:rPr>
              <a:t>        Players:</a:t>
            </a:r>
            <a:r>
              <a:rPr lang="zh-TW" altLang="en-US" dirty="0" smtClean="0">
                <a:latin typeface="標楷體" panose="03000509000000000000" pitchFamily="65" charset="-120"/>
                <a:ea typeface="標楷體" panose="03000509000000000000" pitchFamily="65" charset="-120"/>
              </a:rPr>
              <a:t>將</a:t>
            </a:r>
            <a:r>
              <a:rPr lang="zh-TW" altLang="en-US" dirty="0">
                <a:latin typeface="標楷體" panose="03000509000000000000" pitchFamily="65" charset="-120"/>
                <a:ea typeface="標楷體" panose="03000509000000000000" pitchFamily="65" charset="-120"/>
              </a:rPr>
              <a:t>分別代表</a:t>
            </a:r>
            <a:r>
              <a:rPr lang="en-US" altLang="zh-TW" dirty="0">
                <a:latin typeface="標楷體" panose="03000509000000000000" pitchFamily="65" charset="-120"/>
                <a:ea typeface="標楷體" panose="03000509000000000000" pitchFamily="65" charset="-120"/>
              </a:rPr>
              <a:t>singer,  market</a:t>
            </a:r>
            <a:r>
              <a:rPr lang="zh-TW" altLang="en-US" dirty="0">
                <a:latin typeface="標楷體" panose="03000509000000000000" pitchFamily="65" charset="-120"/>
                <a:ea typeface="標楷體" panose="03000509000000000000" pitchFamily="65" charset="-120"/>
              </a:rPr>
              <a:t>和 </a:t>
            </a:r>
            <a:endParaRPr lang="en-US" altLang="zh-TW" dirty="0" smtClean="0">
              <a:latin typeface="標楷體" panose="03000509000000000000" pitchFamily="65" charset="-120"/>
              <a:ea typeface="標楷體" panose="03000509000000000000" pitchFamily="65" charset="-120"/>
            </a:endParaRPr>
          </a:p>
          <a:p>
            <a:pPr marL="0" indent="0">
              <a:lnSpc>
                <a:spcPts val="2000"/>
              </a:lnSpc>
              <a:buNone/>
            </a:pPr>
            <a:r>
              <a:rPr lang="en-US" altLang="zh-TW" dirty="0">
                <a:latin typeface="標楷體" panose="03000509000000000000" pitchFamily="65" charset="-120"/>
                <a:ea typeface="標楷體" panose="03000509000000000000" pitchFamily="65" charset="-120"/>
              </a:rPr>
              <a:t> </a:t>
            </a:r>
            <a:r>
              <a:rPr lang="en-US" altLang="zh-TW" dirty="0" smtClean="0">
                <a:latin typeface="標楷體" panose="03000509000000000000" pitchFamily="65" charset="-120"/>
                <a:ea typeface="標楷體" panose="03000509000000000000" pitchFamily="65" charset="-120"/>
              </a:rPr>
              <a:t>               taxi</a:t>
            </a:r>
            <a:r>
              <a:rPr lang="zh-TW" altLang="en-US" dirty="0">
                <a:latin typeface="標楷體" panose="03000509000000000000" pitchFamily="65" charset="-120"/>
                <a:ea typeface="標楷體" panose="03000509000000000000" pitchFamily="65" charset="-120"/>
              </a:rPr>
              <a:t>的三張卡片找出來並排序</a:t>
            </a:r>
            <a:r>
              <a:rPr lang="zh-TW" altLang="en-US" dirty="0" smtClean="0">
                <a:latin typeface="標楷體" panose="03000509000000000000" pitchFamily="65" charset="-120"/>
                <a:ea typeface="標楷體" panose="03000509000000000000" pitchFamily="65" charset="-120"/>
              </a:rPr>
              <a:t>。</a:t>
            </a:r>
            <a:endParaRPr lang="en-US" altLang="zh-TW" dirty="0" smtClean="0">
              <a:latin typeface="標楷體" panose="03000509000000000000" pitchFamily="65" charset="-120"/>
              <a:ea typeface="標楷體" panose="03000509000000000000" pitchFamily="65" charset="-120"/>
            </a:endParaRPr>
          </a:p>
          <a:p>
            <a:pPr marL="0" indent="0">
              <a:lnSpc>
                <a:spcPts val="2000"/>
              </a:lnSpc>
              <a:buNone/>
            </a:pPr>
            <a:r>
              <a:rPr lang="en-US" altLang="zh-TW" dirty="0" smtClean="0">
                <a:latin typeface="標楷體" panose="03000509000000000000" pitchFamily="65" charset="-120"/>
                <a:ea typeface="標楷體" panose="03000509000000000000" pitchFamily="65" charset="-120"/>
              </a:rPr>
              <a:t>        Coaches:</a:t>
            </a:r>
            <a:r>
              <a:rPr lang="zh-TW" altLang="en-US" dirty="0">
                <a:latin typeface="標楷體" panose="03000509000000000000" pitchFamily="65" charset="-120"/>
                <a:ea typeface="標楷體" panose="03000509000000000000" pitchFamily="65" charset="-120"/>
              </a:rPr>
              <a:t>將這個句子代換</a:t>
            </a:r>
            <a:r>
              <a:rPr lang="zh-TW" altLang="en-US" dirty="0" smtClean="0">
                <a:latin typeface="標楷體" panose="03000509000000000000" pitchFamily="65" charset="-120"/>
                <a:ea typeface="標楷體" panose="03000509000000000000" pitchFamily="65" charset="-120"/>
              </a:rPr>
              <a:t>成“</a:t>
            </a:r>
            <a:r>
              <a:rPr lang="en-US" altLang="zh-TW" dirty="0">
                <a:latin typeface="標楷體" panose="03000509000000000000" pitchFamily="65" charset="-120"/>
                <a:ea typeface="標楷體" panose="03000509000000000000" pitchFamily="65" charset="-120"/>
              </a:rPr>
              <a:t>The singer </a:t>
            </a:r>
            <a:endParaRPr lang="en-US" altLang="zh-TW" dirty="0" smtClean="0">
              <a:latin typeface="標楷體" panose="03000509000000000000" pitchFamily="65" charset="-120"/>
              <a:ea typeface="標楷體" panose="03000509000000000000" pitchFamily="65" charset="-120"/>
            </a:endParaRPr>
          </a:p>
          <a:p>
            <a:pPr marL="0" indent="0">
              <a:lnSpc>
                <a:spcPts val="2000"/>
              </a:lnSpc>
              <a:buNone/>
            </a:pPr>
            <a:r>
              <a:rPr lang="en-US" altLang="zh-TW" dirty="0">
                <a:latin typeface="標楷體" panose="03000509000000000000" pitchFamily="65" charset="-120"/>
                <a:ea typeface="標楷體" panose="03000509000000000000" pitchFamily="65" charset="-120"/>
              </a:rPr>
              <a:t> </a:t>
            </a:r>
            <a:r>
              <a:rPr lang="en-US" altLang="zh-TW" dirty="0" smtClean="0">
                <a:latin typeface="標楷體" panose="03000509000000000000" pitchFamily="65" charset="-120"/>
                <a:ea typeface="標楷體" panose="03000509000000000000" pitchFamily="65" charset="-120"/>
              </a:rPr>
              <a:t>               takes </a:t>
            </a:r>
            <a:r>
              <a:rPr lang="en-US" altLang="zh-TW" dirty="0">
                <a:latin typeface="標楷體" panose="03000509000000000000" pitchFamily="65" charset="-120"/>
                <a:ea typeface="標楷體" panose="03000509000000000000" pitchFamily="65" charset="-120"/>
              </a:rPr>
              <a:t>a taxi to the market</a:t>
            </a:r>
            <a:r>
              <a:rPr lang="en-US" altLang="zh-TW" dirty="0" smtClean="0">
                <a:latin typeface="標楷體" panose="03000509000000000000" pitchFamily="65" charset="-120"/>
                <a:ea typeface="標楷體" panose="03000509000000000000" pitchFamily="65" charset="-120"/>
              </a:rPr>
              <a:t>.”, </a:t>
            </a:r>
            <a:r>
              <a:rPr lang="zh-TW" altLang="en-US" dirty="0" smtClean="0">
                <a:latin typeface="標楷體" panose="03000509000000000000" pitchFamily="65" charset="-120"/>
                <a:ea typeface="標楷體" panose="03000509000000000000" pitchFamily="65" charset="-120"/>
              </a:rPr>
              <a:t>並</a:t>
            </a:r>
            <a:endParaRPr lang="en-US" altLang="zh-TW" dirty="0" smtClean="0">
              <a:latin typeface="標楷體" panose="03000509000000000000" pitchFamily="65" charset="-120"/>
              <a:ea typeface="標楷體" panose="03000509000000000000" pitchFamily="65" charset="-120"/>
            </a:endParaRPr>
          </a:p>
          <a:p>
            <a:pPr marL="0" indent="0">
              <a:lnSpc>
                <a:spcPts val="2000"/>
              </a:lnSpc>
              <a:buNone/>
            </a:pPr>
            <a:r>
              <a:rPr lang="en-US" altLang="zh-TW" dirty="0">
                <a:latin typeface="標楷體" panose="03000509000000000000" pitchFamily="65" charset="-120"/>
                <a:ea typeface="標楷體" panose="03000509000000000000" pitchFamily="65" charset="-120"/>
              </a:rPr>
              <a:t> </a:t>
            </a:r>
            <a:r>
              <a:rPr lang="en-US" altLang="zh-TW" dirty="0" smtClean="0">
                <a:latin typeface="標楷體" panose="03000509000000000000" pitchFamily="65" charset="-120"/>
                <a:ea typeface="標楷體" panose="03000509000000000000" pitchFamily="65" charset="-120"/>
              </a:rPr>
              <a:t>               </a:t>
            </a:r>
            <a:r>
              <a:rPr lang="zh-TW" altLang="en-US" dirty="0" smtClean="0">
                <a:latin typeface="標楷體" panose="03000509000000000000" pitchFamily="65" charset="-120"/>
                <a:ea typeface="標楷體" panose="03000509000000000000" pitchFamily="65" charset="-120"/>
              </a:rPr>
              <a:t>將</a:t>
            </a:r>
            <a:r>
              <a:rPr lang="zh-TW" altLang="en-US" dirty="0">
                <a:latin typeface="標楷體" panose="03000509000000000000" pitchFamily="65" charset="-120"/>
                <a:ea typeface="標楷體" panose="03000509000000000000" pitchFamily="65" charset="-120"/>
              </a:rPr>
              <a:t>分別代表</a:t>
            </a:r>
            <a:r>
              <a:rPr lang="en-US" altLang="zh-TW" dirty="0">
                <a:latin typeface="標楷體" panose="03000509000000000000" pitchFamily="65" charset="-120"/>
                <a:ea typeface="標楷體" panose="03000509000000000000" pitchFamily="65" charset="-120"/>
              </a:rPr>
              <a:t>singer, taxi</a:t>
            </a:r>
            <a:r>
              <a:rPr lang="zh-TW" altLang="en-US" dirty="0">
                <a:latin typeface="標楷體" panose="03000509000000000000" pitchFamily="65" charset="-120"/>
                <a:ea typeface="標楷體" panose="03000509000000000000" pitchFamily="65" charset="-120"/>
              </a:rPr>
              <a:t>和</a:t>
            </a:r>
            <a:r>
              <a:rPr lang="en-US" altLang="zh-TW" dirty="0">
                <a:latin typeface="標楷體" panose="03000509000000000000" pitchFamily="65" charset="-120"/>
                <a:ea typeface="標楷體" panose="03000509000000000000" pitchFamily="65" charset="-120"/>
              </a:rPr>
              <a:t>market</a:t>
            </a:r>
            <a:r>
              <a:rPr lang="zh-TW" altLang="en-US" dirty="0" smtClean="0">
                <a:latin typeface="標楷體" panose="03000509000000000000" pitchFamily="65" charset="-120"/>
                <a:ea typeface="標楷體" panose="03000509000000000000" pitchFamily="65" charset="-120"/>
              </a:rPr>
              <a:t>的</a:t>
            </a:r>
            <a:endParaRPr lang="en-US" altLang="zh-TW" dirty="0" smtClean="0">
              <a:latin typeface="標楷體" panose="03000509000000000000" pitchFamily="65" charset="-120"/>
              <a:ea typeface="標楷體" panose="03000509000000000000" pitchFamily="65" charset="-120"/>
            </a:endParaRPr>
          </a:p>
          <a:p>
            <a:pPr marL="0" indent="0">
              <a:lnSpc>
                <a:spcPts val="2000"/>
              </a:lnSpc>
              <a:buNone/>
            </a:pPr>
            <a:r>
              <a:rPr lang="en-US" altLang="zh-TW" dirty="0">
                <a:latin typeface="標楷體" panose="03000509000000000000" pitchFamily="65" charset="-120"/>
                <a:ea typeface="標楷體" panose="03000509000000000000" pitchFamily="65" charset="-120"/>
              </a:rPr>
              <a:t> </a:t>
            </a:r>
            <a:r>
              <a:rPr lang="en-US" altLang="zh-TW" dirty="0" smtClean="0">
                <a:latin typeface="標楷體" panose="03000509000000000000" pitchFamily="65" charset="-120"/>
                <a:ea typeface="標楷體" panose="03000509000000000000" pitchFamily="65" charset="-120"/>
              </a:rPr>
              <a:t>               </a:t>
            </a:r>
            <a:r>
              <a:rPr lang="zh-TW" altLang="en-US" dirty="0" smtClean="0">
                <a:latin typeface="標楷體" panose="03000509000000000000" pitchFamily="65" charset="-120"/>
                <a:ea typeface="標楷體" panose="03000509000000000000" pitchFamily="65" charset="-120"/>
              </a:rPr>
              <a:t>三</a:t>
            </a:r>
            <a:r>
              <a:rPr lang="zh-TW" altLang="en-US" dirty="0">
                <a:latin typeface="標楷體" panose="03000509000000000000" pitchFamily="65" charset="-120"/>
                <a:ea typeface="標楷體" panose="03000509000000000000" pitchFamily="65" charset="-120"/>
              </a:rPr>
              <a:t>張卡片找出來並排序。</a:t>
            </a:r>
            <a:endParaRPr lang="en-US" altLang="zh-TW" sz="2600" kern="100" dirty="0" smtClean="0">
              <a:latin typeface="Times New Roman"/>
              <a:ea typeface="標楷體"/>
            </a:endParaRPr>
          </a:p>
          <a:p>
            <a:pPr marL="342900" lvl="0" indent="-342900">
              <a:lnSpc>
                <a:spcPts val="2000"/>
              </a:lnSpc>
              <a:spcAft>
                <a:spcPts val="0"/>
              </a:spcAft>
              <a:buFont typeface="+mj-lt"/>
              <a:buAutoNum type="arabicParenBoth"/>
            </a:pPr>
            <a:endParaRPr lang="zh-TW" altLang="zh-TW" sz="2600" kern="100" dirty="0" smtClean="0">
              <a:latin typeface="Times New Roman"/>
            </a:endParaRPr>
          </a:p>
          <a:p>
            <a:pPr marL="0" lvl="0" indent="0" algn="ctr">
              <a:lnSpc>
                <a:spcPts val="2000"/>
              </a:lnSpc>
              <a:spcAft>
                <a:spcPts val="0"/>
              </a:spcAft>
              <a:buNone/>
              <a:tabLst>
                <a:tab pos="381000" algn="l"/>
              </a:tabLst>
            </a:pPr>
            <a:endParaRPr lang="en-US" altLang="zh-TW" sz="2600" u="sng" dirty="0" smtClean="0"/>
          </a:p>
        </p:txBody>
      </p:sp>
    </p:spTree>
    <p:extLst>
      <p:ext uri="{BB962C8B-B14F-4D97-AF65-F5344CB8AC3E}">
        <p14:creationId xmlns:p14="http://schemas.microsoft.com/office/powerpoint/2010/main" val="41904048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404664"/>
            <a:ext cx="8075240" cy="1512168"/>
          </a:xfrm>
        </p:spPr>
        <p:txBody>
          <a:bodyPr>
            <a:normAutofit/>
          </a:bodyPr>
          <a:lstStyle/>
          <a:p>
            <a:pPr>
              <a:lnSpc>
                <a:spcPts val="3600"/>
              </a:lnSpc>
            </a:pPr>
            <a:r>
              <a:rPr lang="en-US" altLang="zh-TW" dirty="0" smtClean="0">
                <a:latin typeface="標楷體" panose="03000509000000000000" pitchFamily="65" charset="-120"/>
                <a:ea typeface="標楷體" panose="03000509000000000000" pitchFamily="65" charset="-120"/>
              </a:rPr>
              <a:t>  </a:t>
            </a: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OUR ONLINE TRIP</a:t>
            </a:r>
            <a:b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b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        </a:t>
            </a:r>
            <a:r>
              <a:rPr lang="en-US" altLang="zh-TW" sz="2800" b="1" dirty="0" smtClean="0">
                <a:solidFill>
                  <a:srgbClr val="00B050"/>
                </a:solidFill>
                <a:latin typeface="標楷體" panose="03000509000000000000" pitchFamily="65" charset="-120"/>
                <a:ea typeface="標楷體" panose="03000509000000000000" pitchFamily="65" charset="-120"/>
              </a:rPr>
              <a:t>~</a:t>
            </a:r>
            <a:r>
              <a:rPr lang="en-US" altLang="zh-TW" sz="2800" b="1" dirty="0" err="1" smtClean="0">
                <a:solidFill>
                  <a:srgbClr val="00B050"/>
                </a:solidFill>
                <a:latin typeface="標楷體" panose="03000509000000000000" pitchFamily="65" charset="-120"/>
                <a:ea typeface="標楷體" panose="03000509000000000000" pitchFamily="65" charset="-120"/>
              </a:rPr>
              <a:t>第二堂</a:t>
            </a:r>
            <a:r>
              <a:rPr lang="zh-TW" altLang="en-US"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教</a:t>
            </a:r>
            <a:r>
              <a:rPr lang="zh-TW" altLang="en-US" sz="2800" b="1" dirty="0">
                <a:solidFill>
                  <a:srgbClr val="00B050"/>
                </a:solidFill>
                <a:latin typeface="標楷體" panose="03000509000000000000" pitchFamily="65" charset="-120"/>
                <a:ea typeface="標楷體" panose="03000509000000000000" pitchFamily="65" charset="-120"/>
                <a:cs typeface="Times New Roman" panose="02020603050405020304" pitchFamily="18" charset="0"/>
              </a:rPr>
              <a:t>學活動</a:t>
            </a:r>
            <a:r>
              <a:rPr lang="zh-TW" altLang="en-US"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流程</a:t>
            </a:r>
            <a:r>
              <a:rPr lang="en-US" altLang="zh-TW"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a:t>
            </a:r>
            <a:endParaRPr lang="zh-TW" altLang="en-US" sz="2700" b="1" dirty="0">
              <a:solidFill>
                <a:srgbClr val="00B050"/>
              </a:solidFill>
              <a:latin typeface="標楷體" panose="03000509000000000000" pitchFamily="65" charset="-120"/>
              <a:ea typeface="標楷體" panose="03000509000000000000" pitchFamily="65" charset="-120"/>
            </a:endParaRPr>
          </a:p>
        </p:txBody>
      </p:sp>
      <p:sp>
        <p:nvSpPr>
          <p:cNvPr id="9" name="内容占位符 8"/>
          <p:cNvSpPr>
            <a:spLocks noGrp="1"/>
          </p:cNvSpPr>
          <p:nvPr>
            <p:ph sz="quarter" idx="1"/>
          </p:nvPr>
        </p:nvSpPr>
        <p:spPr>
          <a:xfrm>
            <a:off x="899592" y="2132856"/>
            <a:ext cx="7704856" cy="4181056"/>
          </a:xfrm>
        </p:spPr>
        <p:txBody>
          <a:bodyPr>
            <a:normAutofit/>
          </a:bodyPr>
          <a:lstStyle/>
          <a:p>
            <a:pPr marL="0" lvl="0" indent="0" algn="ctr">
              <a:lnSpc>
                <a:spcPts val="2000"/>
              </a:lnSpc>
              <a:spcAft>
                <a:spcPts val="0"/>
              </a:spcAft>
              <a:buNone/>
              <a:tabLst>
                <a:tab pos="381000" algn="l"/>
              </a:tabLst>
            </a:pPr>
            <a:r>
              <a:rPr lang="zh-TW" altLang="en-US" sz="3200" b="1" u="sng" kern="100" dirty="0" smtClean="0">
                <a:latin typeface="Times New Roman"/>
                <a:ea typeface="標楷體"/>
                <a:cs typeface="Times New Roman"/>
              </a:rPr>
              <a:t>準</a:t>
            </a:r>
            <a:r>
              <a:rPr lang="zh-TW" altLang="en-US" sz="3200" b="1" u="sng" kern="100" dirty="0">
                <a:latin typeface="Times New Roman"/>
                <a:ea typeface="標楷體"/>
                <a:cs typeface="Times New Roman"/>
              </a:rPr>
              <a:t>備</a:t>
            </a:r>
            <a:r>
              <a:rPr lang="zh-TW" altLang="en-US" sz="3200" b="1" u="sng" kern="100" dirty="0" smtClean="0">
                <a:latin typeface="Times New Roman"/>
                <a:ea typeface="標楷體"/>
                <a:cs typeface="Times New Roman"/>
              </a:rPr>
              <a:t>階段</a:t>
            </a:r>
            <a:endParaRPr lang="en-US" altLang="zh-TW" sz="3200" b="1" kern="100" dirty="0" smtClean="0">
              <a:latin typeface="Times New Roman"/>
              <a:ea typeface="標楷體"/>
              <a:cs typeface="Times New Roman"/>
            </a:endParaRPr>
          </a:p>
          <a:p>
            <a:pPr marL="0" lvl="0" indent="0">
              <a:lnSpc>
                <a:spcPts val="2000"/>
              </a:lnSpc>
              <a:spcAft>
                <a:spcPts val="0"/>
              </a:spcAft>
              <a:buNone/>
              <a:tabLst>
                <a:tab pos="381000" algn="l"/>
              </a:tabLst>
            </a:pPr>
            <a:endParaRPr lang="en-US" altLang="zh-TW" b="1" kern="100" dirty="0" smtClean="0">
              <a:latin typeface="Times New Roman"/>
              <a:ea typeface="標楷體"/>
              <a:cs typeface="Times New Roman"/>
            </a:endParaRPr>
          </a:p>
          <a:p>
            <a:pPr marL="0" lvl="0" indent="0">
              <a:lnSpc>
                <a:spcPts val="2000"/>
              </a:lnSpc>
              <a:spcAft>
                <a:spcPts val="0"/>
              </a:spcAft>
              <a:buNone/>
              <a:tabLst>
                <a:tab pos="381000" algn="l"/>
              </a:tabLst>
            </a:pPr>
            <a:r>
              <a:rPr lang="en-US" altLang="zh-TW" b="1" kern="100" dirty="0" smtClean="0">
                <a:latin typeface="Times New Roman"/>
                <a:ea typeface="標楷體"/>
                <a:cs typeface="Times New Roman"/>
              </a:rPr>
              <a:t>(</a:t>
            </a:r>
            <a:r>
              <a:rPr lang="zh-TW" altLang="en-US" b="1" kern="100" dirty="0" smtClean="0">
                <a:latin typeface="Times New Roman"/>
                <a:ea typeface="標楷體"/>
                <a:cs typeface="Times New Roman"/>
              </a:rPr>
              <a:t>一</a:t>
            </a:r>
            <a:r>
              <a:rPr lang="en-US" altLang="zh-TW" b="1" kern="100" dirty="0" smtClean="0">
                <a:latin typeface="Times New Roman"/>
                <a:ea typeface="標楷體"/>
                <a:cs typeface="Times New Roman"/>
              </a:rPr>
              <a:t>) </a:t>
            </a:r>
            <a:r>
              <a:rPr lang="zh-TW" altLang="zh-TW" b="1" kern="100" dirty="0" smtClean="0">
                <a:latin typeface="Times New Roman"/>
                <a:ea typeface="標楷體"/>
                <a:cs typeface="Times New Roman"/>
              </a:rPr>
              <a:t>課堂準備</a:t>
            </a:r>
            <a:endParaRPr lang="zh-TW" altLang="zh-TW" kern="100" dirty="0" smtClean="0">
              <a:latin typeface="Times New Roman"/>
              <a:cs typeface="Times New Roman"/>
            </a:endParaRPr>
          </a:p>
          <a:p>
            <a:pPr marL="0" indent="0">
              <a:lnSpc>
                <a:spcPts val="2000"/>
              </a:lnSpc>
              <a:spcAft>
                <a:spcPts val="0"/>
              </a:spcAft>
              <a:buNone/>
            </a:pPr>
            <a:r>
              <a:rPr lang="zh-TW" altLang="zh-TW" kern="100" dirty="0" smtClean="0">
                <a:latin typeface="Times New Roman"/>
                <a:ea typeface="標楷體"/>
                <a:cs typeface="標楷體"/>
              </a:rPr>
              <a:t>教</a:t>
            </a:r>
            <a:r>
              <a:rPr lang="zh-TW" altLang="zh-TW" kern="100" dirty="0">
                <a:latin typeface="Times New Roman"/>
                <a:ea typeface="標楷體"/>
                <a:cs typeface="標楷體"/>
              </a:rPr>
              <a:t>師：</a:t>
            </a:r>
            <a:endParaRPr lang="zh-TW" altLang="zh-TW" kern="100" dirty="0">
              <a:latin typeface="Times New Roman"/>
            </a:endParaRPr>
          </a:p>
          <a:p>
            <a:pPr marL="0" indent="0" algn="just">
              <a:lnSpc>
                <a:spcPts val="2000"/>
              </a:lnSpc>
              <a:spcAft>
                <a:spcPts val="0"/>
              </a:spcAft>
              <a:buNone/>
            </a:pPr>
            <a:r>
              <a:rPr lang="en-US" altLang="zh-TW" kern="100" dirty="0">
                <a:latin typeface="Times New Roman"/>
                <a:ea typeface="標楷體"/>
                <a:cs typeface="標楷體"/>
              </a:rPr>
              <a:t>1.</a:t>
            </a:r>
            <a:r>
              <a:rPr lang="zh-TW" altLang="zh-TW" kern="100" dirty="0">
                <a:latin typeface="Times New Roman"/>
                <a:ea typeface="標楷體"/>
                <a:cs typeface="標楷體"/>
              </a:rPr>
              <a:t>學習單</a:t>
            </a:r>
            <a:endParaRPr lang="zh-TW" altLang="zh-TW" kern="100" dirty="0">
              <a:latin typeface="Times New Roman"/>
            </a:endParaRPr>
          </a:p>
          <a:p>
            <a:pPr marL="0" indent="0" algn="just">
              <a:lnSpc>
                <a:spcPts val="2000"/>
              </a:lnSpc>
              <a:spcAft>
                <a:spcPts val="0"/>
              </a:spcAft>
              <a:buNone/>
            </a:pPr>
            <a:r>
              <a:rPr lang="en-US" altLang="zh-TW" kern="100" dirty="0">
                <a:latin typeface="Times New Roman"/>
                <a:ea typeface="標楷體"/>
                <a:cs typeface="標楷體"/>
              </a:rPr>
              <a:t>2.</a:t>
            </a:r>
            <a:r>
              <a:rPr lang="zh-TW" altLang="zh-TW" kern="100" dirty="0">
                <a:latin typeface="Times New Roman"/>
                <a:ea typeface="標楷體"/>
                <a:cs typeface="標楷體"/>
              </a:rPr>
              <a:t>老師將學生分為五組，每組五到六人。並依照學生</a:t>
            </a:r>
            <a:r>
              <a:rPr lang="zh-TW" altLang="zh-TW" kern="100" dirty="0" smtClean="0">
                <a:latin typeface="Times New Roman"/>
                <a:ea typeface="標楷體"/>
                <a:cs typeface="標楷體"/>
              </a:rPr>
              <a:t>英</a:t>
            </a:r>
            <a:endParaRPr lang="en-US" altLang="zh-TW" kern="100" dirty="0" smtClean="0">
              <a:latin typeface="Times New Roman"/>
              <a:ea typeface="標楷體"/>
              <a:cs typeface="標楷體"/>
            </a:endParaRPr>
          </a:p>
          <a:p>
            <a:pPr marL="0" indent="0" algn="just">
              <a:lnSpc>
                <a:spcPts val="2000"/>
              </a:lnSpc>
              <a:spcAft>
                <a:spcPts val="0"/>
              </a:spcAft>
              <a:buNone/>
            </a:pPr>
            <a:r>
              <a:rPr lang="en-US" altLang="zh-TW" kern="100" dirty="0">
                <a:latin typeface="Times New Roman"/>
                <a:ea typeface="標楷體"/>
                <a:cs typeface="標楷體"/>
              </a:rPr>
              <a:t> </a:t>
            </a:r>
            <a:r>
              <a:rPr lang="en-US" altLang="zh-TW" kern="100" dirty="0" smtClean="0">
                <a:latin typeface="Times New Roman"/>
                <a:ea typeface="標楷體"/>
                <a:cs typeface="標楷體"/>
              </a:rPr>
              <a:t>  </a:t>
            </a:r>
            <a:r>
              <a:rPr lang="zh-TW" altLang="zh-TW" kern="100" dirty="0" smtClean="0">
                <a:latin typeface="Times New Roman"/>
                <a:ea typeface="標楷體"/>
                <a:cs typeface="標楷體"/>
              </a:rPr>
              <a:t>語能力</a:t>
            </a:r>
            <a:r>
              <a:rPr lang="en-US" altLang="zh-TW" kern="100" dirty="0">
                <a:latin typeface="Times New Roman"/>
                <a:ea typeface="標楷體"/>
                <a:cs typeface="標楷體"/>
              </a:rPr>
              <a:t>(</a:t>
            </a:r>
            <a:r>
              <a:rPr lang="zh-TW" altLang="zh-TW" kern="100" dirty="0">
                <a:latin typeface="Times New Roman"/>
                <a:ea typeface="標楷體"/>
                <a:cs typeface="標楷體"/>
              </a:rPr>
              <a:t>考量其小考成績、人格特質及學習態度的積</a:t>
            </a:r>
            <a:r>
              <a:rPr lang="zh-TW" altLang="zh-TW" kern="100" dirty="0" smtClean="0">
                <a:latin typeface="Times New Roman"/>
                <a:ea typeface="標楷體"/>
                <a:cs typeface="標楷體"/>
              </a:rPr>
              <a:t>極</a:t>
            </a:r>
            <a:endParaRPr lang="en-US" altLang="zh-TW" kern="100" dirty="0" smtClean="0">
              <a:latin typeface="Times New Roman"/>
              <a:ea typeface="標楷體"/>
              <a:cs typeface="標楷體"/>
            </a:endParaRPr>
          </a:p>
          <a:p>
            <a:pPr marL="0" indent="0" algn="just">
              <a:lnSpc>
                <a:spcPts val="2000"/>
              </a:lnSpc>
              <a:spcAft>
                <a:spcPts val="0"/>
              </a:spcAft>
              <a:buNone/>
            </a:pPr>
            <a:r>
              <a:rPr lang="en-US" altLang="zh-TW" kern="100" dirty="0">
                <a:latin typeface="Times New Roman"/>
                <a:ea typeface="標楷體"/>
                <a:cs typeface="標楷體"/>
              </a:rPr>
              <a:t> </a:t>
            </a:r>
            <a:r>
              <a:rPr lang="en-US" altLang="zh-TW" kern="100" dirty="0" smtClean="0">
                <a:latin typeface="Times New Roman"/>
                <a:ea typeface="標楷體"/>
                <a:cs typeface="標楷體"/>
              </a:rPr>
              <a:t>   </a:t>
            </a:r>
            <a:r>
              <a:rPr lang="zh-TW" altLang="zh-TW" kern="100" dirty="0" smtClean="0">
                <a:latin typeface="Times New Roman"/>
                <a:ea typeface="標楷體"/>
                <a:cs typeface="標楷體"/>
              </a:rPr>
              <a:t>程度</a:t>
            </a:r>
            <a:r>
              <a:rPr lang="en-US" altLang="zh-TW" kern="100" dirty="0">
                <a:latin typeface="Times New Roman"/>
                <a:ea typeface="標楷體"/>
                <a:cs typeface="標楷體"/>
              </a:rPr>
              <a:t>)</a:t>
            </a:r>
            <a:r>
              <a:rPr lang="zh-TW" altLang="zh-TW" kern="100" dirty="0" smtClean="0">
                <a:latin typeface="Times New Roman"/>
                <a:ea typeface="標楷體"/>
                <a:cs typeface="標楷體"/>
              </a:rPr>
              <a:t>將學生分為</a:t>
            </a:r>
            <a:r>
              <a:rPr lang="en-US" altLang="zh-TW" kern="100" dirty="0" smtClean="0">
                <a:latin typeface="Times New Roman"/>
                <a:ea typeface="標楷體"/>
                <a:cs typeface="標楷體"/>
              </a:rPr>
              <a:t>Coaches, Players, </a:t>
            </a:r>
            <a:r>
              <a:rPr lang="zh-TW" altLang="zh-TW" kern="100" dirty="0" smtClean="0">
                <a:latin typeface="Times New Roman"/>
                <a:ea typeface="標楷體"/>
                <a:cs typeface="標楷體"/>
              </a:rPr>
              <a:t>和</a:t>
            </a:r>
            <a:r>
              <a:rPr lang="en-US" altLang="zh-TW" kern="100" dirty="0" smtClean="0">
                <a:latin typeface="Times New Roman"/>
                <a:ea typeface="標楷體"/>
                <a:cs typeface="標楷體"/>
              </a:rPr>
              <a:t>Bosses</a:t>
            </a:r>
            <a:r>
              <a:rPr lang="zh-TW" altLang="zh-TW" kern="100" dirty="0" smtClean="0">
                <a:latin typeface="Times New Roman"/>
                <a:ea typeface="標楷體"/>
                <a:cs typeface="標楷體"/>
              </a:rPr>
              <a:t>。</a:t>
            </a:r>
            <a:endParaRPr lang="zh-TW" altLang="zh-TW" kern="100" dirty="0" smtClean="0">
              <a:latin typeface="Times New Roman"/>
            </a:endParaRPr>
          </a:p>
          <a:p>
            <a:pPr marL="0" lvl="0" indent="0">
              <a:lnSpc>
                <a:spcPts val="2000"/>
              </a:lnSpc>
              <a:spcAft>
                <a:spcPts val="0"/>
              </a:spcAft>
              <a:buNone/>
              <a:tabLst>
                <a:tab pos="381000" algn="l"/>
              </a:tabLst>
            </a:pPr>
            <a:r>
              <a:rPr lang="en-US" altLang="zh-TW" b="1" kern="100" dirty="0" smtClean="0">
                <a:latin typeface="Times New Roman"/>
                <a:ea typeface="標楷體"/>
                <a:cs typeface="Times New Roman"/>
              </a:rPr>
              <a:t>(二) </a:t>
            </a:r>
            <a:r>
              <a:rPr lang="zh-TW" altLang="zh-TW" b="1" kern="100" dirty="0" smtClean="0">
                <a:latin typeface="Times New Roman"/>
                <a:ea typeface="標楷體"/>
                <a:cs typeface="Times New Roman"/>
              </a:rPr>
              <a:t>引起</a:t>
            </a:r>
            <a:r>
              <a:rPr lang="zh-TW" altLang="zh-TW" b="1" kern="100" dirty="0">
                <a:latin typeface="Times New Roman"/>
                <a:ea typeface="標楷體"/>
                <a:cs typeface="Times New Roman"/>
              </a:rPr>
              <a:t>動機</a:t>
            </a:r>
            <a:endParaRPr lang="zh-TW" altLang="zh-TW" kern="100" dirty="0">
              <a:latin typeface="Times New Roman"/>
              <a:cs typeface="Times New Roman"/>
            </a:endParaRPr>
          </a:p>
          <a:p>
            <a:pPr marL="0" indent="0">
              <a:buNone/>
            </a:pPr>
            <a:r>
              <a:rPr lang="en-US" altLang="zh-TW" kern="100" dirty="0">
                <a:latin typeface="Times New Roman"/>
                <a:ea typeface="標楷體"/>
                <a:cs typeface="標楷體"/>
              </a:rPr>
              <a:t>1.</a:t>
            </a:r>
            <a:r>
              <a:rPr lang="zh-TW" altLang="en-US" kern="100" dirty="0">
                <a:latin typeface="Times New Roman"/>
                <a:ea typeface="標楷體"/>
                <a:cs typeface="標楷體"/>
              </a:rPr>
              <a:t>事先在愛學網上找好一段動畫，用來引發學生動機。</a:t>
            </a:r>
          </a:p>
          <a:p>
            <a:pPr marL="0" indent="0">
              <a:buNone/>
            </a:pPr>
            <a:r>
              <a:rPr lang="en-US" altLang="zh-TW" kern="100" dirty="0">
                <a:latin typeface="Times New Roman"/>
                <a:ea typeface="標楷體"/>
                <a:cs typeface="標楷體"/>
              </a:rPr>
              <a:t>2.</a:t>
            </a:r>
            <a:r>
              <a:rPr lang="zh-TW" altLang="en-US" kern="100" dirty="0">
                <a:latin typeface="Times New Roman"/>
                <a:ea typeface="標楷體"/>
                <a:cs typeface="標楷體"/>
              </a:rPr>
              <a:t>準備好 </a:t>
            </a:r>
            <a:r>
              <a:rPr lang="en-US" altLang="zh-TW" kern="100" dirty="0">
                <a:latin typeface="Times New Roman"/>
                <a:ea typeface="標楷體"/>
                <a:cs typeface="標楷體"/>
              </a:rPr>
              <a:t>An Online Trip</a:t>
            </a:r>
            <a:r>
              <a:rPr lang="zh-TW" altLang="en-US" kern="100" dirty="0">
                <a:latin typeface="Times New Roman"/>
                <a:ea typeface="標楷體"/>
                <a:cs typeface="標楷體"/>
              </a:rPr>
              <a:t>的學習單。</a:t>
            </a:r>
          </a:p>
          <a:p>
            <a:endParaRPr lang="en-US" altLang="zh-TW" dirty="0" smtClean="0"/>
          </a:p>
          <a:p>
            <a:pPr marL="0" indent="0">
              <a:buNone/>
            </a:pPr>
            <a:endParaRPr lang="zh-TW" altLang="en-US" dirty="0" smtClean="0"/>
          </a:p>
          <a:p>
            <a:pPr marL="0" indent="0">
              <a:buNone/>
            </a:pPr>
            <a:endParaRPr lang="zh-TW" altLang="en-US" dirty="0"/>
          </a:p>
        </p:txBody>
      </p:sp>
    </p:spTree>
    <p:extLst>
      <p:ext uri="{BB962C8B-B14F-4D97-AF65-F5344CB8AC3E}">
        <p14:creationId xmlns:p14="http://schemas.microsoft.com/office/powerpoint/2010/main" val="25211354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404664"/>
            <a:ext cx="8075240" cy="1512168"/>
          </a:xfrm>
        </p:spPr>
        <p:txBody>
          <a:bodyPr>
            <a:normAutofit/>
          </a:bodyPr>
          <a:lstStyle/>
          <a:p>
            <a:pPr>
              <a:lnSpc>
                <a:spcPts val="3600"/>
              </a:lnSpc>
            </a:pPr>
            <a:r>
              <a:rPr lang="en-US" altLang="zh-TW" dirty="0" smtClean="0">
                <a:latin typeface="標楷體" panose="03000509000000000000" pitchFamily="65" charset="-120"/>
                <a:ea typeface="標楷體" panose="03000509000000000000" pitchFamily="65" charset="-120"/>
              </a:rPr>
              <a:t>  </a:t>
            </a: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OUR ONLINE TRIP</a:t>
            </a:r>
            <a:b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b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        </a:t>
            </a:r>
            <a:r>
              <a:rPr lang="en-US" altLang="zh-TW" sz="2800" b="1" dirty="0" smtClean="0">
                <a:solidFill>
                  <a:srgbClr val="00B050"/>
                </a:solidFill>
                <a:latin typeface="標楷體" panose="03000509000000000000" pitchFamily="65" charset="-120"/>
                <a:ea typeface="標楷體" panose="03000509000000000000" pitchFamily="65" charset="-120"/>
              </a:rPr>
              <a:t>~</a:t>
            </a:r>
            <a:r>
              <a:rPr lang="en-US" altLang="zh-TW" sz="2800" b="1" dirty="0" err="1" smtClean="0">
                <a:solidFill>
                  <a:srgbClr val="00B050"/>
                </a:solidFill>
                <a:latin typeface="標楷體" panose="03000509000000000000" pitchFamily="65" charset="-120"/>
                <a:ea typeface="標楷體" panose="03000509000000000000" pitchFamily="65" charset="-120"/>
              </a:rPr>
              <a:t>第二堂</a:t>
            </a:r>
            <a:r>
              <a:rPr lang="zh-TW" altLang="en-US"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教</a:t>
            </a:r>
            <a:r>
              <a:rPr lang="zh-TW" altLang="en-US" sz="2800" b="1" dirty="0">
                <a:solidFill>
                  <a:srgbClr val="00B050"/>
                </a:solidFill>
                <a:latin typeface="標楷體" panose="03000509000000000000" pitchFamily="65" charset="-120"/>
                <a:ea typeface="標楷體" panose="03000509000000000000" pitchFamily="65" charset="-120"/>
                <a:cs typeface="Times New Roman" panose="02020603050405020304" pitchFamily="18" charset="0"/>
              </a:rPr>
              <a:t>學活動</a:t>
            </a:r>
            <a:r>
              <a:rPr lang="zh-TW" altLang="en-US"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流程</a:t>
            </a:r>
            <a:r>
              <a:rPr lang="en-US" altLang="zh-TW"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a:t>
            </a:r>
            <a:endParaRPr lang="zh-TW" altLang="en-US" sz="2700" b="1" dirty="0">
              <a:solidFill>
                <a:srgbClr val="00B050"/>
              </a:solidFill>
              <a:latin typeface="標楷體" panose="03000509000000000000" pitchFamily="65" charset="-120"/>
              <a:ea typeface="標楷體" panose="03000509000000000000" pitchFamily="65" charset="-120"/>
            </a:endParaRPr>
          </a:p>
        </p:txBody>
      </p:sp>
      <p:sp>
        <p:nvSpPr>
          <p:cNvPr id="9" name="内容占位符 8"/>
          <p:cNvSpPr>
            <a:spLocks noGrp="1"/>
          </p:cNvSpPr>
          <p:nvPr>
            <p:ph sz="quarter" idx="1"/>
          </p:nvPr>
        </p:nvSpPr>
        <p:spPr>
          <a:xfrm>
            <a:off x="899592" y="2132856"/>
            <a:ext cx="7704856" cy="4181056"/>
          </a:xfrm>
        </p:spPr>
        <p:txBody>
          <a:bodyPr>
            <a:normAutofit/>
          </a:bodyPr>
          <a:lstStyle/>
          <a:p>
            <a:pPr marL="0" lvl="0" indent="0" algn="ctr">
              <a:lnSpc>
                <a:spcPts val="2000"/>
              </a:lnSpc>
              <a:spcAft>
                <a:spcPts val="0"/>
              </a:spcAft>
              <a:buNone/>
              <a:tabLst>
                <a:tab pos="381000" algn="l"/>
              </a:tabLst>
            </a:pPr>
            <a:r>
              <a:rPr lang="zh-TW" altLang="zh-TW" sz="3200" b="1" u="sng" kern="100" dirty="0">
                <a:latin typeface="Times New Roman"/>
                <a:ea typeface="標楷體"/>
                <a:cs typeface="Times New Roman"/>
              </a:rPr>
              <a:t>發展階</a:t>
            </a:r>
            <a:r>
              <a:rPr lang="zh-TW" altLang="zh-TW" sz="3200" b="1" u="sng" kern="100" dirty="0" smtClean="0">
                <a:latin typeface="Times New Roman"/>
                <a:ea typeface="標楷體"/>
                <a:cs typeface="Times New Roman"/>
              </a:rPr>
              <a:t>段</a:t>
            </a:r>
            <a:endParaRPr lang="en-US" altLang="zh-TW" sz="3200" u="sng" dirty="0"/>
          </a:p>
          <a:p>
            <a:pPr marL="0" lvl="0" indent="0" algn="ctr">
              <a:lnSpc>
                <a:spcPts val="2000"/>
              </a:lnSpc>
              <a:spcAft>
                <a:spcPts val="0"/>
              </a:spcAft>
              <a:buNone/>
              <a:tabLst>
                <a:tab pos="381000" algn="l"/>
              </a:tabLst>
            </a:pPr>
            <a:endParaRPr lang="zh-TW" altLang="en-US" dirty="0" smtClean="0"/>
          </a:p>
          <a:p>
            <a:pPr marL="0" lvl="0" indent="0">
              <a:lnSpc>
                <a:spcPts val="2800"/>
              </a:lnSpc>
              <a:spcAft>
                <a:spcPts val="0"/>
              </a:spcAft>
              <a:buNone/>
            </a:pPr>
            <a:r>
              <a:rPr lang="en-US" altLang="zh-TW" b="1" kern="100" dirty="0" smtClean="0">
                <a:latin typeface="Times New Roman"/>
                <a:ea typeface="標楷體"/>
              </a:rPr>
              <a:t>(一) </a:t>
            </a:r>
            <a:r>
              <a:rPr lang="zh-TW" altLang="zh-TW" b="1" kern="100" dirty="0" smtClean="0">
                <a:latin typeface="Times New Roman"/>
                <a:ea typeface="標楷體"/>
              </a:rPr>
              <a:t>達</a:t>
            </a:r>
            <a:r>
              <a:rPr lang="zh-TW" altLang="zh-TW" b="1" kern="100" dirty="0">
                <a:latin typeface="Times New Roman"/>
                <a:ea typeface="標楷體"/>
              </a:rPr>
              <a:t>成目</a:t>
            </a:r>
            <a:r>
              <a:rPr lang="zh-TW" altLang="zh-TW" b="1" kern="100" dirty="0" smtClean="0">
                <a:latin typeface="Times New Roman"/>
                <a:ea typeface="標楷體"/>
              </a:rPr>
              <a:t>標</a:t>
            </a:r>
            <a:endParaRPr lang="zh-TW" altLang="zh-TW" kern="100" dirty="0">
              <a:latin typeface="Times New Roman"/>
            </a:endParaRPr>
          </a:p>
          <a:p>
            <a:pPr marL="0" indent="0">
              <a:lnSpc>
                <a:spcPts val="2800"/>
              </a:lnSpc>
              <a:spcAft>
                <a:spcPts val="0"/>
              </a:spcAft>
              <a:buNone/>
            </a:pPr>
            <a:r>
              <a:rPr lang="zh-TW" altLang="en-US" kern="100" dirty="0" smtClean="0">
                <a:latin typeface="Times New Roman"/>
                <a:ea typeface="標楷體"/>
                <a:cs typeface="標楷體"/>
              </a:rPr>
              <a:t>   </a:t>
            </a:r>
            <a:r>
              <a:rPr lang="en-US" altLang="zh-TW" kern="100" dirty="0">
                <a:latin typeface="Times New Roman"/>
                <a:ea typeface="標楷體"/>
                <a:cs typeface="標楷體"/>
              </a:rPr>
              <a:t> </a:t>
            </a:r>
            <a:r>
              <a:rPr lang="en-US" altLang="zh-TW" kern="100" dirty="0" smtClean="0">
                <a:latin typeface="Times New Roman"/>
                <a:ea typeface="標楷體"/>
                <a:cs typeface="標楷體"/>
              </a:rPr>
              <a:t>    </a:t>
            </a:r>
            <a:r>
              <a:rPr lang="zh-TW" altLang="en-US" kern="100" dirty="0" smtClean="0">
                <a:latin typeface="Times New Roman"/>
                <a:ea typeface="標楷體"/>
                <a:cs typeface="標楷體"/>
              </a:rPr>
              <a:t>學</a:t>
            </a:r>
            <a:r>
              <a:rPr lang="zh-TW" altLang="en-US" kern="100" dirty="0">
                <a:latin typeface="Times New Roman"/>
                <a:ea typeface="標楷體"/>
                <a:cs typeface="標楷體"/>
              </a:rPr>
              <a:t>生能夠實際應用如何表達交通工具的用法及技巧。 </a:t>
            </a:r>
            <a:r>
              <a:rPr lang="en-US" altLang="zh-TW" b="1" kern="100" dirty="0" smtClean="0">
                <a:latin typeface="Times New Roman"/>
                <a:ea typeface="標楷體"/>
              </a:rPr>
              <a:t>(</a:t>
            </a:r>
            <a:r>
              <a:rPr lang="en-US" altLang="zh-TW" b="1" kern="100" dirty="0" smtClean="0">
                <a:latin typeface="Times New Roman"/>
                <a:ea typeface="標楷體"/>
              </a:rPr>
              <a:t>二)</a:t>
            </a:r>
            <a:r>
              <a:rPr lang="zh-TW" altLang="zh-TW" b="1" kern="100" dirty="0" smtClean="0">
                <a:latin typeface="Times New Roman"/>
                <a:ea typeface="標楷體"/>
              </a:rPr>
              <a:t>主要</a:t>
            </a:r>
            <a:r>
              <a:rPr lang="zh-TW" altLang="zh-TW" b="1" kern="100" dirty="0">
                <a:latin typeface="Times New Roman"/>
                <a:ea typeface="標楷體"/>
              </a:rPr>
              <a:t>內容／活動</a:t>
            </a:r>
            <a:endParaRPr lang="zh-TW" altLang="zh-TW" kern="100" dirty="0">
              <a:latin typeface="Times New Roman"/>
            </a:endParaRPr>
          </a:p>
          <a:p>
            <a:pPr marL="0" indent="0">
              <a:lnSpc>
                <a:spcPts val="2800"/>
              </a:lnSpc>
              <a:spcAft>
                <a:spcPts val="0"/>
              </a:spcAft>
              <a:buNone/>
            </a:pPr>
            <a:r>
              <a:rPr lang="en-US" altLang="zh-TW" kern="100" dirty="0" smtClean="0">
                <a:solidFill>
                  <a:srgbClr val="000000"/>
                </a:solidFill>
                <a:latin typeface="Times New Roman"/>
                <a:ea typeface="標楷體"/>
                <a:cs typeface="標楷體"/>
              </a:rPr>
              <a:t>        </a:t>
            </a:r>
            <a:r>
              <a:rPr lang="zh-TW" altLang="zh-TW" kern="100" dirty="0" smtClean="0">
                <a:solidFill>
                  <a:srgbClr val="000000"/>
                </a:solidFill>
                <a:latin typeface="Times New Roman"/>
                <a:ea typeface="標楷體"/>
                <a:cs typeface="標楷體"/>
              </a:rPr>
              <a:t>一</a:t>
            </a:r>
            <a:r>
              <a:rPr lang="zh-TW" altLang="zh-TW" kern="100" dirty="0">
                <a:solidFill>
                  <a:srgbClr val="000000"/>
                </a:solidFill>
                <a:latin typeface="Times New Roman"/>
                <a:ea typeface="標楷體"/>
                <a:cs typeface="標楷體"/>
              </a:rPr>
              <a:t>、暖身活</a:t>
            </a:r>
            <a:r>
              <a:rPr lang="zh-TW" altLang="zh-TW" kern="100" dirty="0" smtClean="0">
                <a:solidFill>
                  <a:srgbClr val="000000"/>
                </a:solidFill>
                <a:latin typeface="Times New Roman"/>
                <a:ea typeface="標楷體"/>
                <a:cs typeface="標楷體"/>
              </a:rPr>
              <a:t>動</a:t>
            </a:r>
            <a:r>
              <a:rPr lang="en-US" altLang="zh-TW" kern="100" dirty="0" smtClean="0">
                <a:solidFill>
                  <a:srgbClr val="000000"/>
                </a:solidFill>
                <a:latin typeface="Times New Roman"/>
                <a:ea typeface="標楷體"/>
                <a:cs typeface="標楷體"/>
              </a:rPr>
              <a:t>: </a:t>
            </a:r>
          </a:p>
          <a:p>
            <a:pPr marL="0" indent="0">
              <a:lnSpc>
                <a:spcPts val="2800"/>
              </a:lnSpc>
              <a:spcAft>
                <a:spcPts val="0"/>
              </a:spcAft>
              <a:buNone/>
            </a:pPr>
            <a:r>
              <a:rPr lang="zh-TW" altLang="en-US" kern="100" dirty="0" smtClean="0">
                <a:solidFill>
                  <a:srgbClr val="000000"/>
                </a:solidFill>
                <a:latin typeface="Times New Roman"/>
                <a:ea typeface="標楷體"/>
              </a:rPr>
              <a:t>                老</a:t>
            </a:r>
            <a:r>
              <a:rPr lang="zh-TW" altLang="en-US" kern="100" dirty="0">
                <a:solidFill>
                  <a:srgbClr val="000000"/>
                </a:solidFill>
                <a:latin typeface="Times New Roman"/>
                <a:ea typeface="標楷體"/>
              </a:rPr>
              <a:t>師帶學生到電腦教室，先利用公播播放</a:t>
            </a:r>
            <a:r>
              <a:rPr lang="zh-TW" altLang="en-US" kern="100" dirty="0" smtClean="0">
                <a:solidFill>
                  <a:srgbClr val="000000"/>
                </a:solidFill>
                <a:latin typeface="Times New Roman"/>
                <a:ea typeface="標楷體"/>
              </a:rPr>
              <a:t>一段</a:t>
            </a:r>
            <a:endParaRPr lang="en-US" altLang="zh-TW" kern="100" dirty="0" smtClean="0">
              <a:solidFill>
                <a:srgbClr val="000000"/>
              </a:solidFill>
              <a:latin typeface="Times New Roman"/>
              <a:ea typeface="標楷體"/>
            </a:endParaRPr>
          </a:p>
          <a:p>
            <a:pPr marL="0" indent="0">
              <a:lnSpc>
                <a:spcPts val="2800"/>
              </a:lnSpc>
              <a:spcAft>
                <a:spcPts val="0"/>
              </a:spcAft>
              <a:buNone/>
            </a:pPr>
            <a:r>
              <a:rPr lang="en-US" altLang="zh-TW" kern="100" dirty="0">
                <a:solidFill>
                  <a:srgbClr val="000000"/>
                </a:solidFill>
                <a:latin typeface="Times New Roman"/>
                <a:ea typeface="標楷體"/>
              </a:rPr>
              <a:t> </a:t>
            </a:r>
            <a:r>
              <a:rPr lang="en-US" altLang="zh-TW" kern="100" dirty="0" smtClean="0">
                <a:solidFill>
                  <a:srgbClr val="000000"/>
                </a:solidFill>
                <a:latin typeface="Times New Roman"/>
                <a:ea typeface="標楷體"/>
              </a:rPr>
              <a:t>               </a:t>
            </a:r>
            <a:r>
              <a:rPr lang="zh-TW" altLang="en-US" kern="100" dirty="0" smtClean="0">
                <a:solidFill>
                  <a:srgbClr val="000000"/>
                </a:solidFill>
                <a:latin typeface="Times New Roman"/>
                <a:ea typeface="標楷體"/>
              </a:rPr>
              <a:t>動</a:t>
            </a:r>
            <a:r>
              <a:rPr lang="zh-TW" altLang="en-US" kern="100" dirty="0">
                <a:solidFill>
                  <a:srgbClr val="000000"/>
                </a:solidFill>
                <a:latin typeface="Times New Roman"/>
                <a:ea typeface="標楷體"/>
              </a:rPr>
              <a:t>畫</a:t>
            </a:r>
            <a:r>
              <a:rPr lang="zh-TW" altLang="en-US" kern="100" dirty="0" smtClean="0">
                <a:solidFill>
                  <a:srgbClr val="000000"/>
                </a:solidFill>
                <a:latin typeface="Times New Roman"/>
                <a:ea typeface="標楷體"/>
              </a:rPr>
              <a:t>影片</a:t>
            </a:r>
            <a:r>
              <a:rPr lang="en-US" altLang="zh-TW" kern="100" dirty="0">
                <a:solidFill>
                  <a:srgbClr val="000000"/>
                </a:solidFill>
                <a:latin typeface="Times New Roman"/>
                <a:ea typeface="標楷體"/>
              </a:rPr>
              <a:t>(</a:t>
            </a:r>
            <a:r>
              <a:rPr lang="zh-TW" altLang="en-US" kern="100" dirty="0">
                <a:solidFill>
                  <a:srgbClr val="000000"/>
                </a:solidFill>
                <a:latin typeface="Times New Roman"/>
                <a:ea typeface="標楷體"/>
              </a:rPr>
              <a:t>兒童英語樂園第七季：</a:t>
            </a:r>
            <a:r>
              <a:rPr lang="en-US" altLang="zh-TW" kern="100" dirty="0">
                <a:solidFill>
                  <a:srgbClr val="000000"/>
                </a:solidFill>
                <a:latin typeface="Times New Roman"/>
                <a:ea typeface="標楷體"/>
              </a:rPr>
              <a:t>It's a </a:t>
            </a:r>
            <a:endParaRPr lang="en-US" altLang="zh-TW" kern="100" dirty="0" smtClean="0">
              <a:solidFill>
                <a:srgbClr val="000000"/>
              </a:solidFill>
              <a:latin typeface="Times New Roman"/>
              <a:ea typeface="標楷體"/>
            </a:endParaRPr>
          </a:p>
          <a:p>
            <a:pPr marL="0" indent="0">
              <a:lnSpc>
                <a:spcPts val="2800"/>
              </a:lnSpc>
              <a:spcAft>
                <a:spcPts val="0"/>
              </a:spcAft>
              <a:buNone/>
            </a:pPr>
            <a:r>
              <a:rPr lang="en-US" altLang="zh-TW" kern="100" dirty="0">
                <a:solidFill>
                  <a:srgbClr val="000000"/>
                </a:solidFill>
                <a:latin typeface="Times New Roman"/>
                <a:ea typeface="標楷體"/>
              </a:rPr>
              <a:t> </a:t>
            </a:r>
            <a:r>
              <a:rPr lang="en-US" altLang="zh-TW" kern="100" dirty="0" smtClean="0">
                <a:solidFill>
                  <a:srgbClr val="000000"/>
                </a:solidFill>
                <a:latin typeface="Times New Roman"/>
                <a:ea typeface="標楷體"/>
              </a:rPr>
              <a:t>              Wonderful </a:t>
            </a:r>
            <a:r>
              <a:rPr lang="en-US" altLang="zh-TW" kern="100" dirty="0">
                <a:solidFill>
                  <a:srgbClr val="000000"/>
                </a:solidFill>
                <a:latin typeface="Times New Roman"/>
                <a:ea typeface="標楷體"/>
              </a:rPr>
              <a:t>Trip. (1): </a:t>
            </a:r>
            <a:r>
              <a:rPr lang="en-US" altLang="zh-TW" kern="100" dirty="0" smtClean="0">
                <a:solidFill>
                  <a:srgbClr val="000000"/>
                </a:solidFill>
                <a:latin typeface="Times New Roman"/>
                <a:ea typeface="標楷體"/>
              </a:rPr>
              <a:t>01:57~07:33</a:t>
            </a:r>
            <a:r>
              <a:rPr lang="en-US" altLang="zh-TW" kern="100" dirty="0">
                <a:solidFill>
                  <a:srgbClr val="000000"/>
                </a:solidFill>
                <a:latin typeface="Times New Roman"/>
                <a:ea typeface="標楷體"/>
              </a:rPr>
              <a:t>)</a:t>
            </a:r>
            <a:r>
              <a:rPr lang="zh-TW" altLang="en-US" kern="100" dirty="0">
                <a:solidFill>
                  <a:srgbClr val="000000"/>
                </a:solidFill>
                <a:latin typeface="Times New Roman"/>
                <a:ea typeface="標楷體"/>
              </a:rPr>
              <a:t>。</a:t>
            </a:r>
          </a:p>
          <a:p>
            <a:pPr marL="0" indent="0">
              <a:lnSpc>
                <a:spcPts val="2000"/>
              </a:lnSpc>
              <a:spcAft>
                <a:spcPts val="0"/>
              </a:spcAft>
              <a:buNone/>
            </a:pPr>
            <a:endParaRPr lang="zh-TW" altLang="zh-TW" kern="100" dirty="0">
              <a:latin typeface="Times New Roman"/>
            </a:endParaRPr>
          </a:p>
          <a:p>
            <a:pPr marL="0" indent="0">
              <a:buNone/>
            </a:pPr>
            <a:endParaRPr lang="zh-TW" altLang="en-US" dirty="0"/>
          </a:p>
        </p:txBody>
      </p:sp>
    </p:spTree>
    <p:extLst>
      <p:ext uri="{BB962C8B-B14F-4D97-AF65-F5344CB8AC3E}">
        <p14:creationId xmlns:p14="http://schemas.microsoft.com/office/powerpoint/2010/main" val="3522725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404664"/>
            <a:ext cx="8075240" cy="1512168"/>
          </a:xfrm>
        </p:spPr>
        <p:txBody>
          <a:bodyPr>
            <a:normAutofit/>
          </a:bodyPr>
          <a:lstStyle/>
          <a:p>
            <a:pPr>
              <a:lnSpc>
                <a:spcPts val="3600"/>
              </a:lnSpc>
            </a:pPr>
            <a:r>
              <a:rPr lang="en-US" altLang="zh-TW" dirty="0" smtClean="0">
                <a:latin typeface="標楷體" panose="03000509000000000000" pitchFamily="65" charset="-120"/>
                <a:ea typeface="標楷體" panose="03000509000000000000" pitchFamily="65" charset="-120"/>
              </a:rPr>
              <a:t>  </a:t>
            </a: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OUR ONLINE TRIP</a:t>
            </a:r>
            <a:b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b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        </a:t>
            </a:r>
            <a:r>
              <a:rPr lang="en-US" altLang="zh-TW" sz="2800" b="1" dirty="0" smtClean="0">
                <a:solidFill>
                  <a:srgbClr val="00B050"/>
                </a:solidFill>
                <a:latin typeface="標楷體" panose="03000509000000000000" pitchFamily="65" charset="-120"/>
                <a:ea typeface="標楷體" panose="03000509000000000000" pitchFamily="65" charset="-120"/>
              </a:rPr>
              <a:t>~</a:t>
            </a:r>
            <a:r>
              <a:rPr lang="en-US" altLang="zh-TW" sz="2800" b="1" dirty="0" err="1" smtClean="0">
                <a:solidFill>
                  <a:srgbClr val="00B050"/>
                </a:solidFill>
                <a:latin typeface="標楷體" panose="03000509000000000000" pitchFamily="65" charset="-120"/>
                <a:ea typeface="標楷體" panose="03000509000000000000" pitchFamily="65" charset="-120"/>
              </a:rPr>
              <a:t>第二堂</a:t>
            </a:r>
            <a:r>
              <a:rPr lang="zh-TW" altLang="en-US"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教</a:t>
            </a:r>
            <a:r>
              <a:rPr lang="zh-TW" altLang="en-US" sz="2800" b="1" dirty="0">
                <a:solidFill>
                  <a:srgbClr val="00B050"/>
                </a:solidFill>
                <a:latin typeface="標楷體" panose="03000509000000000000" pitchFamily="65" charset="-120"/>
                <a:ea typeface="標楷體" panose="03000509000000000000" pitchFamily="65" charset="-120"/>
                <a:cs typeface="Times New Roman" panose="02020603050405020304" pitchFamily="18" charset="0"/>
              </a:rPr>
              <a:t>學活動</a:t>
            </a:r>
            <a:r>
              <a:rPr lang="zh-TW" altLang="en-US"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流程</a:t>
            </a:r>
            <a:r>
              <a:rPr lang="en-US" altLang="zh-TW"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a:t>
            </a:r>
            <a:endParaRPr lang="zh-TW" altLang="en-US" sz="2700" b="1" dirty="0">
              <a:solidFill>
                <a:srgbClr val="00B050"/>
              </a:solidFill>
              <a:latin typeface="標楷體" panose="03000509000000000000" pitchFamily="65" charset="-120"/>
              <a:ea typeface="標楷體" panose="03000509000000000000" pitchFamily="65" charset="-120"/>
            </a:endParaRPr>
          </a:p>
        </p:txBody>
      </p:sp>
      <p:sp>
        <p:nvSpPr>
          <p:cNvPr id="9" name="内容占位符 8"/>
          <p:cNvSpPr>
            <a:spLocks noGrp="1"/>
          </p:cNvSpPr>
          <p:nvPr>
            <p:ph sz="quarter" idx="1"/>
          </p:nvPr>
        </p:nvSpPr>
        <p:spPr>
          <a:xfrm>
            <a:off x="899592" y="2132856"/>
            <a:ext cx="7704856" cy="4725144"/>
          </a:xfrm>
        </p:spPr>
        <p:txBody>
          <a:bodyPr>
            <a:normAutofit/>
          </a:bodyPr>
          <a:lstStyle/>
          <a:p>
            <a:pPr marL="0" lvl="0" indent="0" algn="ctr">
              <a:lnSpc>
                <a:spcPts val="2000"/>
              </a:lnSpc>
              <a:spcAft>
                <a:spcPts val="0"/>
              </a:spcAft>
              <a:buNone/>
              <a:tabLst>
                <a:tab pos="381000" algn="l"/>
              </a:tabLst>
            </a:pPr>
            <a:r>
              <a:rPr lang="zh-TW" altLang="zh-TW" sz="3200" b="1" u="sng" kern="100" dirty="0">
                <a:latin typeface="Times New Roman"/>
                <a:ea typeface="標楷體"/>
                <a:cs typeface="Times New Roman"/>
              </a:rPr>
              <a:t>發展階</a:t>
            </a:r>
            <a:r>
              <a:rPr lang="zh-TW" altLang="zh-TW" sz="3200" b="1" u="sng" kern="100" dirty="0" smtClean="0">
                <a:latin typeface="Times New Roman"/>
                <a:ea typeface="標楷體"/>
                <a:cs typeface="Times New Roman"/>
              </a:rPr>
              <a:t>段</a:t>
            </a:r>
            <a:endParaRPr lang="en-US" altLang="zh-TW" sz="3200" b="1" u="sng" kern="100" dirty="0" smtClean="0">
              <a:latin typeface="Times New Roman"/>
              <a:ea typeface="標楷體"/>
              <a:cs typeface="Times New Roman"/>
            </a:endParaRPr>
          </a:p>
          <a:p>
            <a:pPr marL="0" indent="0">
              <a:lnSpc>
                <a:spcPts val="1600"/>
              </a:lnSpc>
              <a:spcAft>
                <a:spcPts val="0"/>
              </a:spcAft>
              <a:buNone/>
            </a:pPr>
            <a:r>
              <a:rPr lang="zh-TW" altLang="zh-TW" kern="0" cap="small" spc="25" dirty="0">
                <a:latin typeface="Times New Roman"/>
                <a:ea typeface="標楷體"/>
                <a:cs typeface="標楷體"/>
              </a:rPr>
              <a:t>二、閱讀教學</a:t>
            </a:r>
            <a:endParaRPr lang="zh-TW" altLang="zh-TW" kern="100" dirty="0">
              <a:latin typeface="Times New Roman"/>
            </a:endParaRPr>
          </a:p>
          <a:p>
            <a:pPr marL="304800" indent="0">
              <a:lnSpc>
                <a:spcPts val="1600"/>
              </a:lnSpc>
              <a:spcBef>
                <a:spcPts val="2400"/>
              </a:spcBef>
              <a:spcAft>
                <a:spcPts val="300"/>
              </a:spcAft>
              <a:buNone/>
            </a:pPr>
            <a:r>
              <a:rPr lang="en-US" altLang="zh-TW" kern="0" cap="small" spc="25" dirty="0" smtClean="0">
                <a:latin typeface="Times New Roman"/>
                <a:ea typeface="標楷體"/>
                <a:cs typeface="標楷體"/>
              </a:rPr>
              <a:t>  1</a:t>
            </a:r>
            <a:r>
              <a:rPr lang="en-US" altLang="zh-TW" kern="0" cap="small" spc="25" dirty="0">
                <a:latin typeface="Times New Roman"/>
                <a:ea typeface="標楷體"/>
                <a:cs typeface="標楷體"/>
              </a:rPr>
              <a:t>.</a:t>
            </a:r>
            <a:r>
              <a:rPr lang="zh-TW" altLang="zh-TW" kern="0" cap="small" spc="25" dirty="0">
                <a:latin typeface="Times New Roman"/>
                <a:ea typeface="標楷體"/>
                <a:cs typeface="標楷體"/>
              </a:rPr>
              <a:t>老師將動畫原文發下去請學生小組討論。</a:t>
            </a:r>
            <a:endParaRPr lang="zh-TW" altLang="zh-TW" kern="0" cap="small" spc="25" dirty="0">
              <a:latin typeface="Cambria"/>
              <a:ea typeface="標楷體"/>
            </a:endParaRPr>
          </a:p>
          <a:p>
            <a:pPr marL="0" indent="0">
              <a:lnSpc>
                <a:spcPts val="1600"/>
              </a:lnSpc>
              <a:spcBef>
                <a:spcPts val="2400"/>
              </a:spcBef>
              <a:spcAft>
                <a:spcPts val="300"/>
              </a:spcAft>
              <a:buNone/>
            </a:pPr>
            <a:r>
              <a:rPr lang="zh-TW" altLang="zh-TW" kern="0" cap="small" spc="25" dirty="0">
                <a:latin typeface="Times New Roman"/>
                <a:ea typeface="標楷體"/>
              </a:rPr>
              <a:t>三、立即評</a:t>
            </a:r>
            <a:r>
              <a:rPr lang="zh-TW" altLang="zh-TW" kern="0" cap="small" spc="25" dirty="0" smtClean="0">
                <a:latin typeface="Times New Roman"/>
                <a:ea typeface="標楷體"/>
              </a:rPr>
              <a:t>量</a:t>
            </a:r>
            <a:endParaRPr lang="zh-TW" altLang="zh-TW" kern="0" cap="small" spc="25" dirty="0" smtClean="0">
              <a:latin typeface="Cambria"/>
              <a:ea typeface="標楷體"/>
            </a:endParaRPr>
          </a:p>
          <a:p>
            <a:pPr indent="0">
              <a:lnSpc>
                <a:spcPts val="1600"/>
              </a:lnSpc>
              <a:spcBef>
                <a:spcPts val="2400"/>
              </a:spcBef>
              <a:spcAft>
                <a:spcPts val="300"/>
              </a:spcAft>
              <a:buNone/>
            </a:pPr>
            <a:r>
              <a:rPr lang="en-US" altLang="zh-TW" kern="0" cap="small" spc="25" dirty="0" smtClean="0">
                <a:latin typeface="Times New Roman"/>
                <a:ea typeface="標楷體"/>
              </a:rPr>
              <a:t>    </a:t>
            </a:r>
            <a:r>
              <a:rPr lang="zh-TW" altLang="zh-TW" kern="0" cap="small" spc="25" dirty="0" smtClean="0">
                <a:latin typeface="Times New Roman"/>
                <a:ea typeface="標楷體"/>
              </a:rPr>
              <a:t>藉由問答，確認其理解程度。</a:t>
            </a:r>
            <a:endParaRPr lang="en-US" altLang="zh-TW" kern="0" cap="small" spc="25" dirty="0" smtClean="0">
              <a:latin typeface="Times New Roman"/>
              <a:ea typeface="標楷體"/>
            </a:endParaRPr>
          </a:p>
          <a:p>
            <a:pPr indent="0">
              <a:lnSpc>
                <a:spcPts val="1600"/>
              </a:lnSpc>
              <a:spcBef>
                <a:spcPts val="2400"/>
              </a:spcBef>
              <a:spcAft>
                <a:spcPts val="300"/>
              </a:spcAft>
              <a:buNone/>
            </a:pPr>
            <a:r>
              <a:rPr lang="en-US" altLang="zh-TW" kern="0" cap="small" spc="25" dirty="0">
                <a:latin typeface="Times New Roman"/>
                <a:ea typeface="標楷體"/>
              </a:rPr>
              <a:t>     </a:t>
            </a:r>
            <a:r>
              <a:rPr lang="en-US" altLang="zh-TW" kern="0" cap="small" spc="25" dirty="0" smtClean="0">
                <a:latin typeface="Times New Roman"/>
                <a:ea typeface="標楷體"/>
              </a:rPr>
              <a:t>Bosses</a:t>
            </a:r>
            <a:r>
              <a:rPr lang="zh-TW" altLang="en-US" kern="0" cap="small" spc="25" dirty="0" smtClean="0">
                <a:latin typeface="Times New Roman"/>
                <a:ea typeface="標楷體"/>
                <a:cs typeface="Times New Roman"/>
              </a:rPr>
              <a:t>→</a:t>
            </a:r>
            <a:r>
              <a:rPr lang="en-US" altLang="zh-TW" kern="0" cap="small" spc="25" dirty="0">
                <a:latin typeface="Times New Roman"/>
                <a:ea typeface="標楷體"/>
                <a:cs typeface="Times New Roman"/>
              </a:rPr>
              <a:t> </a:t>
            </a:r>
            <a:r>
              <a:rPr lang="en-US" altLang="zh-TW" kern="0" cap="small" spc="25" dirty="0" smtClean="0">
                <a:latin typeface="Times New Roman"/>
                <a:ea typeface="標楷體"/>
                <a:cs typeface="Times New Roman"/>
              </a:rPr>
              <a:t>ex.  </a:t>
            </a:r>
            <a:r>
              <a:rPr lang="en-US" altLang="zh-TW" kern="0" cap="small" spc="25" dirty="0">
                <a:latin typeface="Times New Roman"/>
                <a:ea typeface="標楷體"/>
                <a:cs typeface="Times New Roman"/>
              </a:rPr>
              <a:t>Is Kevin’s father’s friend rich</a:t>
            </a:r>
            <a:r>
              <a:rPr lang="en-US" altLang="zh-TW" kern="0" cap="small" spc="25" dirty="0" smtClean="0">
                <a:latin typeface="Times New Roman"/>
                <a:ea typeface="標楷體"/>
                <a:cs typeface="Times New Roman"/>
              </a:rPr>
              <a:t>?</a:t>
            </a:r>
          </a:p>
          <a:p>
            <a:pPr indent="0">
              <a:lnSpc>
                <a:spcPts val="1600"/>
              </a:lnSpc>
              <a:spcBef>
                <a:spcPts val="2400"/>
              </a:spcBef>
              <a:spcAft>
                <a:spcPts val="300"/>
              </a:spcAft>
              <a:buNone/>
            </a:pPr>
            <a:r>
              <a:rPr lang="en-US" altLang="zh-TW" kern="0" cap="small" spc="25" dirty="0">
                <a:latin typeface="Times New Roman"/>
                <a:ea typeface="標楷體"/>
                <a:cs typeface="Times New Roman"/>
              </a:rPr>
              <a:t> </a:t>
            </a:r>
            <a:r>
              <a:rPr lang="en-US" altLang="zh-TW" kern="0" cap="small" spc="25" dirty="0" smtClean="0">
                <a:latin typeface="Times New Roman"/>
                <a:ea typeface="標楷體"/>
                <a:cs typeface="Times New Roman"/>
              </a:rPr>
              <a:t>    Players</a:t>
            </a:r>
            <a:r>
              <a:rPr lang="zh-TW" altLang="en-US" kern="0" cap="small" spc="25" dirty="0" smtClean="0">
                <a:latin typeface="Times New Roman"/>
                <a:ea typeface="標楷體"/>
                <a:cs typeface="Times New Roman"/>
              </a:rPr>
              <a:t>→ </a:t>
            </a:r>
            <a:r>
              <a:rPr lang="en-US" altLang="zh-TW" kern="0" cap="small" spc="25" dirty="0" smtClean="0">
                <a:latin typeface="Times New Roman"/>
                <a:ea typeface="標楷體"/>
                <a:cs typeface="Times New Roman"/>
              </a:rPr>
              <a:t>ex. Who </a:t>
            </a:r>
            <a:r>
              <a:rPr lang="en-US" altLang="zh-TW" kern="0" cap="small" spc="25" dirty="0">
                <a:latin typeface="Times New Roman"/>
                <a:ea typeface="標楷體"/>
                <a:cs typeface="Times New Roman"/>
              </a:rPr>
              <a:t>did Kevin go to Hawaii with</a:t>
            </a:r>
            <a:r>
              <a:rPr lang="en-US" altLang="zh-TW" kern="0" cap="small" spc="25" dirty="0" smtClean="0">
                <a:latin typeface="Times New Roman"/>
                <a:ea typeface="標楷體"/>
                <a:cs typeface="Times New Roman"/>
              </a:rPr>
              <a:t>?</a:t>
            </a:r>
          </a:p>
          <a:p>
            <a:pPr indent="0">
              <a:lnSpc>
                <a:spcPts val="1600"/>
              </a:lnSpc>
              <a:spcBef>
                <a:spcPts val="2400"/>
              </a:spcBef>
              <a:spcAft>
                <a:spcPts val="300"/>
              </a:spcAft>
              <a:buNone/>
            </a:pPr>
            <a:r>
              <a:rPr lang="en-US" altLang="zh-TW" kern="0" cap="small" spc="25" dirty="0">
                <a:latin typeface="Times New Roman"/>
                <a:ea typeface="標楷體"/>
                <a:cs typeface="Times New Roman"/>
              </a:rPr>
              <a:t>     Coaches→ ex. Does Patty want to go to Hawaii? </a:t>
            </a:r>
            <a:endParaRPr lang="en-US" altLang="zh-TW" kern="0" cap="small" spc="25" dirty="0" smtClean="0">
              <a:latin typeface="Times New Roman"/>
              <a:ea typeface="標楷體"/>
              <a:cs typeface="Times New Roman"/>
            </a:endParaRPr>
          </a:p>
          <a:p>
            <a:pPr indent="0">
              <a:lnSpc>
                <a:spcPts val="1600"/>
              </a:lnSpc>
              <a:spcBef>
                <a:spcPts val="2400"/>
              </a:spcBef>
              <a:spcAft>
                <a:spcPts val="300"/>
              </a:spcAft>
              <a:buNone/>
            </a:pPr>
            <a:r>
              <a:rPr lang="en-US" altLang="zh-TW" kern="0" cap="small" spc="25" dirty="0">
                <a:latin typeface="Times New Roman"/>
                <a:ea typeface="標楷體"/>
                <a:cs typeface="Times New Roman"/>
              </a:rPr>
              <a:t> </a:t>
            </a:r>
            <a:r>
              <a:rPr lang="en-US" altLang="zh-TW" kern="0" cap="small" spc="25" dirty="0" smtClean="0">
                <a:latin typeface="Times New Roman"/>
                <a:ea typeface="標楷體"/>
                <a:cs typeface="Times New Roman"/>
              </a:rPr>
              <a:t>                              Why</a:t>
            </a:r>
            <a:r>
              <a:rPr lang="en-US" altLang="zh-TW" kern="0" cap="small" spc="25" dirty="0">
                <a:latin typeface="Times New Roman"/>
                <a:ea typeface="標楷體"/>
                <a:cs typeface="Times New Roman"/>
              </a:rPr>
              <a:t>?</a:t>
            </a:r>
            <a:endParaRPr lang="en-US" altLang="zh-TW" sz="2800" u="sng" dirty="0"/>
          </a:p>
          <a:p>
            <a:pPr marL="0" lvl="0" indent="0" algn="ctr">
              <a:lnSpc>
                <a:spcPts val="2000"/>
              </a:lnSpc>
              <a:spcAft>
                <a:spcPts val="0"/>
              </a:spcAft>
              <a:buNone/>
              <a:tabLst>
                <a:tab pos="381000" algn="l"/>
              </a:tabLst>
            </a:pPr>
            <a:endParaRPr lang="zh-TW" altLang="en-US" dirty="0" smtClean="0"/>
          </a:p>
          <a:p>
            <a:pPr marL="0" lvl="0" indent="0">
              <a:lnSpc>
                <a:spcPts val="2000"/>
              </a:lnSpc>
              <a:spcAft>
                <a:spcPts val="0"/>
              </a:spcAft>
              <a:buNone/>
            </a:pPr>
            <a:endParaRPr lang="zh-TW" altLang="en-US" dirty="0"/>
          </a:p>
        </p:txBody>
      </p:sp>
    </p:spTree>
    <p:extLst>
      <p:ext uri="{BB962C8B-B14F-4D97-AF65-F5344CB8AC3E}">
        <p14:creationId xmlns:p14="http://schemas.microsoft.com/office/powerpoint/2010/main" val="6324248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404664"/>
            <a:ext cx="8075240" cy="1512168"/>
          </a:xfrm>
        </p:spPr>
        <p:txBody>
          <a:bodyPr>
            <a:normAutofit/>
          </a:bodyPr>
          <a:lstStyle/>
          <a:p>
            <a:pPr>
              <a:lnSpc>
                <a:spcPts val="3600"/>
              </a:lnSpc>
            </a:pPr>
            <a:r>
              <a:rPr lang="en-US" altLang="zh-TW" dirty="0" smtClean="0">
                <a:latin typeface="標楷體" panose="03000509000000000000" pitchFamily="65" charset="-120"/>
                <a:ea typeface="標楷體" panose="03000509000000000000" pitchFamily="65" charset="-120"/>
              </a:rPr>
              <a:t>  </a:t>
            </a: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OUR ONLINE TRIP</a:t>
            </a:r>
            <a:b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b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        </a:t>
            </a:r>
            <a:r>
              <a:rPr lang="en-US" altLang="zh-TW" sz="2800" b="1" dirty="0" smtClean="0">
                <a:solidFill>
                  <a:srgbClr val="00B050"/>
                </a:solidFill>
                <a:latin typeface="標楷體" panose="03000509000000000000" pitchFamily="65" charset="-120"/>
                <a:ea typeface="標楷體" panose="03000509000000000000" pitchFamily="65" charset="-120"/>
              </a:rPr>
              <a:t>~</a:t>
            </a:r>
            <a:r>
              <a:rPr lang="en-US" altLang="zh-TW" sz="2800" b="1" dirty="0" err="1" smtClean="0">
                <a:solidFill>
                  <a:srgbClr val="00B050"/>
                </a:solidFill>
                <a:latin typeface="標楷體" panose="03000509000000000000" pitchFamily="65" charset="-120"/>
                <a:ea typeface="標楷體" panose="03000509000000000000" pitchFamily="65" charset="-120"/>
              </a:rPr>
              <a:t>第二堂</a:t>
            </a:r>
            <a:r>
              <a:rPr lang="zh-TW" altLang="en-US"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教</a:t>
            </a:r>
            <a:r>
              <a:rPr lang="zh-TW" altLang="en-US" sz="2800" b="1" dirty="0">
                <a:solidFill>
                  <a:srgbClr val="00B050"/>
                </a:solidFill>
                <a:latin typeface="標楷體" panose="03000509000000000000" pitchFamily="65" charset="-120"/>
                <a:ea typeface="標楷體" panose="03000509000000000000" pitchFamily="65" charset="-120"/>
                <a:cs typeface="Times New Roman" panose="02020603050405020304" pitchFamily="18" charset="0"/>
              </a:rPr>
              <a:t>學活動</a:t>
            </a:r>
            <a:r>
              <a:rPr lang="zh-TW" altLang="en-US"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流程</a:t>
            </a:r>
            <a:r>
              <a:rPr lang="en-US" altLang="zh-TW"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a:t>
            </a:r>
            <a:endParaRPr lang="zh-TW" altLang="en-US" sz="2700" b="1" dirty="0">
              <a:solidFill>
                <a:srgbClr val="00B050"/>
              </a:solidFill>
              <a:latin typeface="標楷體" panose="03000509000000000000" pitchFamily="65" charset="-120"/>
              <a:ea typeface="標楷體" panose="03000509000000000000" pitchFamily="65" charset="-120"/>
            </a:endParaRPr>
          </a:p>
        </p:txBody>
      </p:sp>
      <p:sp>
        <p:nvSpPr>
          <p:cNvPr id="9" name="内容占位符 8"/>
          <p:cNvSpPr>
            <a:spLocks noGrp="1"/>
          </p:cNvSpPr>
          <p:nvPr>
            <p:ph sz="quarter" idx="1"/>
          </p:nvPr>
        </p:nvSpPr>
        <p:spPr>
          <a:xfrm>
            <a:off x="899592" y="2132856"/>
            <a:ext cx="7704856" cy="4181056"/>
          </a:xfrm>
        </p:spPr>
        <p:txBody>
          <a:bodyPr>
            <a:normAutofit/>
          </a:bodyPr>
          <a:lstStyle/>
          <a:p>
            <a:pPr marL="0" lvl="0" indent="0" algn="ctr">
              <a:lnSpc>
                <a:spcPts val="2000"/>
              </a:lnSpc>
              <a:spcAft>
                <a:spcPts val="0"/>
              </a:spcAft>
              <a:buNone/>
              <a:tabLst>
                <a:tab pos="381000" algn="l"/>
              </a:tabLst>
            </a:pPr>
            <a:r>
              <a:rPr lang="zh-TW" altLang="zh-TW" sz="3200" b="1" u="sng" kern="100" dirty="0">
                <a:latin typeface="Times New Roman"/>
                <a:ea typeface="標楷體"/>
                <a:cs typeface="Times New Roman"/>
              </a:rPr>
              <a:t>發展階</a:t>
            </a:r>
            <a:r>
              <a:rPr lang="zh-TW" altLang="zh-TW" sz="3200" b="1" u="sng" kern="100" dirty="0" smtClean="0">
                <a:latin typeface="Times New Roman"/>
                <a:ea typeface="標楷體"/>
                <a:cs typeface="Times New Roman"/>
              </a:rPr>
              <a:t>段</a:t>
            </a:r>
            <a:endParaRPr lang="en-US" altLang="zh-TW" sz="3200" b="1" u="sng" kern="100" dirty="0" smtClean="0">
              <a:latin typeface="Times New Roman"/>
              <a:ea typeface="標楷體"/>
              <a:cs typeface="Times New Roman"/>
            </a:endParaRPr>
          </a:p>
          <a:p>
            <a:pPr marL="0" indent="0">
              <a:spcAft>
                <a:spcPts val="0"/>
              </a:spcAft>
              <a:buNone/>
            </a:pPr>
            <a:r>
              <a:rPr lang="zh-TW" altLang="zh-TW" kern="100" dirty="0">
                <a:latin typeface="Times New Roman"/>
                <a:ea typeface="標楷體"/>
              </a:rPr>
              <a:t>四、</a:t>
            </a:r>
            <a:r>
              <a:rPr lang="en-US" altLang="zh-TW" kern="100" dirty="0">
                <a:latin typeface="Times New Roman"/>
                <a:ea typeface="標楷體"/>
              </a:rPr>
              <a:t>Our Online Trip</a:t>
            </a:r>
            <a:endParaRPr lang="zh-TW" altLang="zh-TW" kern="100" dirty="0">
              <a:latin typeface="Times New Roman"/>
            </a:endParaRPr>
          </a:p>
          <a:p>
            <a:pPr marL="0" lvl="0" indent="0">
              <a:lnSpc>
                <a:spcPts val="2000"/>
              </a:lnSpc>
              <a:spcAft>
                <a:spcPts val="0"/>
              </a:spcAft>
              <a:buNone/>
            </a:pPr>
            <a:r>
              <a:rPr lang="en-US" altLang="zh-TW" kern="100" dirty="0" smtClean="0">
                <a:latin typeface="Times New Roman"/>
                <a:ea typeface="標楷體"/>
                <a:cs typeface="標楷體"/>
              </a:rPr>
              <a:t>       1. </a:t>
            </a:r>
            <a:r>
              <a:rPr lang="zh-TW" altLang="zh-TW" kern="100" dirty="0" smtClean="0">
                <a:latin typeface="Times New Roman"/>
                <a:ea typeface="標楷體"/>
                <a:cs typeface="標楷體"/>
              </a:rPr>
              <a:t>老</a:t>
            </a:r>
            <a:r>
              <a:rPr lang="zh-TW" altLang="zh-TW" kern="100" dirty="0">
                <a:latin typeface="Times New Roman"/>
                <a:ea typeface="標楷體"/>
                <a:cs typeface="標楷體"/>
              </a:rPr>
              <a:t>師利用公播向學生解釋如何用</a:t>
            </a:r>
            <a:r>
              <a:rPr lang="en-US" altLang="zh-TW" kern="100" dirty="0">
                <a:latin typeface="Times New Roman"/>
                <a:ea typeface="標楷體"/>
                <a:cs typeface="標楷體"/>
              </a:rPr>
              <a:t>Google</a:t>
            </a:r>
            <a:r>
              <a:rPr lang="zh-TW" altLang="zh-TW" kern="100" dirty="0">
                <a:latin typeface="Times New Roman"/>
                <a:ea typeface="標楷體"/>
                <a:cs typeface="標楷體"/>
              </a:rPr>
              <a:t>搜尋觀</a:t>
            </a:r>
            <a:r>
              <a:rPr lang="zh-TW" altLang="zh-TW" kern="100" dirty="0" smtClean="0">
                <a:latin typeface="Times New Roman"/>
                <a:ea typeface="標楷體"/>
                <a:cs typeface="標楷體"/>
              </a:rPr>
              <a:t>光</a:t>
            </a:r>
            <a:endParaRPr lang="en-US" altLang="zh-TW" kern="100" dirty="0" smtClean="0">
              <a:latin typeface="Times New Roman"/>
              <a:ea typeface="標楷體"/>
              <a:cs typeface="標楷體"/>
            </a:endParaRPr>
          </a:p>
          <a:p>
            <a:pPr marL="0" lvl="0" indent="0">
              <a:lnSpc>
                <a:spcPts val="2000"/>
              </a:lnSpc>
              <a:spcAft>
                <a:spcPts val="0"/>
              </a:spcAft>
              <a:buNone/>
            </a:pPr>
            <a:r>
              <a:rPr lang="en-US" altLang="zh-TW" kern="100" dirty="0">
                <a:latin typeface="Times New Roman"/>
                <a:ea typeface="標楷體"/>
                <a:cs typeface="標楷體"/>
              </a:rPr>
              <a:t> </a:t>
            </a:r>
            <a:r>
              <a:rPr lang="en-US" altLang="zh-TW" kern="100" dirty="0" smtClean="0">
                <a:latin typeface="Times New Roman"/>
                <a:ea typeface="標楷體"/>
                <a:cs typeface="標楷體"/>
              </a:rPr>
              <a:t>          </a:t>
            </a:r>
            <a:r>
              <a:rPr lang="zh-TW" altLang="zh-TW" kern="100" dirty="0" smtClean="0">
                <a:latin typeface="Times New Roman"/>
                <a:ea typeface="標楷體"/>
                <a:cs typeface="標楷體"/>
              </a:rPr>
              <a:t>景</a:t>
            </a:r>
            <a:r>
              <a:rPr lang="zh-TW" altLang="zh-TW" kern="100" dirty="0">
                <a:latin typeface="Times New Roman"/>
                <a:ea typeface="標楷體"/>
                <a:cs typeface="標楷體"/>
              </a:rPr>
              <a:t>點，並用英文報告旅行的路徑</a:t>
            </a:r>
            <a:r>
              <a:rPr lang="zh-TW" altLang="zh-TW" kern="100" dirty="0" smtClean="0">
                <a:latin typeface="Times New Roman"/>
                <a:ea typeface="標楷體"/>
                <a:cs typeface="標楷體"/>
              </a:rPr>
              <a:t>。</a:t>
            </a:r>
            <a:endParaRPr lang="en-US" altLang="zh-TW" kern="100" dirty="0" smtClean="0">
              <a:latin typeface="Times New Roman"/>
            </a:endParaRPr>
          </a:p>
          <a:p>
            <a:pPr marL="0" lvl="0" indent="0">
              <a:lnSpc>
                <a:spcPts val="2000"/>
              </a:lnSpc>
              <a:spcAft>
                <a:spcPts val="0"/>
              </a:spcAft>
              <a:buNone/>
            </a:pPr>
            <a:r>
              <a:rPr lang="en-US" altLang="zh-TW" kern="100" dirty="0">
                <a:latin typeface="Times New Roman"/>
                <a:ea typeface="標楷體"/>
                <a:cs typeface="標楷體"/>
              </a:rPr>
              <a:t> </a:t>
            </a:r>
            <a:r>
              <a:rPr lang="en-US" altLang="zh-TW" kern="100" dirty="0" smtClean="0">
                <a:latin typeface="Times New Roman"/>
                <a:ea typeface="標楷體"/>
                <a:cs typeface="標楷體"/>
              </a:rPr>
              <a:t>      2. </a:t>
            </a:r>
            <a:r>
              <a:rPr lang="zh-TW" altLang="zh-TW" kern="100" dirty="0" smtClean="0">
                <a:latin typeface="Times New Roman"/>
                <a:ea typeface="標楷體"/>
                <a:cs typeface="標楷體"/>
              </a:rPr>
              <a:t>老</a:t>
            </a:r>
            <a:r>
              <a:rPr lang="zh-TW" altLang="zh-TW" kern="100" dirty="0">
                <a:latin typeface="Times New Roman"/>
                <a:ea typeface="標楷體"/>
                <a:cs typeface="標楷體"/>
              </a:rPr>
              <a:t>師示範介紹</a:t>
            </a:r>
            <a:r>
              <a:rPr lang="en-US" altLang="zh-TW" kern="100" dirty="0">
                <a:latin typeface="Times New Roman"/>
                <a:ea typeface="標楷體"/>
                <a:cs typeface="標楷體"/>
              </a:rPr>
              <a:t>Northern Kaohsiung</a:t>
            </a:r>
            <a:r>
              <a:rPr lang="zh-TW" altLang="zh-TW" kern="100" dirty="0">
                <a:latin typeface="Times New Roman"/>
                <a:ea typeface="標楷體"/>
                <a:cs typeface="標楷體"/>
              </a:rPr>
              <a:t>的旅行計畫。</a:t>
            </a:r>
            <a:endParaRPr lang="zh-TW" altLang="zh-TW" kern="100" dirty="0">
              <a:latin typeface="Times New Roman"/>
            </a:endParaRPr>
          </a:p>
          <a:p>
            <a:pPr marL="0" lvl="0" indent="0">
              <a:lnSpc>
                <a:spcPts val="2000"/>
              </a:lnSpc>
              <a:spcAft>
                <a:spcPts val="0"/>
              </a:spcAft>
              <a:buNone/>
            </a:pPr>
            <a:r>
              <a:rPr lang="en-US" altLang="zh-TW" kern="100" dirty="0" smtClean="0">
                <a:latin typeface="Times New Roman"/>
                <a:ea typeface="標楷體"/>
                <a:cs typeface="標楷體"/>
              </a:rPr>
              <a:t>       3. </a:t>
            </a:r>
            <a:r>
              <a:rPr lang="zh-TW" altLang="zh-TW" kern="100" dirty="0" smtClean="0">
                <a:latin typeface="Times New Roman"/>
                <a:ea typeface="標楷體"/>
                <a:cs typeface="標楷體"/>
              </a:rPr>
              <a:t>老</a:t>
            </a:r>
            <a:r>
              <a:rPr lang="zh-TW" altLang="zh-TW" kern="100" dirty="0">
                <a:latin typeface="Times New Roman"/>
                <a:ea typeface="標楷體"/>
                <a:cs typeface="標楷體"/>
              </a:rPr>
              <a:t>師將學生分成六組，請學生小組討論，編寫</a:t>
            </a:r>
            <a:r>
              <a:rPr lang="zh-TW" altLang="zh-TW" kern="100" dirty="0" smtClean="0">
                <a:latin typeface="Times New Roman"/>
                <a:ea typeface="標楷體"/>
                <a:cs typeface="標楷體"/>
              </a:rPr>
              <a:t>各</a:t>
            </a:r>
            <a:r>
              <a:rPr lang="en-US" altLang="zh-TW" kern="100" dirty="0" smtClean="0">
                <a:latin typeface="Times New Roman"/>
                <a:ea typeface="標楷體"/>
                <a:cs typeface="標楷體"/>
              </a:rPr>
              <a:t>                           </a:t>
            </a:r>
          </a:p>
          <a:p>
            <a:pPr marL="0" lvl="0" indent="0">
              <a:lnSpc>
                <a:spcPts val="2000"/>
              </a:lnSpc>
              <a:spcAft>
                <a:spcPts val="0"/>
              </a:spcAft>
              <a:buNone/>
            </a:pPr>
            <a:r>
              <a:rPr lang="en-US" altLang="zh-TW" kern="100" dirty="0">
                <a:latin typeface="Times New Roman"/>
                <a:ea typeface="標楷體"/>
                <a:cs typeface="標楷體"/>
              </a:rPr>
              <a:t>  </a:t>
            </a:r>
            <a:r>
              <a:rPr lang="en-US" altLang="zh-TW" kern="100" dirty="0" smtClean="0">
                <a:latin typeface="Times New Roman"/>
                <a:ea typeface="標楷體"/>
                <a:cs typeface="標楷體"/>
              </a:rPr>
              <a:t>         </a:t>
            </a:r>
            <a:r>
              <a:rPr lang="zh-TW" altLang="zh-TW" kern="100" dirty="0" smtClean="0">
                <a:latin typeface="Times New Roman"/>
                <a:ea typeface="標楷體"/>
                <a:cs typeface="標楷體"/>
              </a:rPr>
              <a:t>組</a:t>
            </a:r>
            <a:r>
              <a:rPr lang="zh-TW" altLang="zh-TW" kern="100" dirty="0">
                <a:latin typeface="Times New Roman"/>
                <a:ea typeface="標楷體"/>
                <a:cs typeface="標楷體"/>
              </a:rPr>
              <a:t>別的旅行計畫</a:t>
            </a:r>
            <a:r>
              <a:rPr lang="zh-TW" altLang="zh-TW" kern="100" dirty="0" smtClean="0">
                <a:latin typeface="Times New Roman"/>
                <a:ea typeface="標楷體"/>
                <a:cs typeface="標楷體"/>
              </a:rPr>
              <a:t>。</a:t>
            </a:r>
            <a:endParaRPr lang="en-US" altLang="zh-TW" kern="100" dirty="0" smtClean="0">
              <a:latin typeface="Times New Roman"/>
            </a:endParaRPr>
          </a:p>
          <a:p>
            <a:pPr marL="0" lvl="0" indent="0">
              <a:lnSpc>
                <a:spcPts val="2000"/>
              </a:lnSpc>
              <a:spcAft>
                <a:spcPts val="0"/>
              </a:spcAft>
              <a:buNone/>
            </a:pPr>
            <a:r>
              <a:rPr lang="en-US" altLang="zh-TW" kern="100" dirty="0">
                <a:latin typeface="Times New Roman"/>
                <a:ea typeface="標楷體"/>
                <a:cs typeface="標楷體"/>
              </a:rPr>
              <a:t> </a:t>
            </a:r>
            <a:r>
              <a:rPr lang="en-US" altLang="zh-TW" kern="100" dirty="0" smtClean="0">
                <a:latin typeface="Times New Roman"/>
                <a:ea typeface="標楷體"/>
                <a:cs typeface="標楷體"/>
              </a:rPr>
              <a:t>      4. </a:t>
            </a:r>
            <a:r>
              <a:rPr lang="zh-TW" altLang="zh-TW" kern="100" dirty="0" smtClean="0">
                <a:latin typeface="Times New Roman"/>
                <a:ea typeface="標楷體"/>
                <a:cs typeface="標楷體"/>
              </a:rPr>
              <a:t>老</a:t>
            </a:r>
            <a:r>
              <a:rPr lang="zh-TW" altLang="zh-TW" kern="100" dirty="0">
                <a:latin typeface="Times New Roman"/>
                <a:ea typeface="標楷體"/>
                <a:cs typeface="標楷體"/>
              </a:rPr>
              <a:t>師請學生到前面做小組報告</a:t>
            </a:r>
            <a:r>
              <a:rPr lang="en-US" altLang="zh-TW" kern="100" dirty="0">
                <a:latin typeface="Times New Roman"/>
                <a:ea typeface="標楷體"/>
                <a:cs typeface="標楷體"/>
              </a:rPr>
              <a:t> (</a:t>
            </a:r>
            <a:r>
              <a:rPr lang="zh-TW" altLang="zh-TW" kern="100" dirty="0">
                <a:latin typeface="Times New Roman"/>
                <a:ea typeface="標楷體"/>
                <a:cs typeface="標楷體"/>
              </a:rPr>
              <a:t>由於時間的關係</a:t>
            </a:r>
            <a:r>
              <a:rPr lang="zh-TW" altLang="zh-TW" kern="100" dirty="0" smtClean="0">
                <a:latin typeface="Times New Roman"/>
                <a:ea typeface="標楷體"/>
                <a:cs typeface="標楷體"/>
              </a:rPr>
              <a:t>，</a:t>
            </a:r>
            <a:endParaRPr lang="en-US" altLang="zh-TW" kern="100" dirty="0" smtClean="0">
              <a:latin typeface="Times New Roman"/>
              <a:ea typeface="標楷體"/>
              <a:cs typeface="標楷體"/>
            </a:endParaRPr>
          </a:p>
          <a:p>
            <a:pPr marL="0" lvl="0" indent="0">
              <a:lnSpc>
                <a:spcPts val="2000"/>
              </a:lnSpc>
              <a:spcAft>
                <a:spcPts val="0"/>
              </a:spcAft>
              <a:buNone/>
            </a:pPr>
            <a:r>
              <a:rPr lang="en-US" altLang="zh-TW" kern="100" dirty="0">
                <a:latin typeface="Times New Roman"/>
                <a:ea typeface="標楷體"/>
                <a:cs typeface="標楷體"/>
              </a:rPr>
              <a:t> </a:t>
            </a:r>
            <a:r>
              <a:rPr lang="en-US" altLang="zh-TW" kern="100" dirty="0" smtClean="0">
                <a:latin typeface="Times New Roman"/>
                <a:ea typeface="標楷體"/>
                <a:cs typeface="標楷體"/>
              </a:rPr>
              <a:t>          </a:t>
            </a:r>
            <a:r>
              <a:rPr lang="zh-TW" altLang="zh-TW" kern="100" dirty="0" smtClean="0">
                <a:latin typeface="Times New Roman"/>
                <a:ea typeface="標楷體"/>
                <a:cs typeface="標楷體"/>
              </a:rPr>
              <a:t>只</a:t>
            </a:r>
            <a:r>
              <a:rPr lang="zh-TW" altLang="zh-TW" kern="100" dirty="0">
                <a:latin typeface="Times New Roman"/>
                <a:ea typeface="標楷體"/>
                <a:cs typeface="標楷體"/>
              </a:rPr>
              <a:t>請兩組做示範</a:t>
            </a:r>
            <a:r>
              <a:rPr lang="en-US" altLang="zh-TW" kern="100" dirty="0">
                <a:latin typeface="Times New Roman"/>
                <a:ea typeface="標楷體"/>
                <a:cs typeface="標楷體"/>
              </a:rPr>
              <a:t>)</a:t>
            </a:r>
            <a:r>
              <a:rPr lang="zh-TW" altLang="zh-TW" kern="100" dirty="0">
                <a:latin typeface="Times New Roman"/>
                <a:ea typeface="標楷體"/>
                <a:cs typeface="標楷體"/>
              </a:rPr>
              <a:t>。</a:t>
            </a:r>
            <a:endParaRPr lang="en-US" altLang="zh-TW" sz="2800" u="sng" dirty="0"/>
          </a:p>
          <a:p>
            <a:pPr marL="0" lvl="0" indent="0" algn="ctr">
              <a:lnSpc>
                <a:spcPts val="2000"/>
              </a:lnSpc>
              <a:spcAft>
                <a:spcPts val="0"/>
              </a:spcAft>
              <a:buNone/>
              <a:tabLst>
                <a:tab pos="381000" algn="l"/>
              </a:tabLst>
            </a:pPr>
            <a:endParaRPr lang="zh-TW" altLang="en-US" dirty="0" smtClean="0"/>
          </a:p>
          <a:p>
            <a:pPr marL="0" lvl="0" indent="0">
              <a:lnSpc>
                <a:spcPts val="2000"/>
              </a:lnSpc>
              <a:spcAft>
                <a:spcPts val="0"/>
              </a:spcAft>
              <a:buNone/>
            </a:pPr>
            <a:endParaRPr lang="zh-TW" altLang="en-US" dirty="0"/>
          </a:p>
        </p:txBody>
      </p:sp>
    </p:spTree>
    <p:extLst>
      <p:ext uri="{BB962C8B-B14F-4D97-AF65-F5344CB8AC3E}">
        <p14:creationId xmlns:p14="http://schemas.microsoft.com/office/powerpoint/2010/main" val="11033757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404664"/>
            <a:ext cx="8075240" cy="1512168"/>
          </a:xfrm>
        </p:spPr>
        <p:txBody>
          <a:bodyPr>
            <a:normAutofit/>
          </a:bodyPr>
          <a:lstStyle/>
          <a:p>
            <a:pPr>
              <a:lnSpc>
                <a:spcPts val="3600"/>
              </a:lnSpc>
            </a:pPr>
            <a:r>
              <a:rPr lang="en-US" altLang="zh-TW" dirty="0" smtClean="0">
                <a:latin typeface="標楷體" panose="03000509000000000000" pitchFamily="65" charset="-120"/>
                <a:ea typeface="標楷體" panose="03000509000000000000" pitchFamily="65" charset="-120"/>
              </a:rPr>
              <a:t>  </a:t>
            </a: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OUR ONLINE TRIP</a:t>
            </a:r>
            <a:b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b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        </a:t>
            </a: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   </a:t>
            </a:r>
            <a:r>
              <a:rPr lang="en-US" altLang="zh-TW" sz="2800" b="1" dirty="0" smtClean="0">
                <a:solidFill>
                  <a:srgbClr val="00B050"/>
                </a:solidFill>
                <a:latin typeface="標楷體" panose="03000509000000000000" pitchFamily="65" charset="-120"/>
                <a:ea typeface="標楷體" panose="03000509000000000000" pitchFamily="65" charset="-120"/>
              </a:rPr>
              <a:t>~</a:t>
            </a:r>
            <a:r>
              <a:rPr lang="zh-TW" altLang="en-US" sz="2800" b="1" dirty="0">
                <a:solidFill>
                  <a:srgbClr val="00B050"/>
                </a:solidFill>
                <a:latin typeface="標楷體" panose="03000509000000000000" pitchFamily="65" charset="-120"/>
                <a:ea typeface="標楷體" panose="03000509000000000000" pitchFamily="65" charset="-120"/>
              </a:rPr>
              <a:t>教學成果與反思</a:t>
            </a:r>
            <a:r>
              <a:rPr lang="en-US" altLang="zh-TW"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a:t>
            </a:r>
            <a:endParaRPr lang="zh-TW" altLang="en-US" sz="2700" b="1" dirty="0">
              <a:solidFill>
                <a:srgbClr val="00B050"/>
              </a:solidFill>
              <a:latin typeface="標楷體" panose="03000509000000000000" pitchFamily="65" charset="-120"/>
              <a:ea typeface="標楷體" panose="03000509000000000000" pitchFamily="65" charset="-120"/>
            </a:endParaRPr>
          </a:p>
        </p:txBody>
      </p:sp>
      <p:sp>
        <p:nvSpPr>
          <p:cNvPr id="9" name="内容占位符 8"/>
          <p:cNvSpPr>
            <a:spLocks noGrp="1"/>
          </p:cNvSpPr>
          <p:nvPr>
            <p:ph sz="quarter" idx="1"/>
          </p:nvPr>
        </p:nvSpPr>
        <p:spPr>
          <a:xfrm>
            <a:off x="899592" y="2132856"/>
            <a:ext cx="7704856" cy="4181056"/>
          </a:xfrm>
        </p:spPr>
        <p:txBody>
          <a:bodyPr>
            <a:normAutofit lnSpcReduction="10000"/>
          </a:bodyPr>
          <a:lstStyle/>
          <a:p>
            <a:pPr marL="0" lvl="0" indent="0" algn="ctr">
              <a:lnSpc>
                <a:spcPts val="2000"/>
              </a:lnSpc>
              <a:spcAft>
                <a:spcPts val="0"/>
              </a:spcAft>
              <a:buNone/>
              <a:tabLst>
                <a:tab pos="381000" algn="l"/>
              </a:tabLst>
            </a:pPr>
            <a:r>
              <a:rPr lang="zh-TW" altLang="en-US" b="1" u="sng" kern="100" dirty="0">
                <a:latin typeface="Times New Roman"/>
                <a:ea typeface="標楷體"/>
                <a:cs typeface="Times New Roman"/>
              </a:rPr>
              <a:t>學習成效</a:t>
            </a:r>
          </a:p>
          <a:p>
            <a:pPr marL="0" indent="0">
              <a:spcAft>
                <a:spcPts val="0"/>
              </a:spcAft>
              <a:buNone/>
            </a:pPr>
            <a:r>
              <a:rPr lang="en-US" altLang="zh-TW" kern="100" dirty="0" smtClean="0">
                <a:latin typeface="Times New Roman"/>
                <a:ea typeface="標楷體"/>
              </a:rPr>
              <a:t>1. </a:t>
            </a:r>
            <a:r>
              <a:rPr lang="zh-TW" altLang="en-US" kern="100" dirty="0" smtClean="0">
                <a:latin typeface="Times New Roman"/>
                <a:ea typeface="標楷體"/>
              </a:rPr>
              <a:t>高度</a:t>
            </a:r>
            <a:r>
              <a:rPr lang="zh-TW" altLang="en-US" kern="100" dirty="0">
                <a:latin typeface="Times New Roman"/>
                <a:ea typeface="標楷體"/>
              </a:rPr>
              <a:t>學習動</a:t>
            </a:r>
            <a:r>
              <a:rPr lang="zh-TW" altLang="en-US" kern="100" dirty="0" smtClean="0">
                <a:latin typeface="Times New Roman"/>
                <a:ea typeface="標楷體"/>
              </a:rPr>
              <a:t>機</a:t>
            </a:r>
            <a:endParaRPr lang="en-US" altLang="zh-TW" kern="100" dirty="0" smtClean="0">
              <a:latin typeface="Times New Roman"/>
              <a:ea typeface="標楷體"/>
            </a:endParaRPr>
          </a:p>
          <a:p>
            <a:pPr marL="0" indent="0">
              <a:spcAft>
                <a:spcPts val="0"/>
              </a:spcAft>
              <a:buNone/>
            </a:pPr>
            <a:r>
              <a:rPr lang="en-US" altLang="zh-TW" kern="100" dirty="0" smtClean="0">
                <a:latin typeface="Times New Roman"/>
                <a:ea typeface="標楷體"/>
              </a:rPr>
              <a:t>2</a:t>
            </a:r>
            <a:r>
              <a:rPr lang="en-US" altLang="zh-TW" kern="100" dirty="0">
                <a:latin typeface="Times New Roman"/>
                <a:ea typeface="標楷體"/>
              </a:rPr>
              <a:t>. </a:t>
            </a:r>
            <a:r>
              <a:rPr lang="zh-TW" altLang="en-US" kern="100" dirty="0" smtClean="0">
                <a:latin typeface="Times New Roman"/>
                <a:ea typeface="標楷體"/>
              </a:rPr>
              <a:t>聽</a:t>
            </a:r>
            <a:r>
              <a:rPr lang="zh-TW" altLang="en-US" kern="100" dirty="0">
                <a:latin typeface="Times New Roman"/>
                <a:ea typeface="標楷體"/>
              </a:rPr>
              <a:t>說能力的進</a:t>
            </a:r>
            <a:r>
              <a:rPr lang="zh-TW" altLang="en-US" kern="100" dirty="0" smtClean="0">
                <a:latin typeface="Times New Roman"/>
                <a:ea typeface="標楷體"/>
              </a:rPr>
              <a:t>步</a:t>
            </a:r>
            <a:endParaRPr lang="en-US" altLang="zh-TW" kern="100" dirty="0">
              <a:latin typeface="Times New Roman"/>
              <a:ea typeface="標楷體"/>
            </a:endParaRPr>
          </a:p>
          <a:p>
            <a:pPr marL="0" indent="0">
              <a:spcAft>
                <a:spcPts val="0"/>
              </a:spcAft>
              <a:buNone/>
            </a:pPr>
            <a:r>
              <a:rPr lang="en-US" altLang="zh-TW" sz="3200" b="1" kern="100" dirty="0" smtClean="0">
                <a:solidFill>
                  <a:prstClr val="black"/>
                </a:solidFill>
                <a:latin typeface="Times New Roman"/>
                <a:ea typeface="標楷體"/>
                <a:cs typeface="Times New Roman"/>
              </a:rPr>
              <a:t>                              </a:t>
            </a:r>
            <a:r>
              <a:rPr lang="en-US" altLang="zh-TW" b="1" u="sng" kern="100" dirty="0" err="1" smtClean="0">
                <a:solidFill>
                  <a:prstClr val="black"/>
                </a:solidFill>
                <a:latin typeface="Times New Roman"/>
                <a:ea typeface="標楷體"/>
                <a:cs typeface="Times New Roman"/>
              </a:rPr>
              <a:t>教學反思</a:t>
            </a:r>
            <a:endParaRPr lang="zh-TW" altLang="en-US" b="1" u="sng" kern="100" dirty="0">
              <a:solidFill>
                <a:prstClr val="black"/>
              </a:solidFill>
              <a:latin typeface="Times New Roman"/>
              <a:ea typeface="標楷體"/>
              <a:cs typeface="Times New Roman"/>
            </a:endParaRPr>
          </a:p>
          <a:p>
            <a:pPr marL="0" indent="0">
              <a:spcAft>
                <a:spcPts val="0"/>
              </a:spcAft>
              <a:buNone/>
            </a:pPr>
            <a:r>
              <a:rPr lang="en-US" altLang="zh-TW" kern="100" dirty="0">
                <a:latin typeface="Times New Roman"/>
                <a:ea typeface="標楷體"/>
              </a:rPr>
              <a:t>1</a:t>
            </a:r>
            <a:r>
              <a:rPr lang="en-US" altLang="zh-TW" kern="100" dirty="0" smtClean="0">
                <a:latin typeface="Times New Roman"/>
                <a:ea typeface="標楷體"/>
              </a:rPr>
              <a:t>. </a:t>
            </a:r>
            <a:r>
              <a:rPr lang="zh-TW" altLang="en-US" kern="100" dirty="0" smtClean="0">
                <a:latin typeface="Times New Roman"/>
                <a:ea typeface="標楷體"/>
              </a:rPr>
              <a:t>桌</a:t>
            </a:r>
            <a:r>
              <a:rPr lang="zh-TW" altLang="en-US" kern="100" dirty="0">
                <a:latin typeface="Times New Roman"/>
                <a:ea typeface="標楷體"/>
              </a:rPr>
              <a:t>遊競賽裡牌卡及牌架的</a:t>
            </a:r>
            <a:r>
              <a:rPr lang="zh-TW" altLang="en-US" kern="100" dirty="0" smtClean="0">
                <a:latin typeface="Times New Roman"/>
                <a:ea typeface="標楷體"/>
              </a:rPr>
              <a:t>不足</a:t>
            </a:r>
            <a:endParaRPr lang="en-US" altLang="zh-TW" kern="100" dirty="0">
              <a:latin typeface="Times New Roman"/>
              <a:ea typeface="標楷體"/>
            </a:endParaRPr>
          </a:p>
          <a:p>
            <a:pPr marL="0" indent="0">
              <a:spcAft>
                <a:spcPts val="0"/>
              </a:spcAft>
              <a:buNone/>
            </a:pPr>
            <a:r>
              <a:rPr lang="en-US" altLang="zh-TW" kern="100" dirty="0" smtClean="0">
                <a:latin typeface="Times New Roman"/>
                <a:ea typeface="標楷體"/>
              </a:rPr>
              <a:t>2</a:t>
            </a:r>
            <a:r>
              <a:rPr lang="en-US" altLang="zh-TW" kern="100" dirty="0">
                <a:latin typeface="Times New Roman"/>
                <a:ea typeface="標楷體"/>
              </a:rPr>
              <a:t>. </a:t>
            </a:r>
            <a:r>
              <a:rPr lang="en-US" altLang="zh-TW" kern="100" dirty="0" smtClean="0">
                <a:latin typeface="Times New Roman"/>
                <a:ea typeface="標楷體"/>
              </a:rPr>
              <a:t>Our </a:t>
            </a:r>
            <a:r>
              <a:rPr lang="en-US" altLang="zh-TW" kern="100" dirty="0">
                <a:latin typeface="Times New Roman"/>
                <a:ea typeface="標楷體"/>
              </a:rPr>
              <a:t>Online Trip</a:t>
            </a:r>
            <a:r>
              <a:rPr lang="zh-TW" altLang="en-US" kern="100" dirty="0">
                <a:latin typeface="Times New Roman"/>
                <a:ea typeface="標楷體"/>
              </a:rPr>
              <a:t>學習單的失</a:t>
            </a:r>
            <a:r>
              <a:rPr lang="zh-TW" altLang="en-US" kern="100" dirty="0" smtClean="0">
                <a:latin typeface="Times New Roman"/>
                <a:ea typeface="標楷體"/>
              </a:rPr>
              <a:t>焦</a:t>
            </a:r>
            <a:r>
              <a:rPr lang="en-US" altLang="zh-TW" kern="100" dirty="0" smtClean="0">
                <a:latin typeface="Times New Roman"/>
                <a:ea typeface="標楷體"/>
              </a:rPr>
              <a:t>                                     </a:t>
            </a:r>
          </a:p>
          <a:p>
            <a:pPr marL="0" indent="0">
              <a:buNone/>
            </a:pPr>
            <a:r>
              <a:rPr lang="en-US" altLang="zh-TW" b="1" dirty="0">
                <a:latin typeface="標楷體" panose="03000509000000000000" pitchFamily="65" charset="-120"/>
                <a:ea typeface="標楷體" panose="03000509000000000000" pitchFamily="65" charset="-120"/>
              </a:rPr>
              <a:t> </a:t>
            </a:r>
            <a:r>
              <a:rPr lang="en-US" altLang="zh-TW" b="1" dirty="0" smtClean="0">
                <a:latin typeface="標楷體" panose="03000509000000000000" pitchFamily="65" charset="-120"/>
                <a:ea typeface="標楷體" panose="03000509000000000000" pitchFamily="65" charset="-120"/>
              </a:rPr>
              <a:t>                   </a:t>
            </a:r>
            <a:r>
              <a:rPr lang="zh-TW" altLang="zh-TW" b="1" u="sng" dirty="0" smtClean="0">
                <a:latin typeface="標楷體" panose="03000509000000000000" pitchFamily="65" charset="-120"/>
                <a:ea typeface="標楷體" panose="03000509000000000000" pitchFamily="65" charset="-120"/>
              </a:rPr>
              <a:t>修正</a:t>
            </a:r>
            <a:r>
              <a:rPr lang="zh-TW" altLang="zh-TW" b="1" u="sng" dirty="0">
                <a:latin typeface="標楷體" panose="03000509000000000000" pitchFamily="65" charset="-120"/>
                <a:ea typeface="標楷體" panose="03000509000000000000" pitchFamily="65" charset="-120"/>
              </a:rPr>
              <a:t>建</a:t>
            </a:r>
            <a:r>
              <a:rPr lang="zh-TW" altLang="zh-TW" b="1" u="sng" dirty="0" smtClean="0">
                <a:latin typeface="標楷體" panose="03000509000000000000" pitchFamily="65" charset="-120"/>
                <a:ea typeface="標楷體" panose="03000509000000000000" pitchFamily="65" charset="-120"/>
              </a:rPr>
              <a:t>議</a:t>
            </a:r>
            <a:endParaRPr lang="en-US" altLang="zh-TW" b="1" u="sng" dirty="0" smtClean="0">
              <a:latin typeface="標楷體" panose="03000509000000000000" pitchFamily="65" charset="-120"/>
              <a:ea typeface="標楷體" panose="03000509000000000000" pitchFamily="65" charset="-120"/>
            </a:endParaRPr>
          </a:p>
          <a:p>
            <a:pPr marL="0" indent="0">
              <a:buNone/>
            </a:pPr>
            <a:r>
              <a:rPr lang="en-US" altLang="zh-TW" dirty="0" smtClean="0">
                <a:latin typeface="標楷體" panose="03000509000000000000" pitchFamily="65" charset="-120"/>
                <a:ea typeface="標楷體" panose="03000509000000000000" pitchFamily="65" charset="-120"/>
              </a:rPr>
              <a:t>1.</a:t>
            </a:r>
            <a:r>
              <a:rPr lang="zh-TW" altLang="en-US" dirty="0">
                <a:latin typeface="標楷體" panose="03000509000000000000" pitchFamily="65" charset="-120"/>
                <a:ea typeface="標楷體" panose="03000509000000000000" pitchFamily="65" charset="-120"/>
              </a:rPr>
              <a:t>在小組內做不同的練習或競</a:t>
            </a:r>
            <a:r>
              <a:rPr lang="zh-TW" altLang="en-US" dirty="0" smtClean="0">
                <a:latin typeface="標楷體" panose="03000509000000000000" pitchFamily="65" charset="-120"/>
                <a:ea typeface="標楷體" panose="03000509000000000000" pitchFamily="65" charset="-120"/>
              </a:rPr>
              <a:t>賽</a:t>
            </a:r>
            <a:endParaRPr lang="en-US" altLang="zh-TW" dirty="0" smtClean="0">
              <a:latin typeface="標楷體" panose="03000509000000000000" pitchFamily="65" charset="-120"/>
              <a:ea typeface="標楷體" panose="03000509000000000000" pitchFamily="65" charset="-120"/>
            </a:endParaRPr>
          </a:p>
          <a:p>
            <a:pPr marL="0" indent="0">
              <a:buNone/>
            </a:pPr>
            <a:r>
              <a:rPr lang="en-US" altLang="zh-TW" dirty="0" smtClean="0">
                <a:latin typeface="標楷體" panose="03000509000000000000" pitchFamily="65" charset="-120"/>
                <a:ea typeface="標楷體" panose="03000509000000000000" pitchFamily="65" charset="-120"/>
              </a:rPr>
              <a:t>2.</a:t>
            </a:r>
            <a:r>
              <a:rPr lang="zh-TW" altLang="en-US" dirty="0">
                <a:latin typeface="標楷體" panose="03000509000000000000" pitchFamily="65" charset="-120"/>
                <a:ea typeface="標楷體" panose="03000509000000000000" pitchFamily="65" charset="-120"/>
              </a:rPr>
              <a:t>在學習單的步驟裡註明</a:t>
            </a:r>
            <a:r>
              <a:rPr lang="en-US" altLang="zh-TW" dirty="0">
                <a:latin typeface="標楷體" panose="03000509000000000000" pitchFamily="65" charset="-120"/>
                <a:ea typeface="標楷體" panose="03000509000000000000" pitchFamily="65" charset="-120"/>
              </a:rPr>
              <a:t>: </a:t>
            </a:r>
            <a:r>
              <a:rPr lang="zh-TW" altLang="en-US" dirty="0">
                <a:latin typeface="標楷體" panose="03000509000000000000" pitchFamily="65" charset="-120"/>
                <a:ea typeface="標楷體" panose="03000509000000000000" pitchFamily="65" charset="-120"/>
              </a:rPr>
              <a:t>需要明確標示到達目的地</a:t>
            </a:r>
            <a:r>
              <a:rPr lang="zh-TW" altLang="en-US" dirty="0" smtClean="0">
                <a:latin typeface="標楷體" panose="03000509000000000000" pitchFamily="65" charset="-120"/>
                <a:ea typeface="標楷體" panose="03000509000000000000" pitchFamily="65" charset="-120"/>
              </a:rPr>
              <a:t>所   </a:t>
            </a:r>
            <a:endParaRPr lang="en-US" altLang="zh-TW" dirty="0" smtClean="0">
              <a:latin typeface="標楷體" panose="03000509000000000000" pitchFamily="65" charset="-120"/>
              <a:ea typeface="標楷體" panose="03000509000000000000" pitchFamily="65" charset="-120"/>
            </a:endParaRPr>
          </a:p>
          <a:p>
            <a:pPr marL="0" indent="0">
              <a:buNone/>
            </a:pPr>
            <a:r>
              <a:rPr lang="en-US" altLang="zh-TW" dirty="0">
                <a:latin typeface="標楷體" panose="03000509000000000000" pitchFamily="65" charset="-120"/>
                <a:ea typeface="標楷體" panose="03000509000000000000" pitchFamily="65" charset="-120"/>
              </a:rPr>
              <a:t> </a:t>
            </a:r>
            <a:r>
              <a:rPr lang="en-US" altLang="zh-TW" dirty="0" smtClean="0">
                <a:latin typeface="標楷體" panose="03000509000000000000" pitchFamily="65" charset="-120"/>
                <a:ea typeface="標楷體" panose="03000509000000000000" pitchFamily="65" charset="-120"/>
              </a:rPr>
              <a:t> </a:t>
            </a:r>
            <a:r>
              <a:rPr lang="zh-TW" altLang="en-US" dirty="0" smtClean="0">
                <a:latin typeface="標楷體" panose="03000509000000000000" pitchFamily="65" charset="-120"/>
                <a:ea typeface="標楷體" panose="03000509000000000000" pitchFamily="65" charset="-120"/>
              </a:rPr>
              <a:t>計</a:t>
            </a:r>
            <a:r>
              <a:rPr lang="zh-TW" altLang="en-US" dirty="0">
                <a:latin typeface="標楷體" panose="03000509000000000000" pitchFamily="65" charset="-120"/>
                <a:ea typeface="標楷體" panose="03000509000000000000" pitchFamily="65" charset="-120"/>
              </a:rPr>
              <a:t>畫搭乘的交通工具</a:t>
            </a:r>
            <a:endParaRPr lang="zh-TW" altLang="zh-TW" dirty="0">
              <a:latin typeface="標楷體" panose="03000509000000000000" pitchFamily="65" charset="-120"/>
              <a:ea typeface="標楷體" panose="03000509000000000000" pitchFamily="65" charset="-120"/>
            </a:endParaRPr>
          </a:p>
          <a:p>
            <a:pPr marL="0" indent="0">
              <a:spcAft>
                <a:spcPts val="0"/>
              </a:spcAft>
              <a:buNone/>
            </a:pPr>
            <a:endParaRPr lang="en-US" altLang="zh-TW" kern="100" dirty="0" smtClean="0">
              <a:latin typeface="Times New Roman"/>
              <a:ea typeface="標楷體"/>
            </a:endParaRPr>
          </a:p>
          <a:p>
            <a:pPr marL="0" indent="0">
              <a:spcAft>
                <a:spcPts val="0"/>
              </a:spcAft>
              <a:buNone/>
            </a:pPr>
            <a:endParaRPr lang="en-US" altLang="zh-TW" kern="100" dirty="0" smtClean="0">
              <a:latin typeface="Times New Roman"/>
              <a:ea typeface="標楷體"/>
            </a:endParaRPr>
          </a:p>
          <a:p>
            <a:pPr marL="0" indent="0">
              <a:spcAft>
                <a:spcPts val="0"/>
              </a:spcAft>
              <a:buNone/>
            </a:pPr>
            <a:endParaRPr lang="en-US" altLang="zh-TW" kern="100" dirty="0" smtClean="0">
              <a:latin typeface="Times New Roman"/>
              <a:ea typeface="標楷體"/>
            </a:endParaRPr>
          </a:p>
          <a:p>
            <a:pPr marL="0" indent="0">
              <a:spcAft>
                <a:spcPts val="0"/>
              </a:spcAft>
              <a:buNone/>
            </a:pPr>
            <a:endParaRPr lang="en-US" altLang="zh-TW" kern="100" dirty="0" smtClean="0">
              <a:latin typeface="Times New Roman"/>
              <a:ea typeface="標楷體"/>
            </a:endParaRPr>
          </a:p>
          <a:p>
            <a:pPr marL="0" indent="0">
              <a:spcAft>
                <a:spcPts val="0"/>
              </a:spcAft>
              <a:buNone/>
            </a:pPr>
            <a:endParaRPr lang="zh-TW" altLang="en-US" kern="100" dirty="0">
              <a:latin typeface="Times New Roman"/>
              <a:ea typeface="標楷體"/>
            </a:endParaRPr>
          </a:p>
          <a:p>
            <a:pPr marL="0" lvl="0" indent="0" algn="ctr">
              <a:lnSpc>
                <a:spcPts val="2000"/>
              </a:lnSpc>
              <a:spcAft>
                <a:spcPts val="0"/>
              </a:spcAft>
              <a:buNone/>
              <a:tabLst>
                <a:tab pos="381000" algn="l"/>
              </a:tabLst>
            </a:pPr>
            <a:endParaRPr lang="zh-TW" altLang="en-US" dirty="0" smtClean="0"/>
          </a:p>
          <a:p>
            <a:pPr marL="0" lvl="0" indent="0">
              <a:lnSpc>
                <a:spcPts val="2000"/>
              </a:lnSpc>
              <a:spcAft>
                <a:spcPts val="0"/>
              </a:spcAft>
              <a:buNone/>
            </a:pPr>
            <a:endParaRPr lang="zh-TW" altLang="en-US" dirty="0"/>
          </a:p>
        </p:txBody>
      </p:sp>
    </p:spTree>
    <p:extLst>
      <p:ext uri="{BB962C8B-B14F-4D97-AF65-F5344CB8AC3E}">
        <p14:creationId xmlns:p14="http://schemas.microsoft.com/office/powerpoint/2010/main" val="36965119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620688"/>
            <a:ext cx="8075240" cy="1296144"/>
          </a:xfrm>
        </p:spPr>
        <p:txBody>
          <a:bodyPr>
            <a:normAutofit/>
          </a:bodyPr>
          <a:lstStyle/>
          <a:p>
            <a:pPr>
              <a:lnSpc>
                <a:spcPts val="3600"/>
              </a:lnSpc>
            </a:pPr>
            <a:r>
              <a:rPr lang="en-US" altLang="zh-TW" dirty="0" smtClean="0">
                <a:latin typeface="標楷體" panose="03000509000000000000" pitchFamily="65" charset="-120"/>
                <a:ea typeface="標楷體" panose="03000509000000000000" pitchFamily="65" charset="-120"/>
              </a:rPr>
              <a:t>  </a:t>
            </a: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OUR ONLINE TRIP</a:t>
            </a:r>
            <a:b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b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        </a:t>
            </a: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  </a:t>
            </a:r>
            <a:endParaRPr lang="zh-TW" altLang="en-US" sz="2700" b="1" dirty="0">
              <a:solidFill>
                <a:srgbClr val="00B050"/>
              </a:solidFill>
              <a:latin typeface="標楷體" panose="03000509000000000000" pitchFamily="65" charset="-120"/>
              <a:ea typeface="標楷體" panose="03000509000000000000" pitchFamily="65" charset="-120"/>
            </a:endParaRPr>
          </a:p>
        </p:txBody>
      </p:sp>
      <p:sp>
        <p:nvSpPr>
          <p:cNvPr id="9" name="内容占位符 8"/>
          <p:cNvSpPr>
            <a:spLocks noGrp="1"/>
          </p:cNvSpPr>
          <p:nvPr>
            <p:ph sz="quarter" idx="1"/>
          </p:nvPr>
        </p:nvSpPr>
        <p:spPr>
          <a:xfrm>
            <a:off x="899592" y="1844824"/>
            <a:ext cx="7704856" cy="4469088"/>
          </a:xfrm>
        </p:spPr>
        <p:txBody>
          <a:bodyPr>
            <a:normAutofit fontScale="85000" lnSpcReduction="10000"/>
          </a:bodyPr>
          <a:lstStyle/>
          <a:p>
            <a:pPr marL="0" indent="0">
              <a:spcAft>
                <a:spcPts val="0"/>
              </a:spcAft>
              <a:buNone/>
            </a:pPr>
            <a:endParaRPr lang="en-US" altLang="zh-TW" kern="100" dirty="0" smtClean="0">
              <a:latin typeface="Times New Roman"/>
              <a:ea typeface="標楷體"/>
            </a:endParaRPr>
          </a:p>
          <a:p>
            <a:pPr marL="0" indent="0">
              <a:spcAft>
                <a:spcPts val="0"/>
              </a:spcAft>
              <a:buNone/>
            </a:pPr>
            <a:r>
              <a:rPr lang="en-US" altLang="zh-TW" sz="7200" kern="100" dirty="0" smtClean="0">
                <a:solidFill>
                  <a:srgbClr val="00B0F0"/>
                </a:solidFill>
                <a:latin typeface="Times New Roman" panose="02020603050405020304" pitchFamily="18" charset="0"/>
                <a:ea typeface="標楷體" panose="03000509000000000000" pitchFamily="65" charset="-120"/>
                <a:cs typeface="Times New Roman" panose="02020603050405020304" pitchFamily="18" charset="0"/>
              </a:rPr>
              <a:t>         </a:t>
            </a:r>
            <a:r>
              <a:rPr lang="en-US" altLang="zh-TW" sz="11800" b="1" kern="100" dirty="0" smtClean="0">
                <a:solidFill>
                  <a:schemeClr val="accent4">
                    <a:lumMod val="50000"/>
                  </a:schemeClr>
                </a:solidFill>
                <a:latin typeface="Times New Roman" panose="02020603050405020304" pitchFamily="18" charset="0"/>
                <a:ea typeface="標楷體" panose="03000509000000000000" pitchFamily="65" charset="-120"/>
                <a:cs typeface="Times New Roman" panose="02020603050405020304" pitchFamily="18" charset="0"/>
              </a:rPr>
              <a:t>Q &amp; A</a:t>
            </a:r>
          </a:p>
          <a:p>
            <a:pPr marL="0" indent="0">
              <a:spcAft>
                <a:spcPts val="0"/>
              </a:spcAft>
              <a:buNone/>
            </a:pPr>
            <a:r>
              <a:rPr lang="en-US" altLang="zh-TW" sz="9400" b="1" kern="100" dirty="0" smtClean="0">
                <a:solidFill>
                  <a:srgbClr val="00B0F0"/>
                </a:solidFill>
                <a:latin typeface="Times New Roman" panose="02020603050405020304" pitchFamily="18" charset="0"/>
                <a:ea typeface="標楷體" panose="03000509000000000000" pitchFamily="65" charset="-120"/>
                <a:cs typeface="Times New Roman" panose="02020603050405020304" pitchFamily="18" charset="0"/>
              </a:rPr>
              <a:t> Thank You </a:t>
            </a:r>
          </a:p>
          <a:p>
            <a:pPr marL="0" indent="0">
              <a:spcAft>
                <a:spcPts val="0"/>
              </a:spcAft>
              <a:buNone/>
            </a:pPr>
            <a:r>
              <a:rPr lang="en-US" altLang="zh-TW" sz="9400" b="1" kern="100" dirty="0" smtClean="0">
                <a:solidFill>
                  <a:srgbClr val="00B0F0"/>
                </a:solidFill>
                <a:latin typeface="Times New Roman" panose="02020603050405020304" pitchFamily="18" charset="0"/>
                <a:ea typeface="標楷體" panose="03000509000000000000" pitchFamily="65" charset="-120"/>
                <a:cs typeface="Times New Roman" panose="02020603050405020304" pitchFamily="18" charset="0"/>
              </a:rPr>
              <a:t>      For Listening!</a:t>
            </a:r>
            <a:r>
              <a:rPr lang="en-US" altLang="zh-TW" sz="7200" b="1" kern="100" dirty="0" smtClean="0">
                <a:solidFill>
                  <a:srgbClr val="00B0F0"/>
                </a:solidFill>
                <a:latin typeface="Times New Roman" panose="02020603050405020304" pitchFamily="18" charset="0"/>
                <a:ea typeface="標楷體" panose="03000509000000000000" pitchFamily="65" charset="-120"/>
                <a:cs typeface="Times New Roman" panose="02020603050405020304" pitchFamily="18" charset="0"/>
              </a:rPr>
              <a:t> </a:t>
            </a:r>
          </a:p>
          <a:p>
            <a:pPr marL="0" indent="0">
              <a:spcAft>
                <a:spcPts val="0"/>
              </a:spcAft>
              <a:buNone/>
            </a:pPr>
            <a:endParaRPr lang="en-US" altLang="zh-TW" sz="7200" kern="100" dirty="0" smtClean="0">
              <a:solidFill>
                <a:srgbClr val="00B0F0"/>
              </a:solidFill>
              <a:latin typeface="Times New Roman"/>
              <a:ea typeface="標楷體"/>
            </a:endParaRPr>
          </a:p>
          <a:p>
            <a:pPr marL="0" indent="0">
              <a:spcAft>
                <a:spcPts val="0"/>
              </a:spcAft>
              <a:buNone/>
            </a:pPr>
            <a:endParaRPr lang="en-US" altLang="zh-TW" kern="100" dirty="0" smtClean="0">
              <a:latin typeface="Times New Roman"/>
              <a:ea typeface="標楷體"/>
            </a:endParaRPr>
          </a:p>
          <a:p>
            <a:pPr marL="0" indent="0">
              <a:spcAft>
                <a:spcPts val="0"/>
              </a:spcAft>
              <a:buNone/>
            </a:pPr>
            <a:endParaRPr lang="zh-TW" altLang="en-US" kern="100" dirty="0">
              <a:latin typeface="Times New Roman"/>
              <a:ea typeface="標楷體"/>
            </a:endParaRPr>
          </a:p>
          <a:p>
            <a:pPr marL="0" lvl="0" indent="0" algn="ctr">
              <a:lnSpc>
                <a:spcPts val="2000"/>
              </a:lnSpc>
              <a:spcAft>
                <a:spcPts val="0"/>
              </a:spcAft>
              <a:buNone/>
              <a:tabLst>
                <a:tab pos="381000" algn="l"/>
              </a:tabLst>
            </a:pPr>
            <a:endParaRPr lang="zh-TW" altLang="en-US" dirty="0" smtClean="0"/>
          </a:p>
          <a:p>
            <a:pPr marL="0" lvl="0" indent="0">
              <a:lnSpc>
                <a:spcPts val="2000"/>
              </a:lnSpc>
              <a:spcAft>
                <a:spcPts val="0"/>
              </a:spcAft>
              <a:buNone/>
            </a:pPr>
            <a:endParaRPr lang="zh-TW" altLang="en-US" dirty="0"/>
          </a:p>
        </p:txBody>
      </p:sp>
    </p:spTree>
    <p:extLst>
      <p:ext uri="{BB962C8B-B14F-4D97-AF65-F5344CB8AC3E}">
        <p14:creationId xmlns:p14="http://schemas.microsoft.com/office/powerpoint/2010/main" val="935418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404664"/>
            <a:ext cx="8075240" cy="1512168"/>
          </a:xfrm>
        </p:spPr>
        <p:txBody>
          <a:bodyPr>
            <a:normAutofit/>
          </a:bodyPr>
          <a:lstStyle/>
          <a:p>
            <a:pPr>
              <a:lnSpc>
                <a:spcPts val="3600"/>
              </a:lnSpc>
            </a:pPr>
            <a:r>
              <a:rPr lang="en-US" altLang="zh-TW" dirty="0" smtClean="0">
                <a:latin typeface="標楷體" panose="03000509000000000000" pitchFamily="65" charset="-120"/>
                <a:ea typeface="標楷體" panose="03000509000000000000" pitchFamily="65" charset="-120"/>
              </a:rPr>
              <a:t>  </a:t>
            </a: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OUR ONLINE TRIP</a:t>
            </a:r>
            <a:b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b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             </a:t>
            </a:r>
            <a:r>
              <a:rPr lang="en-US" altLang="zh-TW" sz="2800" dirty="0" smtClean="0">
                <a:latin typeface="標楷體" panose="03000509000000000000" pitchFamily="65" charset="-120"/>
                <a:ea typeface="標楷體" panose="03000509000000000000" pitchFamily="65" charset="-120"/>
              </a:rPr>
              <a:t> </a:t>
            </a:r>
            <a:r>
              <a:rPr lang="en-US" altLang="zh-TW" sz="2800" dirty="0">
                <a:latin typeface="標楷體" panose="03000509000000000000" pitchFamily="65" charset="-120"/>
                <a:ea typeface="標楷體" panose="03000509000000000000" pitchFamily="65" charset="-120"/>
              </a:rPr>
              <a:t>~</a:t>
            </a:r>
            <a:r>
              <a:rPr lang="en-US" altLang="zh-TW" sz="2800" b="1" dirty="0" err="1">
                <a:solidFill>
                  <a:srgbClr val="00B050"/>
                </a:solidFill>
                <a:latin typeface="標楷體" panose="03000509000000000000" pitchFamily="65" charset="-120"/>
                <a:ea typeface="標楷體" panose="03000509000000000000" pitchFamily="65" charset="-120"/>
                <a:cs typeface="Times New Roman" panose="02020603050405020304" pitchFamily="18" charset="0"/>
              </a:rPr>
              <a:t>背景介紹</a:t>
            </a:r>
            <a:r>
              <a:rPr lang="en-US" altLang="zh-TW" sz="2800" b="1" dirty="0">
                <a:solidFill>
                  <a:srgbClr val="00B050"/>
                </a:solidFill>
                <a:latin typeface="標楷體" panose="03000509000000000000" pitchFamily="65" charset="-120"/>
                <a:ea typeface="標楷體" panose="03000509000000000000" pitchFamily="65" charset="-120"/>
                <a:cs typeface="Times New Roman" panose="02020603050405020304" pitchFamily="18" charset="0"/>
              </a:rPr>
              <a:t>~</a:t>
            </a:r>
            <a:endParaRPr lang="zh-TW" altLang="en-US" sz="2700" b="1" dirty="0">
              <a:latin typeface="標楷體" panose="03000509000000000000" pitchFamily="65" charset="-120"/>
              <a:ea typeface="標楷體" panose="03000509000000000000" pitchFamily="65" charset="-120"/>
            </a:endParaRPr>
          </a:p>
        </p:txBody>
      </p:sp>
      <p:sp>
        <p:nvSpPr>
          <p:cNvPr id="9" name="内容占位符 8"/>
          <p:cNvSpPr>
            <a:spLocks noGrp="1"/>
          </p:cNvSpPr>
          <p:nvPr>
            <p:ph sz="quarter" idx="1"/>
          </p:nvPr>
        </p:nvSpPr>
        <p:spPr>
          <a:xfrm>
            <a:off x="899592" y="2132856"/>
            <a:ext cx="7704856" cy="4181056"/>
          </a:xfrm>
        </p:spPr>
        <p:txBody>
          <a:bodyPr>
            <a:normAutofit/>
          </a:bodyPr>
          <a:lstStyle/>
          <a:p>
            <a:r>
              <a:rPr lang="zh-TW" altLang="en-US" dirty="0" smtClean="0">
                <a:latin typeface="標楷體" panose="03000509000000000000" pitchFamily="65" charset="-120"/>
                <a:ea typeface="標楷體" panose="03000509000000000000" pitchFamily="65" charset="-120"/>
              </a:rPr>
              <a:t>教學對象</a:t>
            </a:r>
            <a:r>
              <a:rPr lang="en-US" altLang="zh-TW" dirty="0" smtClean="0">
                <a:latin typeface="標楷體" panose="03000509000000000000" pitchFamily="65" charset="-120"/>
                <a:ea typeface="標楷體" panose="03000509000000000000" pitchFamily="65" charset="-120"/>
              </a:rPr>
              <a:t>:</a:t>
            </a:r>
            <a:r>
              <a:rPr lang="zh-TW" altLang="en-US" dirty="0" smtClean="0">
                <a:latin typeface="標楷體" panose="03000509000000000000" pitchFamily="65" charset="-120"/>
                <a:ea typeface="標楷體" panose="03000509000000000000" pitchFamily="65" charset="-120"/>
              </a:rPr>
              <a:t>八年級</a:t>
            </a:r>
            <a:endParaRPr lang="en-US" altLang="zh-TW" dirty="0" smtClean="0">
              <a:latin typeface="標楷體" panose="03000509000000000000" pitchFamily="65" charset="-120"/>
              <a:ea typeface="標楷體" panose="03000509000000000000" pitchFamily="65" charset="-120"/>
            </a:endParaRPr>
          </a:p>
          <a:p>
            <a:r>
              <a:rPr lang="zh-TW" altLang="en-US" dirty="0" smtClean="0">
                <a:latin typeface="標楷體" panose="03000509000000000000" pitchFamily="65" charset="-120"/>
                <a:ea typeface="標楷體" panose="03000509000000000000" pitchFamily="65" charset="-120"/>
              </a:rPr>
              <a:t>教學時數</a:t>
            </a:r>
            <a:r>
              <a:rPr lang="en-US" altLang="zh-TW" dirty="0" smtClean="0">
                <a:latin typeface="標楷體" panose="03000509000000000000" pitchFamily="65" charset="-120"/>
                <a:ea typeface="標楷體" panose="03000509000000000000" pitchFamily="65" charset="-120"/>
              </a:rPr>
              <a:t>: 3</a:t>
            </a:r>
            <a:r>
              <a:rPr lang="zh-TW" altLang="en-US" dirty="0" smtClean="0">
                <a:latin typeface="標楷體" panose="03000509000000000000" pitchFamily="65" charset="-120"/>
                <a:ea typeface="標楷體" panose="03000509000000000000" pitchFamily="65" charset="-120"/>
              </a:rPr>
              <a:t>節課</a:t>
            </a:r>
            <a:r>
              <a:rPr lang="en-US" altLang="zh-TW" dirty="0" smtClean="0">
                <a:latin typeface="標楷體" panose="03000509000000000000" pitchFamily="65" charset="-120"/>
                <a:ea typeface="標楷體" panose="03000509000000000000" pitchFamily="65" charset="-120"/>
              </a:rPr>
              <a:t>(</a:t>
            </a:r>
            <a:r>
              <a:rPr lang="zh-TW" altLang="en-US" dirty="0" smtClean="0">
                <a:latin typeface="標楷體" panose="03000509000000000000" pitchFamily="65" charset="-120"/>
                <a:ea typeface="標楷體" panose="03000509000000000000" pitchFamily="65" charset="-120"/>
              </a:rPr>
              <a:t>每節</a:t>
            </a:r>
            <a:r>
              <a:rPr lang="en-US" altLang="zh-TW" dirty="0" smtClean="0">
                <a:latin typeface="標楷體" panose="03000509000000000000" pitchFamily="65" charset="-120"/>
                <a:ea typeface="標楷體" panose="03000509000000000000" pitchFamily="65" charset="-120"/>
              </a:rPr>
              <a:t>45 </a:t>
            </a:r>
            <a:r>
              <a:rPr lang="zh-TW" altLang="en-US" dirty="0" smtClean="0">
                <a:latin typeface="標楷體" panose="03000509000000000000" pitchFamily="65" charset="-120"/>
                <a:ea typeface="標楷體" panose="03000509000000000000" pitchFamily="65" charset="-120"/>
              </a:rPr>
              <a:t>分鐘</a:t>
            </a:r>
            <a:r>
              <a:rPr lang="en-US" altLang="zh-TW" dirty="0" smtClean="0">
                <a:latin typeface="標楷體" panose="03000509000000000000" pitchFamily="65" charset="-120"/>
                <a:ea typeface="標楷體" panose="03000509000000000000" pitchFamily="65" charset="-120"/>
              </a:rPr>
              <a:t>)</a:t>
            </a:r>
          </a:p>
          <a:p>
            <a:r>
              <a:rPr lang="zh-TW" altLang="en-US" dirty="0" smtClean="0">
                <a:latin typeface="標楷體" panose="03000509000000000000" pitchFamily="65" charset="-120"/>
                <a:ea typeface="標楷體" panose="03000509000000000000" pitchFamily="65" charset="-120"/>
              </a:rPr>
              <a:t>教材</a:t>
            </a:r>
            <a:r>
              <a:rPr lang="zh-TW" altLang="en-US" dirty="0">
                <a:latin typeface="標楷體" panose="03000509000000000000" pitchFamily="65" charset="-120"/>
                <a:ea typeface="標楷體" panose="03000509000000000000" pitchFamily="65" charset="-120"/>
              </a:rPr>
              <a:t>來</a:t>
            </a:r>
            <a:r>
              <a:rPr lang="zh-TW" altLang="en-US" dirty="0" smtClean="0">
                <a:latin typeface="標楷體" panose="03000509000000000000" pitchFamily="65" charset="-120"/>
                <a:ea typeface="標楷體" panose="03000509000000000000" pitchFamily="65" charset="-120"/>
              </a:rPr>
              <a:t>源</a:t>
            </a:r>
            <a:r>
              <a:rPr lang="en-US" altLang="zh-TW" dirty="0" smtClean="0">
                <a:latin typeface="標楷體" panose="03000509000000000000" pitchFamily="65" charset="-120"/>
                <a:ea typeface="標楷體" panose="03000509000000000000" pitchFamily="65" charset="-120"/>
              </a:rPr>
              <a:t>: </a:t>
            </a:r>
            <a:r>
              <a:rPr lang="en-US" altLang="zh-TW" dirty="0">
                <a:latin typeface="標楷體" panose="03000509000000000000" pitchFamily="65" charset="-120"/>
                <a:ea typeface="標楷體" panose="03000509000000000000" pitchFamily="65" charset="-120"/>
              </a:rPr>
              <a:t>1.</a:t>
            </a:r>
            <a:r>
              <a:rPr lang="zh-TW" altLang="en-US" dirty="0">
                <a:latin typeface="標楷體" panose="03000509000000000000" pitchFamily="65" charset="-120"/>
                <a:ea typeface="標楷體" panose="03000509000000000000" pitchFamily="65" charset="-120"/>
              </a:rPr>
              <a:t>愛學網上的影音資源  </a:t>
            </a:r>
            <a:endParaRPr lang="en-US" altLang="zh-TW" dirty="0">
              <a:latin typeface="標楷體" panose="03000509000000000000" pitchFamily="65" charset="-120"/>
              <a:ea typeface="標楷體" panose="03000509000000000000" pitchFamily="65" charset="-120"/>
            </a:endParaRPr>
          </a:p>
          <a:p>
            <a:pPr marL="0" indent="0">
              <a:buNone/>
            </a:pPr>
            <a:r>
              <a:rPr lang="en-US" altLang="zh-TW" dirty="0" smtClean="0">
                <a:latin typeface="標楷體" panose="03000509000000000000" pitchFamily="65" charset="-120"/>
                <a:ea typeface="標楷體" panose="03000509000000000000" pitchFamily="65" charset="-120"/>
              </a:rPr>
              <a:t>            </a:t>
            </a:r>
            <a:r>
              <a:rPr lang="en-US" altLang="zh-TW" dirty="0" smtClean="0">
                <a:latin typeface="標楷體" panose="03000509000000000000" pitchFamily="65" charset="-120"/>
                <a:ea typeface="標楷體" panose="03000509000000000000" pitchFamily="65" charset="-120"/>
              </a:rPr>
              <a:t>2</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自編教材</a:t>
            </a:r>
            <a:endParaRPr lang="en-US" altLang="zh-TW" dirty="0">
              <a:latin typeface="標楷體" panose="03000509000000000000" pitchFamily="65" charset="-120"/>
              <a:ea typeface="標楷體" panose="03000509000000000000" pitchFamily="65" charset="-120"/>
            </a:endParaRPr>
          </a:p>
          <a:p>
            <a:endParaRPr lang="en-US" altLang="zh-TW" dirty="0" smtClean="0"/>
          </a:p>
          <a:p>
            <a:endParaRPr lang="en-US" altLang="zh-TW" dirty="0" smtClean="0"/>
          </a:p>
          <a:p>
            <a:pPr marL="0" indent="0">
              <a:buNone/>
            </a:pPr>
            <a:endParaRPr lang="zh-TW" altLang="en-US" dirty="0" smtClean="0"/>
          </a:p>
          <a:p>
            <a:pPr marL="0" indent="0">
              <a:buNone/>
            </a:pPr>
            <a:endParaRPr lang="zh-TW" altLang="en-US" dirty="0"/>
          </a:p>
        </p:txBody>
      </p:sp>
    </p:spTree>
    <p:extLst>
      <p:ext uri="{BB962C8B-B14F-4D97-AF65-F5344CB8AC3E}">
        <p14:creationId xmlns:p14="http://schemas.microsoft.com/office/powerpoint/2010/main" val="38886537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404664"/>
            <a:ext cx="8075240" cy="1512168"/>
          </a:xfrm>
        </p:spPr>
        <p:txBody>
          <a:bodyPr>
            <a:normAutofit/>
          </a:bodyPr>
          <a:lstStyle/>
          <a:p>
            <a:pPr>
              <a:lnSpc>
                <a:spcPts val="3600"/>
              </a:lnSpc>
            </a:pPr>
            <a:r>
              <a:rPr lang="en-US" altLang="zh-TW" dirty="0" smtClean="0">
                <a:latin typeface="標楷體" panose="03000509000000000000" pitchFamily="65" charset="-120"/>
                <a:ea typeface="標楷體" panose="03000509000000000000" pitchFamily="65" charset="-120"/>
              </a:rPr>
              <a:t>  </a:t>
            </a: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OUR ONLINE TRIP</a:t>
            </a:r>
            <a:b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b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            </a:t>
            </a:r>
            <a:r>
              <a:rPr lang="en-US" altLang="zh-TW" sz="2800" dirty="0" smtClean="0">
                <a:latin typeface="標楷體" panose="03000509000000000000" pitchFamily="65" charset="-120"/>
                <a:ea typeface="標楷體" panose="03000509000000000000" pitchFamily="65" charset="-120"/>
              </a:rPr>
              <a:t>~</a:t>
            </a:r>
            <a:r>
              <a:rPr lang="zh-TW" altLang="en-US"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設計理念</a:t>
            </a:r>
            <a:r>
              <a:rPr lang="en-US" altLang="zh-TW"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a:t>
            </a:r>
            <a:endParaRPr lang="zh-TW" altLang="en-US" sz="2700" b="1" dirty="0">
              <a:latin typeface="標楷體" panose="03000509000000000000" pitchFamily="65" charset="-120"/>
              <a:ea typeface="標楷體" panose="03000509000000000000" pitchFamily="65" charset="-120"/>
            </a:endParaRPr>
          </a:p>
        </p:txBody>
      </p:sp>
      <p:sp>
        <p:nvSpPr>
          <p:cNvPr id="9" name="内容占位符 8"/>
          <p:cNvSpPr>
            <a:spLocks noGrp="1"/>
          </p:cNvSpPr>
          <p:nvPr>
            <p:ph sz="quarter" idx="1"/>
          </p:nvPr>
        </p:nvSpPr>
        <p:spPr>
          <a:xfrm>
            <a:off x="899592" y="2132856"/>
            <a:ext cx="7704856" cy="4181056"/>
          </a:xfrm>
        </p:spPr>
        <p:txBody>
          <a:bodyPr>
            <a:normAutofit/>
          </a:bodyPr>
          <a:lstStyle/>
          <a:p>
            <a:pPr marL="0" indent="0">
              <a:buNone/>
            </a:pPr>
            <a:r>
              <a:rPr lang="zh-TW" altLang="en-US" dirty="0">
                <a:latin typeface="標楷體" panose="03000509000000000000" pitchFamily="65" charset="-120"/>
                <a:ea typeface="標楷體" panose="03000509000000000000" pitchFamily="65" charset="-120"/>
              </a:rPr>
              <a:t>本教案藉由愛學網影音資源的融入來引發學生學習動機，並利用歌謠跟唱和桌遊競賽來讓學生熟練英文裡表達交通工具用法的句型，最後佐以任務取向的合作學習法</a:t>
            </a:r>
            <a:r>
              <a:rPr lang="en-US" altLang="zh-TW" dirty="0">
                <a:latin typeface="標楷體" panose="03000509000000000000" pitchFamily="65" charset="-120"/>
                <a:ea typeface="標楷體" panose="03000509000000000000" pitchFamily="65" charset="-120"/>
              </a:rPr>
              <a:t>(A TASK-BASED COOPERATIVE LEARNING)-An Online Trip</a:t>
            </a:r>
            <a:r>
              <a:rPr lang="zh-TW" altLang="en-US" dirty="0">
                <a:latin typeface="標楷體" panose="03000509000000000000" pitchFamily="65" charset="-120"/>
                <a:ea typeface="標楷體" panose="03000509000000000000" pitchFamily="65" charset="-120"/>
              </a:rPr>
              <a:t>，來讓學生實際應用英文裡如何表達交通工具的用法及技巧，並習得自我表達及互助合作的能力。</a:t>
            </a:r>
          </a:p>
          <a:p>
            <a:pPr marL="0" indent="0">
              <a:buNone/>
            </a:pPr>
            <a:endParaRPr lang="en-US" altLang="zh-TW" dirty="0" smtClean="0">
              <a:latin typeface="標楷體" panose="03000509000000000000" pitchFamily="65" charset="-120"/>
              <a:ea typeface="標楷體" panose="03000509000000000000" pitchFamily="65" charset="-120"/>
            </a:endParaRPr>
          </a:p>
          <a:p>
            <a:endParaRPr lang="en-US" altLang="zh-TW" dirty="0" smtClean="0">
              <a:latin typeface="標楷體" panose="03000509000000000000" pitchFamily="65" charset="-120"/>
              <a:ea typeface="標楷體" panose="03000509000000000000" pitchFamily="65" charset="-120"/>
            </a:endParaRPr>
          </a:p>
          <a:p>
            <a:pPr marL="0" indent="0">
              <a:buNone/>
            </a:pPr>
            <a:endParaRPr lang="zh-TW" altLang="en-US" dirty="0" smtClean="0">
              <a:latin typeface="標楷體" panose="03000509000000000000" pitchFamily="65" charset="-120"/>
              <a:ea typeface="標楷體" panose="03000509000000000000" pitchFamily="65" charset="-120"/>
            </a:endParaRPr>
          </a:p>
          <a:p>
            <a:pPr marL="0" indent="0">
              <a:buNone/>
            </a:pPr>
            <a:endParaRPr lang="zh-TW" altLang="en-US"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812126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404664"/>
            <a:ext cx="8075240" cy="1512168"/>
          </a:xfrm>
        </p:spPr>
        <p:txBody>
          <a:bodyPr>
            <a:normAutofit/>
          </a:bodyPr>
          <a:lstStyle/>
          <a:p>
            <a:pPr>
              <a:lnSpc>
                <a:spcPts val="3600"/>
              </a:lnSpc>
            </a:pPr>
            <a:r>
              <a:rPr lang="en-US" altLang="zh-TW" dirty="0" smtClean="0">
                <a:latin typeface="標楷體" panose="03000509000000000000" pitchFamily="65" charset="-120"/>
                <a:ea typeface="標楷體" panose="03000509000000000000" pitchFamily="65" charset="-120"/>
              </a:rPr>
              <a:t>  </a:t>
            </a: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OUR ONLINE TRIP</a:t>
            </a:r>
            <a:b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b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           </a:t>
            </a:r>
            <a:r>
              <a:rPr lang="en-US" altLang="zh-TW" sz="2800" dirty="0" smtClean="0">
                <a:latin typeface="標楷體" panose="03000509000000000000" pitchFamily="65" charset="-120"/>
                <a:ea typeface="標楷體" panose="03000509000000000000" pitchFamily="65" charset="-120"/>
              </a:rPr>
              <a:t>~</a:t>
            </a:r>
            <a:r>
              <a:rPr lang="zh-TW" altLang="en-US" sz="2800" b="1" dirty="0">
                <a:solidFill>
                  <a:srgbClr val="00B050"/>
                </a:solidFill>
                <a:latin typeface="標楷體" panose="03000509000000000000" pitchFamily="65" charset="-120"/>
                <a:ea typeface="標楷體" panose="03000509000000000000" pitchFamily="65" charset="-120"/>
                <a:cs typeface="Times New Roman" panose="02020603050405020304" pitchFamily="18" charset="0"/>
              </a:rPr>
              <a:t>教學內容</a:t>
            </a:r>
            <a:r>
              <a:rPr lang="zh-TW" altLang="en-US"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分析</a:t>
            </a:r>
            <a:r>
              <a:rPr lang="en-US" altLang="zh-TW"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a:t>
            </a:r>
            <a:endParaRPr lang="zh-TW" altLang="en-US" sz="2700" b="1" dirty="0">
              <a:latin typeface="標楷體" panose="03000509000000000000" pitchFamily="65" charset="-120"/>
              <a:ea typeface="標楷體" panose="03000509000000000000" pitchFamily="65" charset="-120"/>
            </a:endParaRPr>
          </a:p>
        </p:txBody>
      </p:sp>
      <p:sp>
        <p:nvSpPr>
          <p:cNvPr id="9" name="内容占位符 8"/>
          <p:cNvSpPr>
            <a:spLocks noGrp="1"/>
          </p:cNvSpPr>
          <p:nvPr>
            <p:ph sz="quarter" idx="1"/>
          </p:nvPr>
        </p:nvSpPr>
        <p:spPr>
          <a:xfrm>
            <a:off x="899592" y="2132856"/>
            <a:ext cx="7704856" cy="4181056"/>
          </a:xfrm>
        </p:spPr>
        <p:txBody>
          <a:bodyPr>
            <a:normAutofit/>
          </a:bodyPr>
          <a:lstStyle/>
          <a:p>
            <a:pPr marL="0" indent="0">
              <a:buNone/>
            </a:pPr>
            <a:r>
              <a:rPr lang="en-US" altLang="zh-TW" dirty="0">
                <a:latin typeface="標楷體" panose="03000509000000000000" pitchFamily="65" charset="-120"/>
                <a:ea typeface="標楷體" panose="03000509000000000000" pitchFamily="65" charset="-120"/>
              </a:rPr>
              <a:t>1.</a:t>
            </a:r>
            <a:r>
              <a:rPr lang="zh-TW" altLang="en-US" dirty="0">
                <a:latin typeface="標楷體" panose="03000509000000000000" pitchFamily="65" charset="-120"/>
                <a:ea typeface="標楷體" panose="03000509000000000000" pitchFamily="65" charset="-120"/>
              </a:rPr>
              <a:t>利用愛學網上的影音資源引發學生的學習動機及複習   </a:t>
            </a:r>
          </a:p>
          <a:p>
            <a:pPr marL="0" indent="0">
              <a:buNone/>
            </a:pPr>
            <a:r>
              <a:rPr lang="zh-TW" altLang="en-US" dirty="0">
                <a:latin typeface="標楷體" panose="03000509000000000000" pitchFamily="65" charset="-120"/>
                <a:ea typeface="標楷體" panose="03000509000000000000" pitchFamily="65" charset="-120"/>
              </a:rPr>
              <a:t>  </a:t>
            </a:r>
            <a:r>
              <a:rPr lang="zh-TW" altLang="en-US" dirty="0" smtClean="0">
                <a:latin typeface="標楷體" panose="03000509000000000000" pitchFamily="65" charset="-120"/>
                <a:ea typeface="標楷體" panose="03000509000000000000" pitchFamily="65" charset="-120"/>
              </a:rPr>
              <a:t>所</a:t>
            </a:r>
            <a:r>
              <a:rPr lang="zh-TW" altLang="en-US" dirty="0">
                <a:latin typeface="標楷體" panose="03000509000000000000" pitchFamily="65" charset="-120"/>
                <a:ea typeface="標楷體" panose="03000509000000000000" pitchFamily="65" charset="-120"/>
              </a:rPr>
              <a:t>學。</a:t>
            </a:r>
          </a:p>
          <a:p>
            <a:pPr marL="0" indent="0">
              <a:buNone/>
            </a:pPr>
            <a:r>
              <a:rPr lang="en-US" altLang="zh-TW" dirty="0" smtClean="0">
                <a:latin typeface="標楷體" panose="03000509000000000000" pitchFamily="65" charset="-120"/>
                <a:ea typeface="標楷體" panose="03000509000000000000" pitchFamily="65" charset="-120"/>
              </a:rPr>
              <a:t>2</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利用桌遊的融入來讓學生熟練英文裡表達交通工具用</a:t>
            </a:r>
          </a:p>
          <a:p>
            <a:pPr marL="0" indent="0">
              <a:buNone/>
            </a:pPr>
            <a:r>
              <a:rPr lang="zh-TW" altLang="en-US" dirty="0">
                <a:latin typeface="標楷體" panose="03000509000000000000" pitchFamily="65" charset="-120"/>
                <a:ea typeface="標楷體" panose="03000509000000000000" pitchFamily="65" charset="-120"/>
              </a:rPr>
              <a:t>  </a:t>
            </a:r>
            <a:r>
              <a:rPr lang="zh-TW" altLang="en-US" dirty="0" smtClean="0">
                <a:latin typeface="標楷體" panose="03000509000000000000" pitchFamily="65" charset="-120"/>
                <a:ea typeface="標楷體" panose="03000509000000000000" pitchFamily="65" charset="-120"/>
              </a:rPr>
              <a:t>法</a:t>
            </a:r>
            <a:r>
              <a:rPr lang="zh-TW" altLang="en-US" dirty="0">
                <a:latin typeface="標楷體" panose="03000509000000000000" pitchFamily="65" charset="-120"/>
                <a:ea typeface="標楷體" panose="03000509000000000000" pitchFamily="65" charset="-120"/>
              </a:rPr>
              <a:t>的句型。</a:t>
            </a:r>
          </a:p>
          <a:p>
            <a:pPr marL="0" indent="0">
              <a:buNone/>
            </a:pPr>
            <a:r>
              <a:rPr lang="en-US" altLang="zh-TW" dirty="0" smtClean="0">
                <a:latin typeface="標楷體" panose="03000509000000000000" pitchFamily="65" charset="-120"/>
                <a:ea typeface="標楷體" panose="03000509000000000000" pitchFamily="65" charset="-120"/>
              </a:rPr>
              <a:t>3</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利用一個任務活動</a:t>
            </a:r>
            <a:r>
              <a:rPr lang="en-US" altLang="zh-TW" dirty="0">
                <a:latin typeface="標楷體" panose="03000509000000000000" pitchFamily="65" charset="-120"/>
                <a:ea typeface="標楷體" panose="03000509000000000000" pitchFamily="65" charset="-120"/>
              </a:rPr>
              <a:t>-Our 0nline Trip, </a:t>
            </a:r>
            <a:r>
              <a:rPr lang="zh-TW" altLang="en-US" dirty="0">
                <a:latin typeface="標楷體" panose="03000509000000000000" pitchFamily="65" charset="-120"/>
                <a:ea typeface="標楷體" panose="03000509000000000000" pitchFamily="65" charset="-120"/>
              </a:rPr>
              <a:t>來讓學生實際</a:t>
            </a:r>
          </a:p>
          <a:p>
            <a:pPr marL="0" indent="0">
              <a:buNone/>
            </a:pPr>
            <a:r>
              <a:rPr lang="zh-TW" altLang="en-US" dirty="0">
                <a:latin typeface="標楷體" panose="03000509000000000000" pitchFamily="65" charset="-120"/>
                <a:ea typeface="標楷體" panose="03000509000000000000" pitchFamily="65" charset="-120"/>
              </a:rPr>
              <a:t>  </a:t>
            </a:r>
            <a:r>
              <a:rPr lang="zh-TW" altLang="en-US" dirty="0" smtClean="0">
                <a:latin typeface="標楷體" panose="03000509000000000000" pitchFamily="65" charset="-120"/>
                <a:ea typeface="標楷體" panose="03000509000000000000" pitchFamily="65" charset="-120"/>
              </a:rPr>
              <a:t>應</a:t>
            </a:r>
            <a:r>
              <a:rPr lang="zh-TW" altLang="en-US" dirty="0">
                <a:latin typeface="標楷體" panose="03000509000000000000" pitchFamily="65" charset="-120"/>
                <a:ea typeface="標楷體" panose="03000509000000000000" pitchFamily="65" charset="-120"/>
              </a:rPr>
              <a:t>用英文裡如何表達交通工具的用法及技巧，並習得</a:t>
            </a:r>
          </a:p>
          <a:p>
            <a:pPr marL="0" indent="0">
              <a:buNone/>
            </a:pPr>
            <a:r>
              <a:rPr lang="zh-TW" altLang="en-US" dirty="0">
                <a:latin typeface="標楷體" panose="03000509000000000000" pitchFamily="65" charset="-120"/>
                <a:ea typeface="標楷體" panose="03000509000000000000" pitchFamily="65" charset="-120"/>
              </a:rPr>
              <a:t>  </a:t>
            </a:r>
            <a:r>
              <a:rPr lang="zh-TW" altLang="en-US" dirty="0" smtClean="0">
                <a:latin typeface="標楷體" panose="03000509000000000000" pitchFamily="65" charset="-120"/>
                <a:ea typeface="標楷體" panose="03000509000000000000" pitchFamily="65" charset="-120"/>
              </a:rPr>
              <a:t>自我</a:t>
            </a:r>
            <a:r>
              <a:rPr lang="zh-TW" altLang="en-US" dirty="0">
                <a:latin typeface="標楷體" panose="03000509000000000000" pitchFamily="65" charset="-120"/>
                <a:ea typeface="標楷體" panose="03000509000000000000" pitchFamily="65" charset="-120"/>
              </a:rPr>
              <a:t>表達及互助合作的能力。</a:t>
            </a:r>
          </a:p>
          <a:p>
            <a:pPr marL="0" indent="0">
              <a:buNone/>
            </a:pPr>
            <a:endParaRPr lang="en-US" altLang="zh-TW" dirty="0" smtClean="0"/>
          </a:p>
          <a:p>
            <a:endParaRPr lang="en-US" altLang="zh-TW" dirty="0" smtClean="0"/>
          </a:p>
          <a:p>
            <a:pPr marL="0" indent="0">
              <a:buNone/>
            </a:pPr>
            <a:endParaRPr lang="zh-TW" altLang="en-US" dirty="0" smtClean="0"/>
          </a:p>
          <a:p>
            <a:pPr marL="0" indent="0">
              <a:buNone/>
            </a:pPr>
            <a:endParaRPr lang="zh-TW" altLang="en-US" dirty="0"/>
          </a:p>
        </p:txBody>
      </p:sp>
    </p:spTree>
    <p:extLst>
      <p:ext uri="{BB962C8B-B14F-4D97-AF65-F5344CB8AC3E}">
        <p14:creationId xmlns:p14="http://schemas.microsoft.com/office/powerpoint/2010/main" val="2777530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404664"/>
            <a:ext cx="8075240" cy="1512168"/>
          </a:xfrm>
        </p:spPr>
        <p:txBody>
          <a:bodyPr>
            <a:normAutofit/>
          </a:bodyPr>
          <a:lstStyle/>
          <a:p>
            <a:pPr>
              <a:lnSpc>
                <a:spcPts val="3600"/>
              </a:lnSpc>
            </a:pPr>
            <a:r>
              <a:rPr lang="en-US" altLang="zh-TW" dirty="0" smtClean="0">
                <a:latin typeface="標楷體" panose="03000509000000000000" pitchFamily="65" charset="-120"/>
                <a:ea typeface="標楷體" panose="03000509000000000000" pitchFamily="65" charset="-120"/>
              </a:rPr>
              <a:t>  </a:t>
            </a: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OUR ONLINE TRIP</a:t>
            </a:r>
            <a:b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b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        </a:t>
            </a:r>
            <a:r>
              <a:rPr lang="en-US" altLang="zh-TW" sz="2800" b="1" dirty="0" smtClean="0">
                <a:solidFill>
                  <a:srgbClr val="00B050"/>
                </a:solidFill>
                <a:latin typeface="標楷體" panose="03000509000000000000" pitchFamily="65" charset="-120"/>
                <a:ea typeface="標楷體" panose="03000509000000000000" pitchFamily="65" charset="-120"/>
              </a:rPr>
              <a:t>~</a:t>
            </a:r>
            <a:r>
              <a:rPr lang="en-US" altLang="zh-TW" sz="2800" b="1" dirty="0" err="1" smtClean="0">
                <a:solidFill>
                  <a:srgbClr val="00B050"/>
                </a:solidFill>
                <a:latin typeface="標楷體" panose="03000509000000000000" pitchFamily="65" charset="-120"/>
                <a:ea typeface="標楷體" panose="03000509000000000000" pitchFamily="65" charset="-120"/>
              </a:rPr>
              <a:t>第一堂</a:t>
            </a:r>
            <a:r>
              <a:rPr lang="zh-TW" altLang="en-US"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教</a:t>
            </a:r>
            <a:r>
              <a:rPr lang="zh-TW" altLang="en-US" sz="2800" b="1" dirty="0">
                <a:solidFill>
                  <a:srgbClr val="00B050"/>
                </a:solidFill>
                <a:latin typeface="標楷體" panose="03000509000000000000" pitchFamily="65" charset="-120"/>
                <a:ea typeface="標楷體" panose="03000509000000000000" pitchFamily="65" charset="-120"/>
                <a:cs typeface="Times New Roman" panose="02020603050405020304" pitchFamily="18" charset="0"/>
              </a:rPr>
              <a:t>學活動</a:t>
            </a:r>
            <a:r>
              <a:rPr lang="zh-TW" altLang="en-US"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流程</a:t>
            </a:r>
            <a:r>
              <a:rPr lang="en-US" altLang="zh-TW"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a:t>
            </a:r>
            <a:endParaRPr lang="zh-TW" altLang="en-US" sz="2700" b="1" dirty="0">
              <a:solidFill>
                <a:srgbClr val="00B050"/>
              </a:solidFill>
              <a:latin typeface="標楷體" panose="03000509000000000000" pitchFamily="65" charset="-120"/>
              <a:ea typeface="標楷體" panose="03000509000000000000" pitchFamily="65" charset="-120"/>
            </a:endParaRPr>
          </a:p>
        </p:txBody>
      </p:sp>
      <p:sp>
        <p:nvSpPr>
          <p:cNvPr id="9" name="内容占位符 8"/>
          <p:cNvSpPr>
            <a:spLocks noGrp="1"/>
          </p:cNvSpPr>
          <p:nvPr>
            <p:ph sz="quarter" idx="1"/>
          </p:nvPr>
        </p:nvSpPr>
        <p:spPr>
          <a:xfrm>
            <a:off x="899592" y="2132856"/>
            <a:ext cx="7704856" cy="4181056"/>
          </a:xfrm>
        </p:spPr>
        <p:txBody>
          <a:bodyPr>
            <a:normAutofit/>
          </a:bodyPr>
          <a:lstStyle/>
          <a:p>
            <a:pPr marL="0" lvl="0" indent="0" algn="ctr">
              <a:lnSpc>
                <a:spcPts val="2000"/>
              </a:lnSpc>
              <a:spcAft>
                <a:spcPts val="0"/>
              </a:spcAft>
              <a:buNone/>
              <a:tabLst>
                <a:tab pos="381000" algn="l"/>
              </a:tabLst>
            </a:pPr>
            <a:r>
              <a:rPr lang="zh-TW" altLang="en-US" sz="3200" b="1" u="sng" kern="100" dirty="0" smtClean="0">
                <a:latin typeface="標楷體" panose="03000509000000000000" pitchFamily="65" charset="-120"/>
                <a:ea typeface="標楷體" panose="03000509000000000000" pitchFamily="65" charset="-120"/>
                <a:cs typeface="Times New Roman"/>
              </a:rPr>
              <a:t>準</a:t>
            </a:r>
            <a:r>
              <a:rPr lang="zh-TW" altLang="en-US" sz="3200" b="1" u="sng" kern="100" dirty="0">
                <a:latin typeface="標楷體" panose="03000509000000000000" pitchFamily="65" charset="-120"/>
                <a:ea typeface="標楷體" panose="03000509000000000000" pitchFamily="65" charset="-120"/>
                <a:cs typeface="Times New Roman"/>
              </a:rPr>
              <a:t>備</a:t>
            </a:r>
            <a:r>
              <a:rPr lang="zh-TW" altLang="en-US" sz="3200" b="1" u="sng" kern="100" dirty="0" smtClean="0">
                <a:latin typeface="標楷體" panose="03000509000000000000" pitchFamily="65" charset="-120"/>
                <a:ea typeface="標楷體" panose="03000509000000000000" pitchFamily="65" charset="-120"/>
                <a:cs typeface="Times New Roman"/>
              </a:rPr>
              <a:t>階段</a:t>
            </a:r>
            <a:endParaRPr lang="en-US" altLang="zh-TW" sz="3200" b="1" kern="100" dirty="0" smtClean="0">
              <a:latin typeface="標楷體" panose="03000509000000000000" pitchFamily="65" charset="-120"/>
              <a:ea typeface="標楷體" panose="03000509000000000000" pitchFamily="65" charset="-120"/>
              <a:cs typeface="Times New Roman"/>
            </a:endParaRPr>
          </a:p>
          <a:p>
            <a:pPr marL="0" lvl="0" indent="0">
              <a:lnSpc>
                <a:spcPts val="2000"/>
              </a:lnSpc>
              <a:spcAft>
                <a:spcPts val="0"/>
              </a:spcAft>
              <a:buNone/>
              <a:tabLst>
                <a:tab pos="381000" algn="l"/>
              </a:tabLst>
            </a:pPr>
            <a:endParaRPr lang="en-US" altLang="zh-TW" b="1" kern="100" dirty="0" smtClean="0">
              <a:latin typeface="標楷體" panose="03000509000000000000" pitchFamily="65" charset="-120"/>
              <a:ea typeface="標楷體" panose="03000509000000000000" pitchFamily="65" charset="-120"/>
              <a:cs typeface="Times New Roman"/>
            </a:endParaRPr>
          </a:p>
          <a:p>
            <a:pPr marL="0" lvl="0" indent="0">
              <a:lnSpc>
                <a:spcPts val="2000"/>
              </a:lnSpc>
              <a:spcAft>
                <a:spcPts val="0"/>
              </a:spcAft>
              <a:buNone/>
              <a:tabLst>
                <a:tab pos="381000" algn="l"/>
              </a:tabLst>
            </a:pPr>
            <a:r>
              <a:rPr lang="en-US" altLang="zh-TW" b="1" kern="100" dirty="0" smtClean="0">
                <a:latin typeface="標楷體" panose="03000509000000000000" pitchFamily="65" charset="-120"/>
                <a:ea typeface="標楷體" panose="03000509000000000000" pitchFamily="65" charset="-120"/>
                <a:cs typeface="Times New Roman"/>
              </a:rPr>
              <a:t>(</a:t>
            </a:r>
            <a:r>
              <a:rPr lang="zh-TW" altLang="en-US" b="1" kern="100" dirty="0" smtClean="0">
                <a:latin typeface="標楷體" panose="03000509000000000000" pitchFamily="65" charset="-120"/>
                <a:ea typeface="標楷體" panose="03000509000000000000" pitchFamily="65" charset="-120"/>
                <a:cs typeface="Times New Roman"/>
              </a:rPr>
              <a:t>一</a:t>
            </a:r>
            <a:r>
              <a:rPr lang="en-US" altLang="zh-TW" b="1" kern="100" dirty="0" smtClean="0">
                <a:latin typeface="標楷體" panose="03000509000000000000" pitchFamily="65" charset="-120"/>
                <a:ea typeface="標楷體" panose="03000509000000000000" pitchFamily="65" charset="-120"/>
                <a:cs typeface="Times New Roman"/>
              </a:rPr>
              <a:t>) </a:t>
            </a:r>
            <a:r>
              <a:rPr lang="zh-TW" altLang="zh-TW" b="1" kern="100" dirty="0" smtClean="0">
                <a:latin typeface="標楷體" panose="03000509000000000000" pitchFamily="65" charset="-120"/>
                <a:ea typeface="標楷體" panose="03000509000000000000" pitchFamily="65" charset="-120"/>
                <a:cs typeface="Times New Roman"/>
              </a:rPr>
              <a:t>課堂準備</a:t>
            </a:r>
            <a:endParaRPr lang="zh-TW" altLang="zh-TW" kern="100" dirty="0" smtClean="0">
              <a:latin typeface="標楷體" panose="03000509000000000000" pitchFamily="65" charset="-120"/>
              <a:ea typeface="標楷體" panose="03000509000000000000" pitchFamily="65" charset="-120"/>
              <a:cs typeface="Times New Roman"/>
            </a:endParaRPr>
          </a:p>
          <a:p>
            <a:pPr marL="0" indent="0">
              <a:lnSpc>
                <a:spcPts val="2000"/>
              </a:lnSpc>
              <a:spcAft>
                <a:spcPts val="0"/>
              </a:spcAft>
              <a:buNone/>
            </a:pPr>
            <a:r>
              <a:rPr lang="zh-TW" altLang="zh-TW" kern="100" dirty="0" smtClean="0">
                <a:latin typeface="標楷體" panose="03000509000000000000" pitchFamily="65" charset="-120"/>
                <a:ea typeface="標楷體" panose="03000509000000000000" pitchFamily="65" charset="-120"/>
                <a:cs typeface="標楷體"/>
              </a:rPr>
              <a:t>教</a:t>
            </a:r>
            <a:r>
              <a:rPr lang="zh-TW" altLang="zh-TW" kern="100" dirty="0">
                <a:latin typeface="標楷體" panose="03000509000000000000" pitchFamily="65" charset="-120"/>
                <a:ea typeface="標楷體" panose="03000509000000000000" pitchFamily="65" charset="-120"/>
                <a:cs typeface="標楷體"/>
              </a:rPr>
              <a:t>師：</a:t>
            </a:r>
            <a:endParaRPr lang="zh-TW" altLang="zh-TW" kern="100" dirty="0">
              <a:latin typeface="標楷體" panose="03000509000000000000" pitchFamily="65" charset="-120"/>
              <a:ea typeface="標楷體" panose="03000509000000000000" pitchFamily="65" charset="-120"/>
            </a:endParaRPr>
          </a:p>
          <a:p>
            <a:pPr marL="0" indent="0" algn="just">
              <a:lnSpc>
                <a:spcPts val="2000"/>
              </a:lnSpc>
              <a:spcAft>
                <a:spcPts val="0"/>
              </a:spcAft>
              <a:buNone/>
            </a:pPr>
            <a:r>
              <a:rPr lang="en-US" altLang="zh-TW" kern="100" dirty="0">
                <a:latin typeface="標楷體" panose="03000509000000000000" pitchFamily="65" charset="-120"/>
                <a:ea typeface="標楷體" panose="03000509000000000000" pitchFamily="65" charset="-120"/>
                <a:cs typeface="標楷體"/>
              </a:rPr>
              <a:t>1.</a:t>
            </a:r>
            <a:r>
              <a:rPr lang="zh-TW" altLang="zh-TW" kern="100" dirty="0">
                <a:latin typeface="標楷體" panose="03000509000000000000" pitchFamily="65" charset="-120"/>
                <a:ea typeface="標楷體" panose="03000509000000000000" pitchFamily="65" charset="-120"/>
                <a:cs typeface="標楷體"/>
              </a:rPr>
              <a:t>學習單</a:t>
            </a:r>
            <a:endParaRPr lang="zh-TW" altLang="zh-TW" kern="100" dirty="0">
              <a:latin typeface="標楷體" panose="03000509000000000000" pitchFamily="65" charset="-120"/>
              <a:ea typeface="標楷體" panose="03000509000000000000" pitchFamily="65" charset="-120"/>
            </a:endParaRPr>
          </a:p>
          <a:p>
            <a:pPr marL="0" indent="0" algn="just">
              <a:lnSpc>
                <a:spcPts val="2000"/>
              </a:lnSpc>
              <a:spcAft>
                <a:spcPts val="0"/>
              </a:spcAft>
              <a:buNone/>
            </a:pPr>
            <a:r>
              <a:rPr lang="en-US" altLang="zh-TW" kern="100" dirty="0">
                <a:latin typeface="標楷體" panose="03000509000000000000" pitchFamily="65" charset="-120"/>
                <a:ea typeface="標楷體" panose="03000509000000000000" pitchFamily="65" charset="-120"/>
                <a:cs typeface="標楷體"/>
              </a:rPr>
              <a:t>2.</a:t>
            </a:r>
            <a:r>
              <a:rPr lang="zh-TW" altLang="zh-TW" kern="100" dirty="0">
                <a:latin typeface="標楷體" panose="03000509000000000000" pitchFamily="65" charset="-120"/>
                <a:ea typeface="標楷體" panose="03000509000000000000" pitchFamily="65" charset="-120"/>
                <a:cs typeface="標楷體"/>
              </a:rPr>
              <a:t>老師將學生分為五組，每組五到六人。並依照學生</a:t>
            </a:r>
            <a:r>
              <a:rPr lang="zh-TW" altLang="zh-TW" kern="100" dirty="0" smtClean="0">
                <a:latin typeface="標楷體" panose="03000509000000000000" pitchFamily="65" charset="-120"/>
                <a:ea typeface="標楷體" panose="03000509000000000000" pitchFamily="65" charset="-120"/>
                <a:cs typeface="標楷體"/>
              </a:rPr>
              <a:t>英</a:t>
            </a:r>
            <a:endParaRPr lang="en-US" altLang="zh-TW" kern="100" dirty="0" smtClean="0">
              <a:latin typeface="標楷體" panose="03000509000000000000" pitchFamily="65" charset="-120"/>
              <a:ea typeface="標楷體" panose="03000509000000000000" pitchFamily="65" charset="-120"/>
              <a:cs typeface="標楷體"/>
            </a:endParaRPr>
          </a:p>
          <a:p>
            <a:pPr marL="0" indent="0" algn="just">
              <a:lnSpc>
                <a:spcPts val="2000"/>
              </a:lnSpc>
              <a:spcAft>
                <a:spcPts val="0"/>
              </a:spcAft>
              <a:buNone/>
            </a:pPr>
            <a:r>
              <a:rPr lang="en-US" altLang="zh-TW" kern="100" dirty="0">
                <a:latin typeface="標楷體" panose="03000509000000000000" pitchFamily="65" charset="-120"/>
                <a:ea typeface="標楷體" panose="03000509000000000000" pitchFamily="65" charset="-120"/>
                <a:cs typeface="標楷體"/>
              </a:rPr>
              <a:t> </a:t>
            </a:r>
            <a:r>
              <a:rPr lang="en-US" altLang="zh-TW" kern="100" dirty="0" smtClean="0">
                <a:latin typeface="標楷體" panose="03000509000000000000" pitchFamily="65" charset="-120"/>
                <a:ea typeface="標楷體" panose="03000509000000000000" pitchFamily="65" charset="-120"/>
                <a:cs typeface="標楷體"/>
              </a:rPr>
              <a:t>  </a:t>
            </a:r>
            <a:r>
              <a:rPr lang="zh-TW" altLang="zh-TW" kern="100" dirty="0" smtClean="0">
                <a:latin typeface="標楷體" panose="03000509000000000000" pitchFamily="65" charset="-120"/>
                <a:ea typeface="標楷體" panose="03000509000000000000" pitchFamily="65" charset="-120"/>
                <a:cs typeface="標楷體"/>
              </a:rPr>
              <a:t>語能力</a:t>
            </a:r>
            <a:r>
              <a:rPr lang="en-US" altLang="zh-TW" kern="100" dirty="0">
                <a:latin typeface="標楷體" panose="03000509000000000000" pitchFamily="65" charset="-120"/>
                <a:ea typeface="標楷體" panose="03000509000000000000" pitchFamily="65" charset="-120"/>
                <a:cs typeface="標楷體"/>
              </a:rPr>
              <a:t>(</a:t>
            </a:r>
            <a:r>
              <a:rPr lang="zh-TW" altLang="zh-TW" kern="100" dirty="0">
                <a:latin typeface="標楷體" panose="03000509000000000000" pitchFamily="65" charset="-120"/>
                <a:ea typeface="標楷體" panose="03000509000000000000" pitchFamily="65" charset="-120"/>
                <a:cs typeface="標楷體"/>
              </a:rPr>
              <a:t>考量其小考成績、人格特質及學習態度的積</a:t>
            </a:r>
            <a:r>
              <a:rPr lang="zh-TW" altLang="zh-TW" kern="100" dirty="0" smtClean="0">
                <a:latin typeface="標楷體" panose="03000509000000000000" pitchFamily="65" charset="-120"/>
                <a:ea typeface="標楷體" panose="03000509000000000000" pitchFamily="65" charset="-120"/>
                <a:cs typeface="標楷體"/>
              </a:rPr>
              <a:t>極</a:t>
            </a:r>
            <a:endParaRPr lang="en-US" altLang="zh-TW" kern="100" dirty="0" smtClean="0">
              <a:latin typeface="標楷體" panose="03000509000000000000" pitchFamily="65" charset="-120"/>
              <a:ea typeface="標楷體" panose="03000509000000000000" pitchFamily="65" charset="-120"/>
              <a:cs typeface="標楷體"/>
            </a:endParaRPr>
          </a:p>
          <a:p>
            <a:pPr marL="0" indent="0" algn="just">
              <a:lnSpc>
                <a:spcPts val="2000"/>
              </a:lnSpc>
              <a:spcAft>
                <a:spcPts val="0"/>
              </a:spcAft>
              <a:buNone/>
            </a:pPr>
            <a:r>
              <a:rPr lang="en-US" altLang="zh-TW" kern="100" dirty="0">
                <a:latin typeface="標楷體" panose="03000509000000000000" pitchFamily="65" charset="-120"/>
                <a:ea typeface="標楷體" panose="03000509000000000000" pitchFamily="65" charset="-120"/>
                <a:cs typeface="標楷體"/>
              </a:rPr>
              <a:t> </a:t>
            </a:r>
            <a:r>
              <a:rPr lang="en-US" altLang="zh-TW" kern="100" dirty="0" smtClean="0">
                <a:latin typeface="標楷體" panose="03000509000000000000" pitchFamily="65" charset="-120"/>
                <a:ea typeface="標楷體" panose="03000509000000000000" pitchFamily="65" charset="-120"/>
                <a:cs typeface="標楷體"/>
              </a:rPr>
              <a:t>   </a:t>
            </a:r>
            <a:r>
              <a:rPr lang="zh-TW" altLang="zh-TW" kern="100" dirty="0" smtClean="0">
                <a:latin typeface="標楷體" panose="03000509000000000000" pitchFamily="65" charset="-120"/>
                <a:ea typeface="標楷體" panose="03000509000000000000" pitchFamily="65" charset="-120"/>
                <a:cs typeface="標楷體"/>
              </a:rPr>
              <a:t>程度</a:t>
            </a:r>
            <a:r>
              <a:rPr lang="en-US" altLang="zh-TW" kern="100" dirty="0">
                <a:latin typeface="標楷體" panose="03000509000000000000" pitchFamily="65" charset="-120"/>
                <a:ea typeface="標楷體" panose="03000509000000000000" pitchFamily="65" charset="-120"/>
                <a:cs typeface="標楷體"/>
              </a:rPr>
              <a:t>)</a:t>
            </a:r>
            <a:r>
              <a:rPr lang="zh-TW" altLang="zh-TW" kern="100" dirty="0" smtClean="0">
                <a:latin typeface="標楷體" panose="03000509000000000000" pitchFamily="65" charset="-120"/>
                <a:ea typeface="標楷體" panose="03000509000000000000" pitchFamily="65" charset="-120"/>
                <a:cs typeface="標楷體"/>
              </a:rPr>
              <a:t>將學生分為</a:t>
            </a:r>
            <a:r>
              <a:rPr lang="en-US" altLang="zh-TW" kern="100" dirty="0" smtClean="0">
                <a:latin typeface="標楷體" panose="03000509000000000000" pitchFamily="65" charset="-120"/>
                <a:ea typeface="標楷體" panose="03000509000000000000" pitchFamily="65" charset="-120"/>
                <a:cs typeface="標楷體"/>
              </a:rPr>
              <a:t>Coaches, Players, </a:t>
            </a:r>
            <a:r>
              <a:rPr lang="zh-TW" altLang="zh-TW" kern="100" dirty="0" smtClean="0">
                <a:latin typeface="標楷體" panose="03000509000000000000" pitchFamily="65" charset="-120"/>
                <a:ea typeface="標楷體" panose="03000509000000000000" pitchFamily="65" charset="-120"/>
                <a:cs typeface="標楷體"/>
              </a:rPr>
              <a:t>和</a:t>
            </a:r>
            <a:r>
              <a:rPr lang="en-US" altLang="zh-TW" kern="100" dirty="0" smtClean="0">
                <a:latin typeface="標楷體" panose="03000509000000000000" pitchFamily="65" charset="-120"/>
                <a:ea typeface="標楷體" panose="03000509000000000000" pitchFamily="65" charset="-120"/>
                <a:cs typeface="標楷體"/>
              </a:rPr>
              <a:t>Bosses</a:t>
            </a:r>
            <a:r>
              <a:rPr lang="zh-TW" altLang="zh-TW" kern="100" dirty="0" smtClean="0">
                <a:latin typeface="標楷體" panose="03000509000000000000" pitchFamily="65" charset="-120"/>
                <a:ea typeface="標楷體" panose="03000509000000000000" pitchFamily="65" charset="-120"/>
                <a:cs typeface="標楷體"/>
              </a:rPr>
              <a:t>。</a:t>
            </a:r>
            <a:endParaRPr lang="zh-TW" altLang="zh-TW" kern="100" dirty="0" smtClean="0">
              <a:latin typeface="標楷體" panose="03000509000000000000" pitchFamily="65" charset="-120"/>
              <a:ea typeface="標楷體" panose="03000509000000000000" pitchFamily="65" charset="-120"/>
            </a:endParaRPr>
          </a:p>
          <a:p>
            <a:pPr marL="0" lvl="0" indent="0">
              <a:lnSpc>
                <a:spcPts val="2000"/>
              </a:lnSpc>
              <a:spcAft>
                <a:spcPts val="0"/>
              </a:spcAft>
              <a:buNone/>
              <a:tabLst>
                <a:tab pos="381000" algn="l"/>
              </a:tabLst>
            </a:pPr>
            <a:r>
              <a:rPr lang="en-US" altLang="zh-TW" b="1" kern="100" dirty="0" smtClean="0">
                <a:latin typeface="標楷體" panose="03000509000000000000" pitchFamily="65" charset="-120"/>
                <a:ea typeface="標楷體" panose="03000509000000000000" pitchFamily="65" charset="-120"/>
                <a:cs typeface="Times New Roman"/>
              </a:rPr>
              <a:t>(二) </a:t>
            </a:r>
            <a:r>
              <a:rPr lang="zh-TW" altLang="zh-TW" b="1" kern="100" dirty="0" smtClean="0">
                <a:latin typeface="標楷體" panose="03000509000000000000" pitchFamily="65" charset="-120"/>
                <a:ea typeface="標楷體" panose="03000509000000000000" pitchFamily="65" charset="-120"/>
                <a:cs typeface="Times New Roman"/>
              </a:rPr>
              <a:t>引起</a:t>
            </a:r>
            <a:r>
              <a:rPr lang="zh-TW" altLang="zh-TW" b="1" kern="100" dirty="0">
                <a:latin typeface="標楷體" panose="03000509000000000000" pitchFamily="65" charset="-120"/>
                <a:ea typeface="標楷體" panose="03000509000000000000" pitchFamily="65" charset="-120"/>
                <a:cs typeface="Times New Roman"/>
              </a:rPr>
              <a:t>動機</a:t>
            </a:r>
            <a:endParaRPr lang="zh-TW" altLang="zh-TW" kern="100" dirty="0">
              <a:latin typeface="標楷體" panose="03000509000000000000" pitchFamily="65" charset="-120"/>
              <a:ea typeface="標楷體" panose="03000509000000000000" pitchFamily="65" charset="-120"/>
              <a:cs typeface="Times New Roman"/>
            </a:endParaRPr>
          </a:p>
          <a:p>
            <a:pPr marL="0" indent="0">
              <a:buNone/>
            </a:pPr>
            <a:r>
              <a:rPr lang="zh-TW" altLang="zh-TW" kern="100" dirty="0">
                <a:latin typeface="標楷體" panose="03000509000000000000" pitchFamily="65" charset="-120"/>
                <a:ea typeface="標楷體" panose="03000509000000000000" pitchFamily="65" charset="-120"/>
                <a:cs typeface="標楷體"/>
              </a:rPr>
              <a:t>事先在愛學網上找好一段動畫，用來引發學生動機。</a:t>
            </a:r>
            <a:endParaRPr lang="en-US" altLang="zh-TW" dirty="0" smtClean="0">
              <a:latin typeface="標楷體" panose="03000509000000000000" pitchFamily="65" charset="-120"/>
              <a:ea typeface="標楷體" panose="03000509000000000000" pitchFamily="65" charset="-120"/>
            </a:endParaRPr>
          </a:p>
          <a:p>
            <a:endParaRPr lang="en-US" altLang="zh-TW" dirty="0" smtClean="0">
              <a:latin typeface="標楷體" panose="03000509000000000000" pitchFamily="65" charset="-120"/>
              <a:ea typeface="標楷體" panose="03000509000000000000" pitchFamily="65" charset="-120"/>
            </a:endParaRPr>
          </a:p>
          <a:p>
            <a:pPr marL="0" indent="0">
              <a:buNone/>
            </a:pPr>
            <a:endParaRPr lang="zh-TW" altLang="en-US" dirty="0" smtClean="0"/>
          </a:p>
          <a:p>
            <a:pPr marL="0" indent="0">
              <a:buNone/>
            </a:pPr>
            <a:endParaRPr lang="zh-TW" altLang="en-US" dirty="0"/>
          </a:p>
        </p:txBody>
      </p:sp>
    </p:spTree>
    <p:extLst>
      <p:ext uri="{BB962C8B-B14F-4D97-AF65-F5344CB8AC3E}">
        <p14:creationId xmlns:p14="http://schemas.microsoft.com/office/powerpoint/2010/main" val="11823774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404664"/>
            <a:ext cx="8075240" cy="1512168"/>
          </a:xfrm>
        </p:spPr>
        <p:txBody>
          <a:bodyPr>
            <a:normAutofit/>
          </a:bodyPr>
          <a:lstStyle/>
          <a:p>
            <a:pPr>
              <a:lnSpc>
                <a:spcPts val="3600"/>
              </a:lnSpc>
            </a:pPr>
            <a:r>
              <a:rPr lang="en-US" altLang="zh-TW" dirty="0" smtClean="0">
                <a:latin typeface="標楷體" panose="03000509000000000000" pitchFamily="65" charset="-120"/>
                <a:ea typeface="標楷體" panose="03000509000000000000" pitchFamily="65" charset="-120"/>
              </a:rPr>
              <a:t>  </a:t>
            </a: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OUR ONLINE TRIP</a:t>
            </a:r>
            <a:b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b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        </a:t>
            </a:r>
            <a:r>
              <a:rPr lang="en-US" altLang="zh-TW" sz="2800" b="1" dirty="0" smtClean="0">
                <a:solidFill>
                  <a:srgbClr val="00B050"/>
                </a:solidFill>
                <a:latin typeface="標楷體" panose="03000509000000000000" pitchFamily="65" charset="-120"/>
                <a:ea typeface="標楷體" panose="03000509000000000000" pitchFamily="65" charset="-120"/>
              </a:rPr>
              <a:t>~</a:t>
            </a:r>
            <a:r>
              <a:rPr lang="en-US" altLang="zh-TW" sz="2800" b="1" dirty="0" err="1" smtClean="0">
                <a:solidFill>
                  <a:srgbClr val="00B050"/>
                </a:solidFill>
                <a:latin typeface="標楷體" panose="03000509000000000000" pitchFamily="65" charset="-120"/>
                <a:ea typeface="標楷體" panose="03000509000000000000" pitchFamily="65" charset="-120"/>
              </a:rPr>
              <a:t>第一堂</a:t>
            </a:r>
            <a:r>
              <a:rPr lang="zh-TW" altLang="en-US"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教</a:t>
            </a:r>
            <a:r>
              <a:rPr lang="zh-TW" altLang="en-US" sz="2800" b="1" dirty="0">
                <a:solidFill>
                  <a:srgbClr val="00B050"/>
                </a:solidFill>
                <a:latin typeface="標楷體" panose="03000509000000000000" pitchFamily="65" charset="-120"/>
                <a:ea typeface="標楷體" panose="03000509000000000000" pitchFamily="65" charset="-120"/>
                <a:cs typeface="Times New Roman" panose="02020603050405020304" pitchFamily="18" charset="0"/>
              </a:rPr>
              <a:t>學活動</a:t>
            </a:r>
            <a:r>
              <a:rPr lang="zh-TW" altLang="en-US"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流程</a:t>
            </a:r>
            <a:r>
              <a:rPr lang="en-US" altLang="zh-TW"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a:t>
            </a:r>
            <a:endParaRPr lang="zh-TW" altLang="en-US" sz="2700" b="1" dirty="0">
              <a:solidFill>
                <a:srgbClr val="00B050"/>
              </a:solidFill>
              <a:latin typeface="標楷體" panose="03000509000000000000" pitchFamily="65" charset="-120"/>
              <a:ea typeface="標楷體" panose="03000509000000000000" pitchFamily="65" charset="-120"/>
            </a:endParaRPr>
          </a:p>
        </p:txBody>
      </p:sp>
      <p:sp>
        <p:nvSpPr>
          <p:cNvPr id="9" name="内容占位符 8"/>
          <p:cNvSpPr>
            <a:spLocks noGrp="1"/>
          </p:cNvSpPr>
          <p:nvPr>
            <p:ph sz="quarter" idx="1"/>
          </p:nvPr>
        </p:nvSpPr>
        <p:spPr>
          <a:xfrm>
            <a:off x="899592" y="2132856"/>
            <a:ext cx="7704856" cy="4181056"/>
          </a:xfrm>
        </p:spPr>
        <p:txBody>
          <a:bodyPr>
            <a:normAutofit/>
          </a:bodyPr>
          <a:lstStyle/>
          <a:p>
            <a:pPr marL="0" lvl="0" indent="0" algn="ctr">
              <a:lnSpc>
                <a:spcPts val="2000"/>
              </a:lnSpc>
              <a:spcAft>
                <a:spcPts val="0"/>
              </a:spcAft>
              <a:buNone/>
              <a:tabLst>
                <a:tab pos="381000" algn="l"/>
              </a:tabLst>
            </a:pPr>
            <a:r>
              <a:rPr lang="zh-TW" altLang="zh-TW" sz="3200" b="1" u="sng" kern="100" dirty="0">
                <a:latin typeface="Times New Roman"/>
                <a:ea typeface="標楷體"/>
                <a:cs typeface="Times New Roman"/>
              </a:rPr>
              <a:t>發展階</a:t>
            </a:r>
            <a:r>
              <a:rPr lang="zh-TW" altLang="zh-TW" sz="3200" b="1" u="sng" kern="100" dirty="0" smtClean="0">
                <a:latin typeface="Times New Roman"/>
                <a:ea typeface="標楷體"/>
                <a:cs typeface="Times New Roman"/>
              </a:rPr>
              <a:t>段</a:t>
            </a:r>
            <a:endParaRPr lang="en-US" altLang="zh-TW" sz="3200" u="sng" dirty="0"/>
          </a:p>
          <a:p>
            <a:pPr marL="0" lvl="0" indent="0" algn="ctr">
              <a:lnSpc>
                <a:spcPts val="2000"/>
              </a:lnSpc>
              <a:spcAft>
                <a:spcPts val="0"/>
              </a:spcAft>
              <a:buNone/>
              <a:tabLst>
                <a:tab pos="381000" algn="l"/>
              </a:tabLst>
            </a:pPr>
            <a:endParaRPr lang="zh-TW" altLang="en-US" dirty="0" smtClean="0"/>
          </a:p>
          <a:p>
            <a:pPr marL="0" lvl="0" indent="0">
              <a:lnSpc>
                <a:spcPts val="2000"/>
              </a:lnSpc>
              <a:spcAft>
                <a:spcPts val="0"/>
              </a:spcAft>
              <a:buNone/>
            </a:pPr>
            <a:r>
              <a:rPr lang="en-US" altLang="zh-TW" b="1" kern="100" dirty="0" smtClean="0">
                <a:latin typeface="Times New Roman"/>
                <a:ea typeface="標楷體"/>
              </a:rPr>
              <a:t>(一) </a:t>
            </a:r>
            <a:r>
              <a:rPr lang="zh-TW" altLang="zh-TW" b="1" kern="100" dirty="0" smtClean="0">
                <a:latin typeface="Times New Roman"/>
                <a:ea typeface="標楷體"/>
              </a:rPr>
              <a:t>達</a:t>
            </a:r>
            <a:r>
              <a:rPr lang="zh-TW" altLang="zh-TW" b="1" kern="100" dirty="0">
                <a:latin typeface="Times New Roman"/>
                <a:ea typeface="標楷體"/>
              </a:rPr>
              <a:t>成目標</a:t>
            </a:r>
            <a:endParaRPr lang="zh-TW" altLang="zh-TW" kern="100" dirty="0">
              <a:latin typeface="Times New Roman"/>
            </a:endParaRPr>
          </a:p>
          <a:p>
            <a:pPr marL="0" indent="0">
              <a:lnSpc>
                <a:spcPts val="2000"/>
              </a:lnSpc>
              <a:spcAft>
                <a:spcPts val="0"/>
              </a:spcAft>
              <a:buNone/>
            </a:pPr>
            <a:r>
              <a:rPr lang="en-US" altLang="zh-TW" kern="100" dirty="0" smtClean="0">
                <a:latin typeface="Times New Roman"/>
                <a:ea typeface="標楷體"/>
                <a:cs typeface="標楷體"/>
              </a:rPr>
              <a:t>       </a:t>
            </a:r>
            <a:r>
              <a:rPr lang="zh-TW" altLang="zh-TW" kern="100" dirty="0" smtClean="0">
                <a:latin typeface="Times New Roman"/>
                <a:ea typeface="標楷體"/>
                <a:cs typeface="標楷體"/>
              </a:rPr>
              <a:t>學</a:t>
            </a:r>
            <a:r>
              <a:rPr lang="zh-TW" altLang="zh-TW" kern="100" dirty="0">
                <a:latin typeface="Times New Roman"/>
                <a:ea typeface="標楷體"/>
                <a:cs typeface="標楷體"/>
              </a:rPr>
              <a:t>生能用英語表達如何詢問以及表達交通工具</a:t>
            </a:r>
            <a:r>
              <a:rPr lang="zh-TW" altLang="zh-TW" kern="100" dirty="0" smtClean="0">
                <a:latin typeface="Times New Roman"/>
                <a:ea typeface="標楷體"/>
                <a:cs typeface="標楷體"/>
              </a:rPr>
              <a:t>。</a:t>
            </a:r>
            <a:endParaRPr lang="en-US" altLang="zh-TW" kern="100" dirty="0" smtClean="0">
              <a:latin typeface="Times New Roman"/>
              <a:ea typeface="標楷體"/>
              <a:cs typeface="標楷體"/>
            </a:endParaRPr>
          </a:p>
          <a:p>
            <a:pPr marL="0" indent="0">
              <a:lnSpc>
                <a:spcPts val="2000"/>
              </a:lnSpc>
              <a:spcAft>
                <a:spcPts val="0"/>
              </a:spcAft>
              <a:buNone/>
            </a:pPr>
            <a:r>
              <a:rPr lang="en-US" altLang="zh-TW" b="1" kern="100" dirty="0" smtClean="0">
                <a:latin typeface="Times New Roman"/>
                <a:ea typeface="標楷體"/>
              </a:rPr>
              <a:t>(二)</a:t>
            </a:r>
            <a:r>
              <a:rPr lang="zh-TW" altLang="zh-TW" b="1" kern="100" dirty="0" smtClean="0">
                <a:latin typeface="Times New Roman"/>
                <a:ea typeface="標楷體"/>
              </a:rPr>
              <a:t>主要</a:t>
            </a:r>
            <a:r>
              <a:rPr lang="zh-TW" altLang="zh-TW" b="1" kern="100" dirty="0">
                <a:latin typeface="Times New Roman"/>
                <a:ea typeface="標楷體"/>
              </a:rPr>
              <a:t>內容／活動</a:t>
            </a:r>
            <a:endParaRPr lang="zh-TW" altLang="zh-TW" kern="100" dirty="0">
              <a:latin typeface="Times New Roman"/>
            </a:endParaRPr>
          </a:p>
          <a:p>
            <a:pPr marL="0" indent="0">
              <a:lnSpc>
                <a:spcPts val="2000"/>
              </a:lnSpc>
              <a:spcAft>
                <a:spcPts val="0"/>
              </a:spcAft>
              <a:buNone/>
            </a:pPr>
            <a:r>
              <a:rPr lang="en-US" altLang="zh-TW" kern="100" dirty="0" smtClean="0">
                <a:solidFill>
                  <a:srgbClr val="000000"/>
                </a:solidFill>
                <a:latin typeface="Times New Roman"/>
                <a:ea typeface="標楷體"/>
                <a:cs typeface="標楷體"/>
              </a:rPr>
              <a:t>        </a:t>
            </a:r>
            <a:r>
              <a:rPr lang="zh-TW" altLang="zh-TW" kern="100" dirty="0" smtClean="0">
                <a:solidFill>
                  <a:srgbClr val="000000"/>
                </a:solidFill>
                <a:latin typeface="Times New Roman"/>
                <a:ea typeface="標楷體"/>
                <a:cs typeface="標楷體"/>
              </a:rPr>
              <a:t>一</a:t>
            </a:r>
            <a:r>
              <a:rPr lang="zh-TW" altLang="zh-TW" kern="100" dirty="0">
                <a:solidFill>
                  <a:srgbClr val="000000"/>
                </a:solidFill>
                <a:latin typeface="Times New Roman"/>
                <a:ea typeface="標楷體"/>
                <a:cs typeface="標楷體"/>
              </a:rPr>
              <a:t>、暖身活</a:t>
            </a:r>
            <a:r>
              <a:rPr lang="zh-TW" altLang="zh-TW" kern="100" dirty="0" smtClean="0">
                <a:solidFill>
                  <a:srgbClr val="000000"/>
                </a:solidFill>
                <a:latin typeface="Times New Roman"/>
                <a:ea typeface="標楷體"/>
                <a:cs typeface="標楷體"/>
              </a:rPr>
              <a:t>動</a:t>
            </a:r>
            <a:r>
              <a:rPr lang="en-US" altLang="zh-TW" kern="100" dirty="0" smtClean="0">
                <a:solidFill>
                  <a:srgbClr val="000000"/>
                </a:solidFill>
                <a:latin typeface="Times New Roman"/>
                <a:ea typeface="標楷體"/>
                <a:cs typeface="標楷體"/>
              </a:rPr>
              <a:t>: </a:t>
            </a:r>
          </a:p>
          <a:p>
            <a:pPr marL="0" indent="0">
              <a:lnSpc>
                <a:spcPts val="2000"/>
              </a:lnSpc>
              <a:spcAft>
                <a:spcPts val="0"/>
              </a:spcAft>
              <a:buNone/>
            </a:pPr>
            <a:r>
              <a:rPr lang="en-US" altLang="zh-TW" kern="100" dirty="0">
                <a:solidFill>
                  <a:srgbClr val="000000"/>
                </a:solidFill>
                <a:latin typeface="Times New Roman"/>
                <a:ea typeface="標楷體"/>
              </a:rPr>
              <a:t> </a:t>
            </a:r>
            <a:r>
              <a:rPr lang="en-US" altLang="zh-TW" kern="100" dirty="0" smtClean="0">
                <a:solidFill>
                  <a:srgbClr val="000000"/>
                </a:solidFill>
                <a:latin typeface="Times New Roman"/>
                <a:ea typeface="標楷體"/>
              </a:rPr>
              <a:t>               </a:t>
            </a:r>
            <a:r>
              <a:rPr lang="en-US" altLang="zh-TW" kern="100" dirty="0">
                <a:latin typeface="Times New Roman"/>
                <a:ea typeface="標楷體"/>
              </a:rPr>
              <a:t> </a:t>
            </a:r>
            <a:r>
              <a:rPr lang="en-US" altLang="zh-TW" kern="100" dirty="0" smtClean="0">
                <a:latin typeface="Times New Roman"/>
                <a:ea typeface="標楷體"/>
              </a:rPr>
              <a:t>   </a:t>
            </a:r>
            <a:r>
              <a:rPr lang="zh-TW" altLang="zh-TW" kern="100" dirty="0" smtClean="0">
                <a:latin typeface="Times New Roman"/>
                <a:ea typeface="標楷體"/>
              </a:rPr>
              <a:t>播放</a:t>
            </a:r>
            <a:r>
              <a:rPr lang="zh-TW" altLang="zh-TW" kern="100" dirty="0">
                <a:latin typeface="Times New Roman"/>
                <a:ea typeface="標楷體"/>
              </a:rPr>
              <a:t>一段卡通動畫</a:t>
            </a:r>
            <a:r>
              <a:rPr lang="en-US" altLang="zh-TW" kern="100" dirty="0">
                <a:latin typeface="Times New Roman"/>
                <a:ea typeface="標楷體"/>
              </a:rPr>
              <a:t>(</a:t>
            </a:r>
            <a:r>
              <a:rPr lang="zh-TW" altLang="zh-TW" kern="100" dirty="0">
                <a:latin typeface="Times New Roman"/>
                <a:ea typeface="標楷體"/>
              </a:rPr>
              <a:t>無字幕版</a:t>
            </a:r>
            <a:r>
              <a:rPr lang="en-US" altLang="zh-TW" kern="100" dirty="0">
                <a:latin typeface="Times New Roman"/>
                <a:ea typeface="標楷體"/>
              </a:rPr>
              <a:t>)</a:t>
            </a:r>
            <a:r>
              <a:rPr lang="zh-TW" altLang="zh-TW" kern="100" dirty="0">
                <a:latin typeface="Times New Roman"/>
                <a:ea typeface="標楷體"/>
              </a:rPr>
              <a:t>給</a:t>
            </a:r>
            <a:r>
              <a:rPr lang="zh-TW" altLang="zh-TW" kern="100" dirty="0" smtClean="0">
                <a:latin typeface="Times New Roman"/>
                <a:ea typeface="標楷體"/>
              </a:rPr>
              <a:t>學生</a:t>
            </a:r>
            <a:r>
              <a:rPr lang="zh-TW" altLang="zh-TW" kern="100" dirty="0">
                <a:latin typeface="Times New Roman"/>
                <a:ea typeface="標楷體"/>
              </a:rPr>
              <a:t>看，</a:t>
            </a:r>
            <a:r>
              <a:rPr lang="zh-TW" altLang="zh-TW" kern="100" dirty="0" smtClean="0">
                <a:latin typeface="Times New Roman"/>
                <a:ea typeface="標楷體"/>
              </a:rPr>
              <a:t>並以</a:t>
            </a:r>
            <a:endParaRPr lang="en-US" altLang="zh-TW" kern="100" dirty="0" smtClean="0">
              <a:latin typeface="Times New Roman"/>
              <a:ea typeface="標楷體"/>
            </a:endParaRPr>
          </a:p>
          <a:p>
            <a:pPr marL="0" indent="0">
              <a:lnSpc>
                <a:spcPts val="2000"/>
              </a:lnSpc>
              <a:spcAft>
                <a:spcPts val="0"/>
              </a:spcAft>
              <a:buNone/>
            </a:pPr>
            <a:r>
              <a:rPr lang="en-US" altLang="zh-TW" kern="100" dirty="0" smtClean="0">
                <a:latin typeface="Times New Roman"/>
                <a:ea typeface="標楷體"/>
              </a:rPr>
              <a:t>                    </a:t>
            </a:r>
            <a:r>
              <a:rPr lang="zh-TW" altLang="zh-TW" kern="100" dirty="0" smtClean="0">
                <a:latin typeface="Times New Roman"/>
                <a:ea typeface="標楷體"/>
              </a:rPr>
              <a:t>英文</a:t>
            </a:r>
            <a:r>
              <a:rPr lang="zh-TW" altLang="zh-TW" kern="100" dirty="0">
                <a:latin typeface="Times New Roman"/>
                <a:ea typeface="標楷體"/>
              </a:rPr>
              <a:t>問答，確認其理解程度，問</a:t>
            </a:r>
            <a:r>
              <a:rPr lang="zh-TW" altLang="zh-TW" kern="100" dirty="0" smtClean="0">
                <a:latin typeface="Times New Roman"/>
                <a:ea typeface="標楷體"/>
              </a:rPr>
              <a:t>題</a:t>
            </a:r>
            <a:r>
              <a:rPr lang="en-US" altLang="zh-TW" kern="100" dirty="0" smtClean="0">
                <a:latin typeface="Times New Roman"/>
                <a:ea typeface="標楷體"/>
              </a:rPr>
              <a:t>  </a:t>
            </a:r>
          </a:p>
          <a:p>
            <a:pPr marL="0" indent="0">
              <a:lnSpc>
                <a:spcPts val="2000"/>
              </a:lnSpc>
              <a:spcAft>
                <a:spcPts val="0"/>
              </a:spcAft>
              <a:buNone/>
            </a:pPr>
            <a:r>
              <a:rPr lang="en-US" altLang="zh-TW" kern="100" dirty="0">
                <a:latin typeface="Times New Roman"/>
                <a:ea typeface="標楷體"/>
              </a:rPr>
              <a:t> </a:t>
            </a:r>
            <a:r>
              <a:rPr lang="en-US" altLang="zh-TW" kern="100" dirty="0" smtClean="0">
                <a:latin typeface="Times New Roman"/>
                <a:ea typeface="標楷體"/>
              </a:rPr>
              <a:t>                   </a:t>
            </a:r>
            <a:r>
              <a:rPr lang="zh-TW" altLang="zh-TW" kern="100" dirty="0" smtClean="0">
                <a:latin typeface="Times New Roman"/>
                <a:ea typeface="標楷體"/>
              </a:rPr>
              <a:t>如下</a:t>
            </a:r>
            <a:r>
              <a:rPr lang="en-US" altLang="zh-TW" kern="100" dirty="0">
                <a:latin typeface="Times New Roman"/>
                <a:ea typeface="標楷體"/>
              </a:rPr>
              <a:t>: (</a:t>
            </a:r>
            <a:r>
              <a:rPr lang="zh-TW" altLang="zh-TW" kern="100" dirty="0">
                <a:latin typeface="Times New Roman"/>
                <a:ea typeface="標楷體"/>
              </a:rPr>
              <a:t>兒童英語樂園第四季：</a:t>
            </a:r>
            <a:r>
              <a:rPr lang="en-US" altLang="zh-TW" kern="100" dirty="0">
                <a:latin typeface="Times New Roman"/>
                <a:ea typeface="標楷體"/>
              </a:rPr>
              <a:t>How Can I Get </a:t>
            </a:r>
            <a:r>
              <a:rPr lang="en-US" altLang="zh-TW" kern="100" dirty="0" smtClean="0">
                <a:latin typeface="Times New Roman"/>
                <a:ea typeface="標楷體"/>
              </a:rPr>
              <a:t>              </a:t>
            </a:r>
          </a:p>
          <a:p>
            <a:pPr marL="0" indent="0">
              <a:lnSpc>
                <a:spcPts val="2000"/>
              </a:lnSpc>
              <a:spcAft>
                <a:spcPts val="0"/>
              </a:spcAft>
              <a:buNone/>
            </a:pPr>
            <a:r>
              <a:rPr lang="en-US" altLang="zh-TW" kern="100" dirty="0">
                <a:latin typeface="Times New Roman"/>
                <a:ea typeface="標楷體"/>
              </a:rPr>
              <a:t> </a:t>
            </a:r>
            <a:r>
              <a:rPr lang="en-US" altLang="zh-TW" kern="100" dirty="0" smtClean="0">
                <a:latin typeface="Times New Roman"/>
                <a:ea typeface="標楷體"/>
              </a:rPr>
              <a:t>                    There</a:t>
            </a:r>
            <a:r>
              <a:rPr lang="en-US" altLang="zh-TW" kern="100" dirty="0">
                <a:latin typeface="Times New Roman"/>
                <a:ea typeface="標楷體"/>
              </a:rPr>
              <a:t>? (3) 02:33~03:53</a:t>
            </a:r>
            <a:r>
              <a:rPr lang="en-US" altLang="zh-TW" kern="100" dirty="0" smtClean="0">
                <a:latin typeface="Times New Roman"/>
                <a:ea typeface="標楷體"/>
              </a:rPr>
              <a:t>)</a:t>
            </a:r>
          </a:p>
          <a:p>
            <a:pPr marL="0" indent="0">
              <a:lnSpc>
                <a:spcPts val="2000"/>
              </a:lnSpc>
              <a:spcAft>
                <a:spcPts val="0"/>
              </a:spcAft>
              <a:buNone/>
            </a:pPr>
            <a:endParaRPr lang="zh-TW" altLang="zh-TW" kern="100" dirty="0">
              <a:latin typeface="Times New Roman"/>
            </a:endParaRPr>
          </a:p>
          <a:p>
            <a:pPr marL="0" indent="0">
              <a:buNone/>
            </a:pPr>
            <a:endParaRPr lang="zh-TW" altLang="en-US" dirty="0"/>
          </a:p>
        </p:txBody>
      </p:sp>
    </p:spTree>
    <p:extLst>
      <p:ext uri="{BB962C8B-B14F-4D97-AF65-F5344CB8AC3E}">
        <p14:creationId xmlns:p14="http://schemas.microsoft.com/office/powerpoint/2010/main" val="35487547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404664"/>
            <a:ext cx="8075240" cy="1512168"/>
          </a:xfrm>
        </p:spPr>
        <p:txBody>
          <a:bodyPr>
            <a:normAutofit/>
          </a:bodyPr>
          <a:lstStyle/>
          <a:p>
            <a:pPr>
              <a:lnSpc>
                <a:spcPts val="3600"/>
              </a:lnSpc>
            </a:pPr>
            <a:r>
              <a:rPr lang="en-US" altLang="zh-TW" dirty="0" smtClean="0">
                <a:latin typeface="標楷體" panose="03000509000000000000" pitchFamily="65" charset="-120"/>
                <a:ea typeface="標楷體" panose="03000509000000000000" pitchFamily="65" charset="-120"/>
              </a:rPr>
              <a:t>  </a:t>
            </a: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OUR ONLINE TRIP</a:t>
            </a:r>
            <a:b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b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        </a:t>
            </a:r>
            <a:r>
              <a:rPr lang="en-US" altLang="zh-TW" sz="2800" b="1" dirty="0" smtClean="0">
                <a:solidFill>
                  <a:srgbClr val="00B050"/>
                </a:solidFill>
                <a:latin typeface="標楷體" panose="03000509000000000000" pitchFamily="65" charset="-120"/>
                <a:ea typeface="標楷體" panose="03000509000000000000" pitchFamily="65" charset="-120"/>
              </a:rPr>
              <a:t>~</a:t>
            </a:r>
            <a:r>
              <a:rPr lang="en-US" altLang="zh-TW" sz="2800" b="1" dirty="0" err="1" smtClean="0">
                <a:solidFill>
                  <a:srgbClr val="00B050"/>
                </a:solidFill>
                <a:latin typeface="標楷體" panose="03000509000000000000" pitchFamily="65" charset="-120"/>
                <a:ea typeface="標楷體" panose="03000509000000000000" pitchFamily="65" charset="-120"/>
              </a:rPr>
              <a:t>第一堂</a:t>
            </a:r>
            <a:r>
              <a:rPr lang="zh-TW" altLang="en-US"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教</a:t>
            </a:r>
            <a:r>
              <a:rPr lang="zh-TW" altLang="en-US" sz="2800" b="1" dirty="0">
                <a:solidFill>
                  <a:srgbClr val="00B050"/>
                </a:solidFill>
                <a:latin typeface="標楷體" panose="03000509000000000000" pitchFamily="65" charset="-120"/>
                <a:ea typeface="標楷體" panose="03000509000000000000" pitchFamily="65" charset="-120"/>
                <a:cs typeface="Times New Roman" panose="02020603050405020304" pitchFamily="18" charset="0"/>
              </a:rPr>
              <a:t>學活動</a:t>
            </a:r>
            <a:r>
              <a:rPr lang="zh-TW" altLang="en-US"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流程</a:t>
            </a:r>
            <a:r>
              <a:rPr lang="en-US" altLang="zh-TW"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a:t>
            </a:r>
            <a:endParaRPr lang="zh-TW" altLang="en-US" sz="2700" b="1" dirty="0">
              <a:solidFill>
                <a:srgbClr val="00B050"/>
              </a:solidFill>
              <a:latin typeface="標楷體" panose="03000509000000000000" pitchFamily="65" charset="-120"/>
              <a:ea typeface="標楷體" panose="03000509000000000000" pitchFamily="65" charset="-120"/>
            </a:endParaRPr>
          </a:p>
        </p:txBody>
      </p:sp>
      <p:sp>
        <p:nvSpPr>
          <p:cNvPr id="9" name="内容占位符 8"/>
          <p:cNvSpPr>
            <a:spLocks noGrp="1"/>
          </p:cNvSpPr>
          <p:nvPr>
            <p:ph sz="quarter" idx="1"/>
          </p:nvPr>
        </p:nvSpPr>
        <p:spPr>
          <a:xfrm>
            <a:off x="899592" y="2132856"/>
            <a:ext cx="7704856" cy="4181056"/>
          </a:xfrm>
        </p:spPr>
        <p:txBody>
          <a:bodyPr>
            <a:normAutofit/>
          </a:bodyPr>
          <a:lstStyle/>
          <a:p>
            <a:pPr marL="0" lvl="0" indent="0" algn="ctr">
              <a:lnSpc>
                <a:spcPts val="2000"/>
              </a:lnSpc>
              <a:spcAft>
                <a:spcPts val="0"/>
              </a:spcAft>
              <a:buNone/>
              <a:tabLst>
                <a:tab pos="381000" algn="l"/>
              </a:tabLst>
            </a:pPr>
            <a:r>
              <a:rPr lang="zh-TW" altLang="zh-TW" sz="3200" b="1" u="sng" kern="100" dirty="0">
                <a:latin typeface="Times New Roman"/>
                <a:ea typeface="標楷體"/>
                <a:cs typeface="Times New Roman"/>
              </a:rPr>
              <a:t>發展階</a:t>
            </a:r>
            <a:r>
              <a:rPr lang="zh-TW" altLang="zh-TW" sz="3200" b="1" u="sng" kern="100" dirty="0" smtClean="0">
                <a:latin typeface="Times New Roman"/>
                <a:ea typeface="標楷體"/>
                <a:cs typeface="Times New Roman"/>
              </a:rPr>
              <a:t>段</a:t>
            </a:r>
            <a:endParaRPr lang="en-US" altLang="zh-TW" sz="3200" u="sng" dirty="0"/>
          </a:p>
          <a:p>
            <a:pPr marL="0" lvl="0" indent="0" algn="ctr">
              <a:lnSpc>
                <a:spcPts val="2000"/>
              </a:lnSpc>
              <a:spcAft>
                <a:spcPts val="0"/>
              </a:spcAft>
              <a:buNone/>
              <a:tabLst>
                <a:tab pos="381000" algn="l"/>
              </a:tabLst>
            </a:pPr>
            <a:endParaRPr lang="zh-TW" altLang="en-US" dirty="0" smtClean="0"/>
          </a:p>
          <a:p>
            <a:pPr marL="0" indent="0">
              <a:lnSpc>
                <a:spcPts val="2000"/>
              </a:lnSpc>
              <a:spcAft>
                <a:spcPts val="0"/>
              </a:spcAft>
              <a:buNone/>
            </a:pPr>
            <a:r>
              <a:rPr lang="zh-TW" altLang="zh-TW" kern="100" dirty="0">
                <a:latin typeface="Times New Roman"/>
                <a:ea typeface="標楷體"/>
                <a:cs typeface="標楷體"/>
              </a:rPr>
              <a:t>二、句型教學</a:t>
            </a:r>
            <a:r>
              <a:rPr lang="en-US" altLang="zh-TW" kern="100" dirty="0">
                <a:latin typeface="Times New Roman"/>
                <a:ea typeface="標楷體"/>
                <a:cs typeface="標楷體"/>
              </a:rPr>
              <a:t>(</a:t>
            </a:r>
            <a:r>
              <a:rPr lang="zh-TW" altLang="zh-TW" kern="100" dirty="0">
                <a:latin typeface="Times New Roman"/>
                <a:ea typeface="標楷體"/>
                <a:cs typeface="標楷體"/>
              </a:rPr>
              <a:t>一</a:t>
            </a:r>
            <a:r>
              <a:rPr lang="en-US" altLang="zh-TW" kern="100" dirty="0">
                <a:latin typeface="Times New Roman"/>
                <a:ea typeface="標楷體"/>
                <a:cs typeface="標楷體"/>
              </a:rPr>
              <a:t>)</a:t>
            </a:r>
            <a:endParaRPr lang="zh-TW" altLang="zh-TW" kern="100" dirty="0">
              <a:latin typeface="Times New Roman"/>
            </a:endParaRPr>
          </a:p>
          <a:p>
            <a:pPr marL="0" indent="0">
              <a:lnSpc>
                <a:spcPts val="2000"/>
              </a:lnSpc>
              <a:spcAft>
                <a:spcPts val="0"/>
              </a:spcAft>
              <a:buNone/>
            </a:pPr>
            <a:r>
              <a:rPr lang="en-US" altLang="zh-TW" kern="100" dirty="0" smtClean="0">
                <a:latin typeface="Times New Roman"/>
                <a:ea typeface="標楷體"/>
              </a:rPr>
              <a:t>1</a:t>
            </a:r>
            <a:r>
              <a:rPr lang="en-US" altLang="zh-TW" kern="100" dirty="0">
                <a:latin typeface="Times New Roman"/>
                <a:ea typeface="標楷體"/>
              </a:rPr>
              <a:t>.</a:t>
            </a:r>
            <a:r>
              <a:rPr lang="zh-TW" altLang="zh-TW" kern="100" dirty="0">
                <a:latin typeface="Times New Roman"/>
                <a:ea typeface="標楷體"/>
              </a:rPr>
              <a:t>老師詢問學生是否有被詢問或回答交通工作的經驗</a:t>
            </a:r>
            <a:r>
              <a:rPr lang="zh-TW" altLang="zh-TW" kern="100" dirty="0" smtClean="0">
                <a:latin typeface="Times New Roman"/>
                <a:ea typeface="標楷體"/>
              </a:rPr>
              <a:t>，</a:t>
            </a:r>
            <a:endParaRPr lang="en-US" altLang="zh-TW" kern="100" dirty="0" smtClean="0">
              <a:latin typeface="Times New Roman"/>
              <a:ea typeface="標楷體"/>
            </a:endParaRPr>
          </a:p>
          <a:p>
            <a:pPr marL="0" indent="0">
              <a:lnSpc>
                <a:spcPts val="2000"/>
              </a:lnSpc>
              <a:spcAft>
                <a:spcPts val="0"/>
              </a:spcAft>
              <a:buNone/>
            </a:pPr>
            <a:r>
              <a:rPr lang="en-US" altLang="zh-TW" kern="100" dirty="0">
                <a:latin typeface="Times New Roman"/>
                <a:ea typeface="標楷體"/>
              </a:rPr>
              <a:t> </a:t>
            </a:r>
            <a:r>
              <a:rPr lang="en-US" altLang="zh-TW" kern="100" dirty="0" smtClean="0">
                <a:latin typeface="Times New Roman"/>
                <a:ea typeface="標楷體"/>
              </a:rPr>
              <a:t>   </a:t>
            </a:r>
            <a:r>
              <a:rPr lang="zh-TW" altLang="zh-TW" kern="100" dirty="0" smtClean="0">
                <a:latin typeface="Times New Roman"/>
                <a:ea typeface="標楷體"/>
              </a:rPr>
              <a:t>播放</a:t>
            </a:r>
            <a:r>
              <a:rPr lang="zh-TW" altLang="zh-TW" kern="100" dirty="0">
                <a:latin typeface="Times New Roman"/>
                <a:ea typeface="標楷體"/>
              </a:rPr>
              <a:t>卡通之後的句型說明</a:t>
            </a:r>
            <a:r>
              <a:rPr lang="en-US" altLang="zh-TW" kern="100" dirty="0">
                <a:latin typeface="Times New Roman"/>
                <a:ea typeface="標楷體"/>
              </a:rPr>
              <a:t>(</a:t>
            </a:r>
            <a:r>
              <a:rPr lang="zh-TW" altLang="zh-TW" kern="100" dirty="0">
                <a:latin typeface="Times New Roman"/>
                <a:ea typeface="標楷體"/>
              </a:rPr>
              <a:t>兒童英語樂園第四季：</a:t>
            </a:r>
            <a:r>
              <a:rPr lang="en-US" altLang="zh-TW" kern="100" dirty="0">
                <a:latin typeface="Times New Roman"/>
                <a:ea typeface="標楷體"/>
              </a:rPr>
              <a:t>How </a:t>
            </a:r>
            <a:endParaRPr lang="en-US" altLang="zh-TW" kern="100" dirty="0" smtClean="0">
              <a:latin typeface="Times New Roman"/>
              <a:ea typeface="標楷體"/>
            </a:endParaRPr>
          </a:p>
          <a:p>
            <a:pPr marL="0" indent="0">
              <a:lnSpc>
                <a:spcPts val="2000"/>
              </a:lnSpc>
              <a:spcAft>
                <a:spcPts val="0"/>
              </a:spcAft>
              <a:buNone/>
            </a:pPr>
            <a:r>
              <a:rPr lang="en-US" altLang="zh-TW" kern="100" dirty="0">
                <a:latin typeface="Times New Roman"/>
                <a:ea typeface="標楷體"/>
              </a:rPr>
              <a:t> </a:t>
            </a:r>
            <a:r>
              <a:rPr lang="en-US" altLang="zh-TW" kern="100" dirty="0" smtClean="0">
                <a:latin typeface="Times New Roman"/>
                <a:ea typeface="標楷體"/>
              </a:rPr>
              <a:t>   Can </a:t>
            </a:r>
            <a:r>
              <a:rPr lang="en-US" altLang="zh-TW" kern="100" dirty="0">
                <a:latin typeface="Times New Roman"/>
                <a:ea typeface="標楷體"/>
              </a:rPr>
              <a:t>I Get There? (3) 03:53~05:29)</a:t>
            </a:r>
            <a:r>
              <a:rPr lang="zh-TW" altLang="zh-TW" kern="100" dirty="0">
                <a:latin typeface="Times New Roman"/>
                <a:ea typeface="標楷體"/>
              </a:rPr>
              <a:t>。</a:t>
            </a:r>
            <a:endParaRPr lang="zh-TW" altLang="zh-TW" kern="100" dirty="0">
              <a:latin typeface="Times New Roman"/>
            </a:endParaRPr>
          </a:p>
          <a:p>
            <a:pPr marL="0" indent="0">
              <a:lnSpc>
                <a:spcPts val="2000"/>
              </a:lnSpc>
              <a:spcAft>
                <a:spcPts val="0"/>
              </a:spcAft>
              <a:buNone/>
            </a:pPr>
            <a:r>
              <a:rPr lang="en-US" altLang="zh-TW" kern="100" dirty="0">
                <a:latin typeface="Times New Roman"/>
                <a:ea typeface="標楷體"/>
              </a:rPr>
              <a:t>2.</a:t>
            </a:r>
            <a:r>
              <a:rPr lang="zh-TW" altLang="zh-TW" kern="100" dirty="0">
                <a:latin typeface="Times New Roman"/>
                <a:ea typeface="標楷體"/>
              </a:rPr>
              <a:t>老師引導學生將片中單字套用進句型一</a:t>
            </a:r>
            <a:r>
              <a:rPr lang="en-US" altLang="zh-TW" kern="100" dirty="0">
                <a:latin typeface="Times New Roman"/>
                <a:ea typeface="標楷體"/>
              </a:rPr>
              <a:t>(</a:t>
            </a:r>
            <a:r>
              <a:rPr lang="zh-TW" altLang="zh-TW" kern="100" dirty="0">
                <a:latin typeface="Times New Roman"/>
                <a:ea typeface="標楷體"/>
              </a:rPr>
              <a:t>交通工具放</a:t>
            </a:r>
            <a:r>
              <a:rPr lang="zh-TW" altLang="zh-TW" kern="100" dirty="0" smtClean="0">
                <a:latin typeface="Times New Roman"/>
                <a:ea typeface="標楷體"/>
              </a:rPr>
              <a:t>後</a:t>
            </a:r>
            <a:endParaRPr lang="en-US" altLang="zh-TW" kern="100" dirty="0" smtClean="0">
              <a:latin typeface="Times New Roman"/>
              <a:ea typeface="標楷體"/>
            </a:endParaRPr>
          </a:p>
          <a:p>
            <a:pPr marL="0" indent="0">
              <a:lnSpc>
                <a:spcPts val="2000"/>
              </a:lnSpc>
              <a:spcAft>
                <a:spcPts val="0"/>
              </a:spcAft>
              <a:buNone/>
            </a:pPr>
            <a:r>
              <a:rPr lang="en-US" altLang="zh-TW" kern="100" dirty="0">
                <a:latin typeface="Times New Roman"/>
                <a:ea typeface="標楷體"/>
              </a:rPr>
              <a:t> </a:t>
            </a:r>
            <a:r>
              <a:rPr lang="en-US" altLang="zh-TW" kern="100" dirty="0" smtClean="0">
                <a:latin typeface="Times New Roman"/>
                <a:ea typeface="標楷體"/>
              </a:rPr>
              <a:t>   </a:t>
            </a:r>
            <a:r>
              <a:rPr lang="zh-TW" altLang="zh-TW" kern="100" dirty="0" smtClean="0">
                <a:latin typeface="Times New Roman"/>
                <a:ea typeface="標楷體"/>
              </a:rPr>
              <a:t>面</a:t>
            </a:r>
            <a:r>
              <a:rPr lang="en-US" altLang="zh-TW" kern="100" dirty="0">
                <a:latin typeface="Times New Roman"/>
                <a:ea typeface="標楷體"/>
              </a:rPr>
              <a:t>)</a:t>
            </a:r>
            <a:r>
              <a:rPr lang="zh-TW" altLang="zh-TW" kern="100" dirty="0">
                <a:latin typeface="Times New Roman"/>
                <a:ea typeface="標楷體"/>
              </a:rPr>
              <a:t>，句型一</a:t>
            </a:r>
            <a:r>
              <a:rPr lang="en-US" altLang="zh-TW" kern="100" dirty="0">
                <a:latin typeface="Times New Roman"/>
                <a:ea typeface="標楷體"/>
              </a:rPr>
              <a:t>: </a:t>
            </a:r>
            <a:endParaRPr lang="zh-TW" altLang="zh-TW" kern="100" dirty="0">
              <a:latin typeface="Times New Roman"/>
            </a:endParaRPr>
          </a:p>
          <a:p>
            <a:pPr marL="0" indent="0">
              <a:lnSpc>
                <a:spcPts val="2000"/>
              </a:lnSpc>
              <a:spcAft>
                <a:spcPts val="0"/>
              </a:spcAft>
              <a:buNone/>
            </a:pPr>
            <a:r>
              <a:rPr lang="en-US" altLang="zh-TW" kern="100" dirty="0" smtClean="0">
                <a:latin typeface="Times New Roman"/>
                <a:ea typeface="標楷體"/>
              </a:rPr>
              <a:t>    Q</a:t>
            </a:r>
            <a:r>
              <a:rPr lang="en-US" altLang="zh-TW" kern="100" dirty="0">
                <a:latin typeface="Times New Roman"/>
                <a:ea typeface="標楷體"/>
              </a:rPr>
              <a:t>: How can I get there?</a:t>
            </a:r>
            <a:endParaRPr lang="zh-TW" altLang="zh-TW" kern="100" dirty="0">
              <a:latin typeface="Times New Roman"/>
            </a:endParaRPr>
          </a:p>
          <a:p>
            <a:pPr marL="0" indent="0">
              <a:lnSpc>
                <a:spcPts val="2000"/>
              </a:lnSpc>
              <a:spcAft>
                <a:spcPts val="0"/>
              </a:spcAft>
              <a:buNone/>
            </a:pPr>
            <a:r>
              <a:rPr lang="en-US" altLang="zh-TW" kern="100" dirty="0" smtClean="0">
                <a:latin typeface="Times New Roman"/>
                <a:ea typeface="標楷體"/>
              </a:rPr>
              <a:t>    A</a:t>
            </a:r>
            <a:r>
              <a:rPr lang="en-US" altLang="zh-TW" kern="100" dirty="0">
                <a:latin typeface="Times New Roman"/>
                <a:ea typeface="標楷體"/>
              </a:rPr>
              <a:t>: You can get there by train/bike/airplane.</a:t>
            </a:r>
            <a:endParaRPr lang="zh-TW" altLang="zh-TW" kern="100" dirty="0">
              <a:latin typeface="Times New Roman"/>
            </a:endParaRPr>
          </a:p>
          <a:p>
            <a:pPr marL="0" indent="0">
              <a:buNone/>
            </a:pPr>
            <a:endParaRPr lang="zh-TW" altLang="en-US" dirty="0"/>
          </a:p>
        </p:txBody>
      </p:sp>
    </p:spTree>
    <p:extLst>
      <p:ext uri="{BB962C8B-B14F-4D97-AF65-F5344CB8AC3E}">
        <p14:creationId xmlns:p14="http://schemas.microsoft.com/office/powerpoint/2010/main" val="34429741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404664"/>
            <a:ext cx="8075240" cy="1512168"/>
          </a:xfrm>
        </p:spPr>
        <p:txBody>
          <a:bodyPr>
            <a:normAutofit/>
          </a:bodyPr>
          <a:lstStyle/>
          <a:p>
            <a:pPr>
              <a:lnSpc>
                <a:spcPts val="3600"/>
              </a:lnSpc>
            </a:pPr>
            <a:r>
              <a:rPr lang="en-US" altLang="zh-TW" dirty="0" smtClean="0">
                <a:latin typeface="標楷體" panose="03000509000000000000" pitchFamily="65" charset="-120"/>
                <a:ea typeface="標楷體" panose="03000509000000000000" pitchFamily="65" charset="-120"/>
              </a:rPr>
              <a:t>  </a:t>
            </a: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OUR ONLINE TRIP</a:t>
            </a:r>
            <a:b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b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        </a:t>
            </a:r>
            <a:r>
              <a:rPr lang="en-US" altLang="zh-TW" sz="2800" b="1" dirty="0" smtClean="0">
                <a:solidFill>
                  <a:srgbClr val="00B050"/>
                </a:solidFill>
                <a:latin typeface="標楷體" panose="03000509000000000000" pitchFamily="65" charset="-120"/>
                <a:ea typeface="標楷體" panose="03000509000000000000" pitchFamily="65" charset="-120"/>
              </a:rPr>
              <a:t>~</a:t>
            </a:r>
            <a:r>
              <a:rPr lang="en-US" altLang="zh-TW" sz="2800" b="1" dirty="0" err="1" smtClean="0">
                <a:solidFill>
                  <a:srgbClr val="00B050"/>
                </a:solidFill>
                <a:latin typeface="標楷體" panose="03000509000000000000" pitchFamily="65" charset="-120"/>
                <a:ea typeface="標楷體" panose="03000509000000000000" pitchFamily="65" charset="-120"/>
              </a:rPr>
              <a:t>第一堂</a:t>
            </a:r>
            <a:r>
              <a:rPr lang="zh-TW" altLang="en-US"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教</a:t>
            </a:r>
            <a:r>
              <a:rPr lang="zh-TW" altLang="en-US" sz="2800" b="1" dirty="0">
                <a:solidFill>
                  <a:srgbClr val="00B050"/>
                </a:solidFill>
                <a:latin typeface="標楷體" panose="03000509000000000000" pitchFamily="65" charset="-120"/>
                <a:ea typeface="標楷體" panose="03000509000000000000" pitchFamily="65" charset="-120"/>
                <a:cs typeface="Times New Roman" panose="02020603050405020304" pitchFamily="18" charset="0"/>
              </a:rPr>
              <a:t>學活動</a:t>
            </a:r>
            <a:r>
              <a:rPr lang="zh-TW" altLang="en-US"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流程</a:t>
            </a:r>
            <a:r>
              <a:rPr lang="en-US" altLang="zh-TW"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a:t>
            </a:r>
            <a:endParaRPr lang="zh-TW" altLang="en-US" sz="2700" b="1" dirty="0">
              <a:solidFill>
                <a:srgbClr val="00B050"/>
              </a:solidFill>
              <a:latin typeface="標楷體" panose="03000509000000000000" pitchFamily="65" charset="-120"/>
              <a:ea typeface="標楷體" panose="03000509000000000000" pitchFamily="65" charset="-120"/>
            </a:endParaRPr>
          </a:p>
        </p:txBody>
      </p:sp>
      <p:sp>
        <p:nvSpPr>
          <p:cNvPr id="9" name="内容占位符 8"/>
          <p:cNvSpPr>
            <a:spLocks noGrp="1"/>
          </p:cNvSpPr>
          <p:nvPr>
            <p:ph sz="quarter" idx="1"/>
          </p:nvPr>
        </p:nvSpPr>
        <p:spPr>
          <a:xfrm>
            <a:off x="899592" y="2132856"/>
            <a:ext cx="7704856" cy="4181056"/>
          </a:xfrm>
        </p:spPr>
        <p:txBody>
          <a:bodyPr>
            <a:normAutofit/>
          </a:bodyPr>
          <a:lstStyle/>
          <a:p>
            <a:pPr marL="0" lvl="0" indent="0" algn="ctr">
              <a:lnSpc>
                <a:spcPts val="2000"/>
              </a:lnSpc>
              <a:spcAft>
                <a:spcPts val="0"/>
              </a:spcAft>
              <a:buNone/>
              <a:tabLst>
                <a:tab pos="381000" algn="l"/>
              </a:tabLst>
            </a:pPr>
            <a:r>
              <a:rPr lang="zh-TW" altLang="zh-TW" sz="3200" b="1" u="sng" kern="100" dirty="0">
                <a:latin typeface="Times New Roman"/>
                <a:ea typeface="標楷體"/>
                <a:cs typeface="Times New Roman"/>
              </a:rPr>
              <a:t>發展階</a:t>
            </a:r>
            <a:r>
              <a:rPr lang="zh-TW" altLang="zh-TW" sz="3200" b="1" u="sng" kern="100" dirty="0" smtClean="0">
                <a:latin typeface="Times New Roman"/>
                <a:ea typeface="標楷體"/>
                <a:cs typeface="Times New Roman"/>
              </a:rPr>
              <a:t>段</a:t>
            </a:r>
            <a:endParaRPr lang="en-US" altLang="zh-TW" sz="3200" u="sng" dirty="0"/>
          </a:p>
          <a:p>
            <a:pPr marL="0" lvl="0" indent="0" algn="ctr">
              <a:lnSpc>
                <a:spcPts val="2000"/>
              </a:lnSpc>
              <a:spcAft>
                <a:spcPts val="0"/>
              </a:spcAft>
              <a:buNone/>
              <a:tabLst>
                <a:tab pos="381000" algn="l"/>
              </a:tabLst>
            </a:pPr>
            <a:endParaRPr lang="zh-TW" altLang="en-US" dirty="0" smtClean="0"/>
          </a:p>
          <a:p>
            <a:pPr marL="0" indent="0">
              <a:lnSpc>
                <a:spcPts val="2000"/>
              </a:lnSpc>
              <a:spcAft>
                <a:spcPts val="0"/>
              </a:spcAft>
              <a:buNone/>
            </a:pPr>
            <a:r>
              <a:rPr lang="zh-TW" altLang="en-US" kern="100" dirty="0">
                <a:solidFill>
                  <a:srgbClr val="000000"/>
                </a:solidFill>
                <a:latin typeface="Times New Roman"/>
                <a:ea typeface="標楷體"/>
                <a:cs typeface="標楷體"/>
              </a:rPr>
              <a:t>三、歌謠跟唱</a:t>
            </a:r>
          </a:p>
          <a:p>
            <a:pPr marL="0" indent="0">
              <a:lnSpc>
                <a:spcPts val="2000"/>
              </a:lnSpc>
              <a:spcAft>
                <a:spcPts val="0"/>
              </a:spcAft>
              <a:buNone/>
            </a:pPr>
            <a:r>
              <a:rPr lang="zh-TW" altLang="en-US" kern="100" dirty="0" smtClean="0">
                <a:solidFill>
                  <a:srgbClr val="000000"/>
                </a:solidFill>
                <a:latin typeface="Times New Roman"/>
                <a:ea typeface="標楷體"/>
                <a:cs typeface="標楷體"/>
              </a:rPr>
              <a:t>        播放</a:t>
            </a:r>
            <a:r>
              <a:rPr lang="zh-TW" altLang="en-US" kern="100" dirty="0">
                <a:solidFill>
                  <a:srgbClr val="000000"/>
                </a:solidFill>
                <a:latin typeface="Times New Roman"/>
                <a:ea typeface="標楷體"/>
                <a:cs typeface="標楷體"/>
              </a:rPr>
              <a:t>歌謠：</a:t>
            </a:r>
            <a:r>
              <a:rPr lang="en-US" altLang="zh-TW" kern="100" dirty="0">
                <a:solidFill>
                  <a:srgbClr val="000000"/>
                </a:solidFill>
                <a:latin typeface="Times New Roman"/>
                <a:ea typeface="標楷體"/>
                <a:cs typeface="標楷體"/>
              </a:rPr>
              <a:t>LET'S GO THERE BY BUS.</a:t>
            </a:r>
            <a:r>
              <a:rPr lang="zh-TW" altLang="en-US" kern="100" dirty="0">
                <a:solidFill>
                  <a:srgbClr val="000000"/>
                </a:solidFill>
                <a:latin typeface="Times New Roman"/>
                <a:ea typeface="標楷體"/>
                <a:cs typeface="標楷體"/>
              </a:rPr>
              <a:t>，請學生聽 </a:t>
            </a:r>
            <a:endParaRPr lang="en-US" altLang="zh-TW" kern="100" dirty="0" smtClean="0">
              <a:solidFill>
                <a:srgbClr val="000000"/>
              </a:solidFill>
              <a:latin typeface="Times New Roman"/>
              <a:ea typeface="標楷體"/>
              <a:cs typeface="標楷體"/>
            </a:endParaRPr>
          </a:p>
          <a:p>
            <a:pPr marL="0" indent="0">
              <a:lnSpc>
                <a:spcPts val="2000"/>
              </a:lnSpc>
              <a:spcAft>
                <a:spcPts val="0"/>
              </a:spcAft>
              <a:buNone/>
            </a:pPr>
            <a:r>
              <a:rPr lang="en-US" altLang="zh-TW" kern="100" dirty="0">
                <a:solidFill>
                  <a:srgbClr val="000000"/>
                </a:solidFill>
                <a:latin typeface="Times New Roman"/>
                <a:ea typeface="標楷體"/>
                <a:cs typeface="標楷體"/>
              </a:rPr>
              <a:t> </a:t>
            </a:r>
            <a:r>
              <a:rPr lang="en-US" altLang="zh-TW" kern="100" dirty="0" smtClean="0">
                <a:solidFill>
                  <a:srgbClr val="000000"/>
                </a:solidFill>
                <a:latin typeface="Times New Roman"/>
                <a:ea typeface="標楷體"/>
                <a:cs typeface="標楷體"/>
              </a:rPr>
              <a:t>       (</a:t>
            </a:r>
            <a:r>
              <a:rPr lang="zh-TW" altLang="en-US" kern="100" dirty="0">
                <a:solidFill>
                  <a:srgbClr val="000000"/>
                </a:solidFill>
                <a:latin typeface="Times New Roman"/>
                <a:ea typeface="標楷體"/>
                <a:cs typeface="標楷體"/>
              </a:rPr>
              <a:t>兒童英語樂園第四季：</a:t>
            </a:r>
            <a:r>
              <a:rPr lang="en-US" altLang="zh-TW" kern="100" dirty="0">
                <a:solidFill>
                  <a:srgbClr val="000000"/>
                </a:solidFill>
                <a:latin typeface="Times New Roman"/>
                <a:ea typeface="標楷體"/>
                <a:cs typeface="標楷體"/>
              </a:rPr>
              <a:t>How Can I Get There </a:t>
            </a:r>
            <a:r>
              <a:rPr lang="en-US" altLang="zh-TW" kern="100" dirty="0" smtClean="0">
                <a:solidFill>
                  <a:srgbClr val="000000"/>
                </a:solidFill>
                <a:latin typeface="Times New Roman"/>
                <a:ea typeface="標楷體"/>
                <a:cs typeface="標楷體"/>
              </a:rPr>
              <a:t>?</a:t>
            </a:r>
          </a:p>
          <a:p>
            <a:pPr marL="0" indent="0">
              <a:lnSpc>
                <a:spcPts val="2000"/>
              </a:lnSpc>
              <a:spcAft>
                <a:spcPts val="0"/>
              </a:spcAft>
              <a:buNone/>
            </a:pPr>
            <a:r>
              <a:rPr lang="en-US" altLang="zh-TW" kern="100" dirty="0">
                <a:solidFill>
                  <a:srgbClr val="000000"/>
                </a:solidFill>
                <a:latin typeface="Times New Roman"/>
                <a:ea typeface="標楷體"/>
                <a:cs typeface="標楷體"/>
              </a:rPr>
              <a:t> </a:t>
            </a:r>
            <a:r>
              <a:rPr lang="en-US" altLang="zh-TW" kern="100" dirty="0" smtClean="0">
                <a:solidFill>
                  <a:srgbClr val="000000"/>
                </a:solidFill>
                <a:latin typeface="Times New Roman"/>
                <a:ea typeface="標楷體"/>
                <a:cs typeface="標楷體"/>
              </a:rPr>
              <a:t>       (</a:t>
            </a:r>
            <a:r>
              <a:rPr lang="en-US" altLang="zh-TW" kern="100" dirty="0">
                <a:solidFill>
                  <a:srgbClr val="000000"/>
                </a:solidFill>
                <a:latin typeface="Times New Roman"/>
                <a:ea typeface="標楷體"/>
                <a:cs typeface="標楷體"/>
              </a:rPr>
              <a:t>5),08:20~10:25), </a:t>
            </a:r>
            <a:r>
              <a:rPr lang="zh-TW" altLang="en-US" kern="100" dirty="0">
                <a:solidFill>
                  <a:srgbClr val="000000"/>
                </a:solidFill>
                <a:latin typeface="Times New Roman"/>
                <a:ea typeface="標楷體"/>
                <a:cs typeface="標楷體"/>
              </a:rPr>
              <a:t>請學生看著歌詞唱和。將學生分組</a:t>
            </a:r>
            <a:r>
              <a:rPr lang="en-US" altLang="zh-TW" kern="100" dirty="0">
                <a:solidFill>
                  <a:srgbClr val="000000"/>
                </a:solidFill>
                <a:latin typeface="Times New Roman"/>
                <a:ea typeface="標楷體"/>
                <a:cs typeface="標楷體"/>
              </a:rPr>
              <a:t>: </a:t>
            </a:r>
            <a:endParaRPr lang="en-US" altLang="zh-TW" kern="100" dirty="0" smtClean="0">
              <a:solidFill>
                <a:srgbClr val="000000"/>
              </a:solidFill>
              <a:latin typeface="Times New Roman"/>
              <a:ea typeface="標楷體"/>
              <a:cs typeface="標楷體"/>
            </a:endParaRPr>
          </a:p>
          <a:p>
            <a:pPr marL="0" indent="0">
              <a:lnSpc>
                <a:spcPts val="2000"/>
              </a:lnSpc>
              <a:spcAft>
                <a:spcPts val="0"/>
              </a:spcAft>
              <a:buNone/>
            </a:pPr>
            <a:r>
              <a:rPr lang="en-US" altLang="zh-TW" kern="100" dirty="0">
                <a:solidFill>
                  <a:srgbClr val="000000"/>
                </a:solidFill>
                <a:latin typeface="Times New Roman"/>
                <a:ea typeface="標楷體"/>
                <a:cs typeface="標楷體"/>
              </a:rPr>
              <a:t> </a:t>
            </a:r>
            <a:r>
              <a:rPr lang="en-US" altLang="zh-TW" kern="100" dirty="0" smtClean="0">
                <a:solidFill>
                  <a:srgbClr val="000000"/>
                </a:solidFill>
                <a:latin typeface="Times New Roman"/>
                <a:ea typeface="標楷體"/>
                <a:cs typeface="標楷體"/>
              </a:rPr>
              <a:t>       </a:t>
            </a:r>
            <a:r>
              <a:rPr lang="zh-TW" altLang="en-US" kern="100" dirty="0" smtClean="0">
                <a:solidFill>
                  <a:srgbClr val="000000"/>
                </a:solidFill>
                <a:latin typeface="Times New Roman"/>
                <a:ea typeface="標楷體"/>
                <a:cs typeface="標楷體"/>
              </a:rPr>
              <a:t>請</a:t>
            </a:r>
            <a:r>
              <a:rPr lang="zh-TW" altLang="en-US" kern="100" dirty="0">
                <a:solidFill>
                  <a:srgbClr val="000000"/>
                </a:solidFill>
                <a:latin typeface="Times New Roman"/>
                <a:ea typeface="標楷體"/>
                <a:cs typeface="標楷體"/>
              </a:rPr>
              <a:t>程度好的學生唱</a:t>
            </a:r>
            <a:r>
              <a:rPr lang="en-US" altLang="zh-TW" kern="100" dirty="0">
                <a:solidFill>
                  <a:srgbClr val="000000"/>
                </a:solidFill>
                <a:latin typeface="Times New Roman"/>
                <a:ea typeface="標楷體"/>
                <a:cs typeface="標楷體"/>
              </a:rPr>
              <a:t>C</a:t>
            </a:r>
            <a:r>
              <a:rPr lang="zh-TW" altLang="en-US" kern="100" dirty="0">
                <a:solidFill>
                  <a:srgbClr val="000000"/>
                </a:solidFill>
                <a:latin typeface="Times New Roman"/>
                <a:ea typeface="標楷體"/>
                <a:cs typeface="標楷體"/>
              </a:rPr>
              <a:t>部分，次之的學生唱</a:t>
            </a:r>
            <a:r>
              <a:rPr lang="en-US" altLang="zh-TW" kern="100" dirty="0">
                <a:solidFill>
                  <a:srgbClr val="000000"/>
                </a:solidFill>
                <a:latin typeface="Times New Roman"/>
                <a:ea typeface="標楷體"/>
                <a:cs typeface="標楷體"/>
              </a:rPr>
              <a:t>B</a:t>
            </a:r>
            <a:r>
              <a:rPr lang="zh-TW" altLang="en-US" kern="100" dirty="0">
                <a:solidFill>
                  <a:srgbClr val="000000"/>
                </a:solidFill>
                <a:latin typeface="Times New Roman"/>
                <a:ea typeface="標楷體"/>
                <a:cs typeface="標楷體"/>
              </a:rPr>
              <a:t>部分</a:t>
            </a:r>
            <a:r>
              <a:rPr lang="en-US" altLang="zh-TW" kern="100" dirty="0">
                <a:solidFill>
                  <a:srgbClr val="000000"/>
                </a:solidFill>
                <a:latin typeface="Times New Roman"/>
                <a:ea typeface="標楷體"/>
                <a:cs typeface="標楷體"/>
              </a:rPr>
              <a:t>, </a:t>
            </a:r>
            <a:r>
              <a:rPr lang="zh-TW" altLang="en-US" kern="100" dirty="0" smtClean="0">
                <a:solidFill>
                  <a:srgbClr val="000000"/>
                </a:solidFill>
                <a:latin typeface="Times New Roman"/>
                <a:ea typeface="標楷體"/>
                <a:cs typeface="標楷體"/>
              </a:rPr>
              <a:t>最</a:t>
            </a:r>
            <a:endParaRPr lang="en-US" altLang="zh-TW" kern="100" dirty="0" smtClean="0">
              <a:solidFill>
                <a:srgbClr val="000000"/>
              </a:solidFill>
              <a:latin typeface="Times New Roman"/>
              <a:ea typeface="標楷體"/>
              <a:cs typeface="標楷體"/>
            </a:endParaRPr>
          </a:p>
          <a:p>
            <a:pPr marL="0" indent="0">
              <a:lnSpc>
                <a:spcPts val="2000"/>
              </a:lnSpc>
              <a:spcAft>
                <a:spcPts val="0"/>
              </a:spcAft>
              <a:buNone/>
            </a:pPr>
            <a:r>
              <a:rPr lang="en-US" altLang="zh-TW" kern="100" dirty="0">
                <a:solidFill>
                  <a:srgbClr val="000000"/>
                </a:solidFill>
                <a:latin typeface="Times New Roman"/>
                <a:ea typeface="標楷體"/>
                <a:cs typeface="標楷體"/>
              </a:rPr>
              <a:t> </a:t>
            </a:r>
            <a:r>
              <a:rPr lang="en-US" altLang="zh-TW" kern="100" dirty="0" smtClean="0">
                <a:solidFill>
                  <a:srgbClr val="000000"/>
                </a:solidFill>
                <a:latin typeface="Times New Roman"/>
                <a:ea typeface="標楷體"/>
                <a:cs typeface="標楷體"/>
              </a:rPr>
              <a:t>       </a:t>
            </a:r>
            <a:r>
              <a:rPr lang="zh-TW" altLang="en-US" kern="100" dirty="0" smtClean="0">
                <a:solidFill>
                  <a:srgbClr val="000000"/>
                </a:solidFill>
                <a:latin typeface="Times New Roman"/>
                <a:ea typeface="標楷體"/>
                <a:cs typeface="標楷體"/>
              </a:rPr>
              <a:t>差</a:t>
            </a:r>
            <a:r>
              <a:rPr lang="zh-TW" altLang="en-US" kern="100" dirty="0">
                <a:solidFill>
                  <a:srgbClr val="000000"/>
                </a:solidFill>
                <a:latin typeface="Times New Roman"/>
                <a:ea typeface="標楷體"/>
                <a:cs typeface="標楷體"/>
              </a:rPr>
              <a:t>的學生唱</a:t>
            </a:r>
            <a:r>
              <a:rPr lang="en-US" altLang="zh-TW" kern="100" dirty="0">
                <a:solidFill>
                  <a:srgbClr val="000000"/>
                </a:solidFill>
                <a:latin typeface="Times New Roman"/>
                <a:ea typeface="標楷體"/>
                <a:cs typeface="標楷體"/>
              </a:rPr>
              <a:t>C</a:t>
            </a:r>
            <a:r>
              <a:rPr lang="zh-TW" altLang="en-US" kern="100" dirty="0">
                <a:solidFill>
                  <a:srgbClr val="000000"/>
                </a:solidFill>
                <a:latin typeface="Times New Roman"/>
                <a:ea typeface="標楷體"/>
                <a:cs typeface="標楷體"/>
              </a:rPr>
              <a:t>部分即可。</a:t>
            </a:r>
          </a:p>
          <a:p>
            <a:pPr marL="0" indent="0">
              <a:buNone/>
            </a:pPr>
            <a:endParaRPr lang="zh-TW" altLang="en-US" dirty="0"/>
          </a:p>
        </p:txBody>
      </p:sp>
    </p:spTree>
    <p:extLst>
      <p:ext uri="{BB962C8B-B14F-4D97-AF65-F5344CB8AC3E}">
        <p14:creationId xmlns:p14="http://schemas.microsoft.com/office/powerpoint/2010/main" val="31532868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404664"/>
            <a:ext cx="8075240" cy="1512168"/>
          </a:xfrm>
        </p:spPr>
        <p:txBody>
          <a:bodyPr>
            <a:normAutofit/>
          </a:bodyPr>
          <a:lstStyle/>
          <a:p>
            <a:pPr>
              <a:lnSpc>
                <a:spcPts val="3600"/>
              </a:lnSpc>
            </a:pPr>
            <a:r>
              <a:rPr lang="en-US" altLang="zh-TW" dirty="0" smtClean="0">
                <a:latin typeface="標楷體" panose="03000509000000000000" pitchFamily="65" charset="-120"/>
                <a:ea typeface="標楷體" panose="03000509000000000000" pitchFamily="65" charset="-120"/>
              </a:rPr>
              <a:t>  </a:t>
            </a: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OUR ONLINE TRIP</a:t>
            </a:r>
            <a:b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br>
            <a:r>
              <a:rPr lang="en-US" altLang="zh-TW" sz="7300" b="1" dirty="0" smtClean="0">
                <a:solidFill>
                  <a:srgbClr val="00B050"/>
                </a:solidFill>
                <a:latin typeface="Algerian" panose="04020705040A02060702" pitchFamily="82" charset="0"/>
                <a:ea typeface="標楷體" panose="03000509000000000000" pitchFamily="65" charset="-120"/>
                <a:cs typeface="Times New Roman" panose="02020603050405020304" pitchFamily="18" charset="0"/>
              </a:rPr>
              <a:t>        </a:t>
            </a:r>
            <a:r>
              <a:rPr lang="en-US" altLang="zh-TW" sz="2800" b="1" dirty="0" smtClean="0">
                <a:solidFill>
                  <a:srgbClr val="00B050"/>
                </a:solidFill>
                <a:latin typeface="標楷體" panose="03000509000000000000" pitchFamily="65" charset="-120"/>
                <a:ea typeface="標楷體" panose="03000509000000000000" pitchFamily="65" charset="-120"/>
              </a:rPr>
              <a:t>~</a:t>
            </a:r>
            <a:r>
              <a:rPr lang="en-US" altLang="zh-TW" sz="2800" b="1" dirty="0" err="1" smtClean="0">
                <a:solidFill>
                  <a:srgbClr val="00B050"/>
                </a:solidFill>
                <a:latin typeface="標楷體" panose="03000509000000000000" pitchFamily="65" charset="-120"/>
                <a:ea typeface="標楷體" panose="03000509000000000000" pitchFamily="65" charset="-120"/>
              </a:rPr>
              <a:t>第一堂</a:t>
            </a:r>
            <a:r>
              <a:rPr lang="zh-TW" altLang="en-US"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教</a:t>
            </a:r>
            <a:r>
              <a:rPr lang="zh-TW" altLang="en-US" sz="2800" b="1" dirty="0">
                <a:solidFill>
                  <a:srgbClr val="00B050"/>
                </a:solidFill>
                <a:latin typeface="標楷體" panose="03000509000000000000" pitchFamily="65" charset="-120"/>
                <a:ea typeface="標楷體" panose="03000509000000000000" pitchFamily="65" charset="-120"/>
                <a:cs typeface="Times New Roman" panose="02020603050405020304" pitchFamily="18" charset="0"/>
              </a:rPr>
              <a:t>學活動</a:t>
            </a:r>
            <a:r>
              <a:rPr lang="zh-TW" altLang="en-US"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流程</a:t>
            </a:r>
            <a:r>
              <a:rPr lang="en-US" altLang="zh-TW" sz="2800" b="1" dirty="0" smtClean="0">
                <a:solidFill>
                  <a:srgbClr val="00B050"/>
                </a:solidFill>
                <a:latin typeface="標楷體" panose="03000509000000000000" pitchFamily="65" charset="-120"/>
                <a:ea typeface="標楷體" panose="03000509000000000000" pitchFamily="65" charset="-120"/>
                <a:cs typeface="Times New Roman" panose="02020603050405020304" pitchFamily="18" charset="0"/>
              </a:rPr>
              <a:t>~</a:t>
            </a:r>
            <a:endParaRPr lang="zh-TW" altLang="en-US" sz="2700" b="1" dirty="0">
              <a:solidFill>
                <a:srgbClr val="00B050"/>
              </a:solidFill>
              <a:latin typeface="標楷體" panose="03000509000000000000" pitchFamily="65" charset="-120"/>
              <a:ea typeface="標楷體" panose="03000509000000000000" pitchFamily="65" charset="-120"/>
            </a:endParaRPr>
          </a:p>
        </p:txBody>
      </p:sp>
      <p:sp>
        <p:nvSpPr>
          <p:cNvPr id="9" name="内容占位符 8"/>
          <p:cNvSpPr>
            <a:spLocks noGrp="1"/>
          </p:cNvSpPr>
          <p:nvPr>
            <p:ph sz="quarter" idx="1"/>
          </p:nvPr>
        </p:nvSpPr>
        <p:spPr>
          <a:xfrm>
            <a:off x="899592" y="2132856"/>
            <a:ext cx="7704856" cy="4181056"/>
          </a:xfrm>
        </p:spPr>
        <p:txBody>
          <a:bodyPr>
            <a:normAutofit/>
          </a:bodyPr>
          <a:lstStyle/>
          <a:p>
            <a:pPr marL="0" lvl="0" indent="0" algn="ctr">
              <a:lnSpc>
                <a:spcPts val="2000"/>
              </a:lnSpc>
              <a:spcAft>
                <a:spcPts val="0"/>
              </a:spcAft>
              <a:buNone/>
              <a:tabLst>
                <a:tab pos="381000" algn="l"/>
              </a:tabLst>
            </a:pPr>
            <a:r>
              <a:rPr lang="zh-TW" altLang="zh-TW" sz="3200" b="1" u="sng" kern="100" dirty="0">
                <a:latin typeface="Times New Roman"/>
                <a:ea typeface="標楷體"/>
                <a:cs typeface="Times New Roman"/>
              </a:rPr>
              <a:t>發展階</a:t>
            </a:r>
            <a:r>
              <a:rPr lang="zh-TW" altLang="zh-TW" sz="3200" b="1" u="sng" kern="100" dirty="0" smtClean="0">
                <a:latin typeface="Times New Roman"/>
                <a:ea typeface="標楷體"/>
                <a:cs typeface="Times New Roman"/>
              </a:rPr>
              <a:t>段</a:t>
            </a:r>
            <a:endParaRPr lang="en-US" altLang="zh-TW" sz="3200" u="sng" dirty="0"/>
          </a:p>
          <a:p>
            <a:pPr marL="0" lvl="0" indent="0" algn="ctr">
              <a:lnSpc>
                <a:spcPts val="2000"/>
              </a:lnSpc>
              <a:spcAft>
                <a:spcPts val="0"/>
              </a:spcAft>
              <a:buNone/>
              <a:tabLst>
                <a:tab pos="381000" algn="l"/>
              </a:tabLst>
            </a:pPr>
            <a:endParaRPr lang="zh-TW" altLang="en-US" dirty="0" smtClean="0"/>
          </a:p>
          <a:p>
            <a:pPr marL="0" indent="0">
              <a:lnSpc>
                <a:spcPts val="2000"/>
              </a:lnSpc>
              <a:spcAft>
                <a:spcPts val="0"/>
              </a:spcAft>
              <a:buNone/>
            </a:pPr>
            <a:r>
              <a:rPr lang="zh-TW" altLang="zh-TW" kern="100" dirty="0">
                <a:solidFill>
                  <a:srgbClr val="000000"/>
                </a:solidFill>
                <a:latin typeface="Times New Roman"/>
                <a:ea typeface="標楷體"/>
                <a:cs typeface="標楷體"/>
              </a:rPr>
              <a:t>四、單字教學</a:t>
            </a:r>
            <a:endParaRPr lang="zh-TW" altLang="zh-TW" kern="100" dirty="0">
              <a:latin typeface="Times New Roman"/>
            </a:endParaRPr>
          </a:p>
          <a:p>
            <a:pPr marL="0" indent="0">
              <a:lnSpc>
                <a:spcPts val="2000"/>
              </a:lnSpc>
              <a:spcAft>
                <a:spcPts val="0"/>
              </a:spcAft>
              <a:buNone/>
            </a:pPr>
            <a:r>
              <a:rPr lang="en-US" altLang="zh-TW" kern="100" dirty="0" smtClean="0">
                <a:latin typeface="Times New Roman"/>
                <a:ea typeface="標楷體"/>
              </a:rPr>
              <a:t>        1</a:t>
            </a:r>
            <a:r>
              <a:rPr lang="en-US" altLang="zh-TW" kern="100" dirty="0">
                <a:latin typeface="Times New Roman"/>
                <a:ea typeface="標楷體"/>
              </a:rPr>
              <a:t>. </a:t>
            </a:r>
            <a:r>
              <a:rPr lang="zh-TW" altLang="zh-TW" kern="100" dirty="0">
                <a:latin typeface="Times New Roman"/>
                <a:ea typeface="標楷體"/>
              </a:rPr>
              <a:t>播放</a:t>
            </a:r>
            <a:r>
              <a:rPr lang="en-US" altLang="zh-TW" kern="100" dirty="0">
                <a:latin typeface="Times New Roman"/>
                <a:ea typeface="標楷體"/>
              </a:rPr>
              <a:t>103</a:t>
            </a:r>
            <a:r>
              <a:rPr lang="zh-TW" altLang="zh-TW" kern="100" dirty="0">
                <a:latin typeface="Times New Roman"/>
                <a:ea typeface="標楷體"/>
              </a:rPr>
              <a:t>年國中英語教學影片</a:t>
            </a:r>
            <a:r>
              <a:rPr lang="en-US" altLang="zh-TW" kern="100" dirty="0">
                <a:latin typeface="Times New Roman"/>
                <a:ea typeface="標楷體"/>
              </a:rPr>
              <a:t>-</a:t>
            </a:r>
            <a:r>
              <a:rPr lang="zh-TW" altLang="zh-TW" kern="100" dirty="0">
                <a:latin typeface="Times New Roman"/>
                <a:ea typeface="標楷體"/>
              </a:rPr>
              <a:t>教育頻道 英語領域</a:t>
            </a:r>
            <a:r>
              <a:rPr lang="en-US" altLang="zh-TW" kern="100" dirty="0">
                <a:latin typeface="Times New Roman"/>
                <a:ea typeface="標楷體"/>
              </a:rPr>
              <a:t> </a:t>
            </a:r>
            <a:endParaRPr lang="en-US" altLang="zh-TW" kern="100" dirty="0" smtClean="0">
              <a:latin typeface="Times New Roman"/>
              <a:ea typeface="標楷體"/>
            </a:endParaRPr>
          </a:p>
          <a:p>
            <a:pPr marL="0" indent="0">
              <a:lnSpc>
                <a:spcPts val="2000"/>
              </a:lnSpc>
              <a:spcAft>
                <a:spcPts val="0"/>
              </a:spcAft>
              <a:buNone/>
            </a:pPr>
            <a:r>
              <a:rPr lang="en-US" altLang="zh-TW" kern="100" dirty="0">
                <a:latin typeface="Times New Roman"/>
                <a:ea typeface="標楷體"/>
              </a:rPr>
              <a:t> </a:t>
            </a:r>
            <a:r>
              <a:rPr lang="en-US" altLang="zh-TW" kern="100" dirty="0" smtClean="0">
                <a:latin typeface="Times New Roman"/>
                <a:ea typeface="標楷體"/>
              </a:rPr>
              <a:t>           e4teens</a:t>
            </a:r>
            <a:r>
              <a:rPr lang="zh-TW" altLang="zh-TW" kern="100" dirty="0">
                <a:latin typeface="Times New Roman"/>
                <a:ea typeface="標楷體"/>
              </a:rPr>
              <a:t>（Ⅲ）第一單元</a:t>
            </a:r>
            <a:r>
              <a:rPr lang="en-US" altLang="zh-TW" kern="100" dirty="0">
                <a:latin typeface="Times New Roman"/>
                <a:ea typeface="標楷體"/>
              </a:rPr>
              <a:t>-Transportation </a:t>
            </a:r>
            <a:endParaRPr lang="en-US" altLang="zh-TW" kern="100" dirty="0" smtClean="0">
              <a:latin typeface="Times New Roman"/>
              <a:ea typeface="標楷體"/>
            </a:endParaRPr>
          </a:p>
          <a:p>
            <a:pPr marL="0" indent="0">
              <a:lnSpc>
                <a:spcPts val="2000"/>
              </a:lnSpc>
              <a:spcAft>
                <a:spcPts val="0"/>
              </a:spcAft>
              <a:buNone/>
            </a:pPr>
            <a:r>
              <a:rPr lang="en-US" altLang="zh-TW" kern="100" dirty="0">
                <a:latin typeface="Times New Roman"/>
                <a:ea typeface="標楷體"/>
              </a:rPr>
              <a:t> </a:t>
            </a:r>
            <a:r>
              <a:rPr lang="en-US" altLang="zh-TW" kern="100" dirty="0" smtClean="0">
                <a:latin typeface="Times New Roman"/>
                <a:ea typeface="標楷體"/>
              </a:rPr>
              <a:t>           (</a:t>
            </a:r>
            <a:r>
              <a:rPr lang="en-US" altLang="zh-TW" kern="100" dirty="0">
                <a:latin typeface="Times New Roman"/>
                <a:ea typeface="標楷體"/>
              </a:rPr>
              <a:t>09:02~16:29</a:t>
            </a:r>
            <a:r>
              <a:rPr lang="en-US" altLang="zh-TW" kern="100" dirty="0" smtClean="0">
                <a:latin typeface="Times New Roman"/>
                <a:ea typeface="標楷體"/>
              </a:rPr>
              <a:t>)</a:t>
            </a:r>
            <a:r>
              <a:rPr lang="zh-TW" altLang="zh-TW" kern="100" dirty="0" smtClean="0">
                <a:latin typeface="Times New Roman"/>
                <a:ea typeface="標楷體"/>
              </a:rPr>
              <a:t>並</a:t>
            </a:r>
            <a:r>
              <a:rPr lang="zh-TW" altLang="zh-TW" kern="100" dirty="0">
                <a:latin typeface="Times New Roman"/>
                <a:ea typeface="標楷體"/>
              </a:rPr>
              <a:t>請學生填入學習單</a:t>
            </a:r>
            <a:r>
              <a:rPr lang="en-US" altLang="zh-TW" kern="100" dirty="0">
                <a:latin typeface="Times New Roman"/>
                <a:ea typeface="標楷體"/>
              </a:rPr>
              <a:t>(</a:t>
            </a:r>
            <a:r>
              <a:rPr lang="zh-TW" altLang="zh-TW" kern="100" dirty="0">
                <a:latin typeface="Times New Roman"/>
                <a:ea typeface="標楷體"/>
              </a:rPr>
              <a:t>附件二</a:t>
            </a:r>
            <a:r>
              <a:rPr lang="en-US" altLang="zh-TW" kern="100" dirty="0">
                <a:latin typeface="Times New Roman"/>
                <a:ea typeface="標楷體"/>
              </a:rPr>
              <a:t>)</a:t>
            </a:r>
            <a:r>
              <a:rPr lang="zh-TW" altLang="zh-TW" kern="100" dirty="0">
                <a:latin typeface="Times New Roman"/>
                <a:ea typeface="標楷體"/>
              </a:rPr>
              <a:t>。</a:t>
            </a:r>
            <a:endParaRPr lang="zh-TW" altLang="zh-TW" kern="100" dirty="0">
              <a:latin typeface="Times New Roman"/>
            </a:endParaRPr>
          </a:p>
          <a:p>
            <a:pPr marL="0" indent="0">
              <a:lnSpc>
                <a:spcPts val="2000"/>
              </a:lnSpc>
              <a:spcAft>
                <a:spcPts val="0"/>
              </a:spcAft>
              <a:buNone/>
            </a:pPr>
            <a:r>
              <a:rPr lang="zh-TW" altLang="zh-TW" kern="100" dirty="0">
                <a:latin typeface="Times New Roman"/>
                <a:ea typeface="標楷體"/>
                <a:cs typeface="標楷體"/>
              </a:rPr>
              <a:t>五、句型教學</a:t>
            </a:r>
            <a:r>
              <a:rPr lang="en-US" altLang="zh-TW" kern="100" dirty="0">
                <a:latin typeface="Times New Roman"/>
                <a:ea typeface="標楷體"/>
                <a:cs typeface="標楷體"/>
              </a:rPr>
              <a:t>(</a:t>
            </a:r>
            <a:r>
              <a:rPr lang="zh-TW" altLang="zh-TW" kern="100" dirty="0">
                <a:latin typeface="Times New Roman"/>
                <a:ea typeface="標楷體"/>
                <a:cs typeface="標楷體"/>
              </a:rPr>
              <a:t>二</a:t>
            </a:r>
            <a:r>
              <a:rPr lang="en-US" altLang="zh-TW" kern="100" dirty="0">
                <a:latin typeface="Times New Roman"/>
                <a:ea typeface="標楷體"/>
                <a:cs typeface="標楷體"/>
              </a:rPr>
              <a:t>)</a:t>
            </a:r>
            <a:endParaRPr lang="zh-TW" altLang="zh-TW" kern="100" dirty="0">
              <a:latin typeface="Times New Roman"/>
            </a:endParaRPr>
          </a:p>
          <a:p>
            <a:pPr marL="0" indent="0">
              <a:lnSpc>
                <a:spcPts val="2000"/>
              </a:lnSpc>
              <a:spcAft>
                <a:spcPts val="0"/>
              </a:spcAft>
              <a:buNone/>
            </a:pPr>
            <a:r>
              <a:rPr lang="en-US" altLang="zh-TW" kern="100" dirty="0" smtClean="0">
                <a:latin typeface="Times New Roman"/>
                <a:ea typeface="標楷體"/>
              </a:rPr>
              <a:t>        1</a:t>
            </a:r>
            <a:r>
              <a:rPr lang="en-US" altLang="zh-TW" kern="100" dirty="0">
                <a:latin typeface="Times New Roman"/>
                <a:ea typeface="標楷體"/>
              </a:rPr>
              <a:t>. </a:t>
            </a:r>
            <a:r>
              <a:rPr lang="zh-TW" altLang="zh-TW" kern="100" dirty="0">
                <a:latin typeface="Times New Roman"/>
                <a:ea typeface="標楷體"/>
              </a:rPr>
              <a:t>老師引導學生將片中單字套用進句型二</a:t>
            </a:r>
            <a:r>
              <a:rPr lang="en-US" altLang="zh-TW" kern="100" dirty="0">
                <a:latin typeface="Times New Roman"/>
                <a:ea typeface="標楷體"/>
              </a:rPr>
              <a:t>(</a:t>
            </a:r>
            <a:r>
              <a:rPr lang="zh-TW" altLang="zh-TW" kern="100" dirty="0">
                <a:latin typeface="Times New Roman"/>
                <a:ea typeface="標楷體"/>
              </a:rPr>
              <a:t>交通</a:t>
            </a:r>
            <a:r>
              <a:rPr lang="zh-TW" altLang="zh-TW" kern="100" dirty="0" smtClean="0">
                <a:latin typeface="Times New Roman"/>
                <a:ea typeface="標楷體"/>
              </a:rPr>
              <a:t>工作</a:t>
            </a:r>
            <a:endParaRPr lang="en-US" altLang="zh-TW" kern="100" dirty="0" smtClean="0">
              <a:latin typeface="Times New Roman"/>
              <a:ea typeface="標楷體"/>
            </a:endParaRPr>
          </a:p>
          <a:p>
            <a:pPr marL="0" indent="0">
              <a:lnSpc>
                <a:spcPts val="2000"/>
              </a:lnSpc>
              <a:spcAft>
                <a:spcPts val="0"/>
              </a:spcAft>
              <a:buNone/>
            </a:pPr>
            <a:r>
              <a:rPr lang="en-US" altLang="zh-TW" kern="100" dirty="0">
                <a:latin typeface="Times New Roman"/>
                <a:ea typeface="標楷體"/>
              </a:rPr>
              <a:t> </a:t>
            </a:r>
            <a:r>
              <a:rPr lang="en-US" altLang="zh-TW" kern="100" dirty="0" smtClean="0">
                <a:latin typeface="Times New Roman"/>
                <a:ea typeface="標楷體"/>
              </a:rPr>
              <a:t>            </a:t>
            </a:r>
            <a:r>
              <a:rPr lang="zh-TW" altLang="zh-TW" kern="100" dirty="0" smtClean="0">
                <a:latin typeface="Times New Roman"/>
                <a:ea typeface="標楷體"/>
              </a:rPr>
              <a:t>放</a:t>
            </a:r>
            <a:r>
              <a:rPr lang="zh-TW" altLang="zh-TW" kern="100" dirty="0">
                <a:latin typeface="Times New Roman"/>
                <a:ea typeface="標楷體"/>
              </a:rPr>
              <a:t>中間</a:t>
            </a:r>
            <a:r>
              <a:rPr lang="en-US" altLang="zh-TW" kern="100" dirty="0">
                <a:latin typeface="Times New Roman"/>
                <a:ea typeface="標楷體"/>
              </a:rPr>
              <a:t>): </a:t>
            </a:r>
            <a:endParaRPr lang="en-US" altLang="zh-TW" kern="100" dirty="0" smtClean="0">
              <a:latin typeface="Times New Roman"/>
            </a:endParaRPr>
          </a:p>
          <a:p>
            <a:pPr marL="0" indent="0">
              <a:lnSpc>
                <a:spcPts val="2000"/>
              </a:lnSpc>
              <a:spcAft>
                <a:spcPts val="0"/>
              </a:spcAft>
              <a:buNone/>
            </a:pPr>
            <a:r>
              <a:rPr lang="en-US" altLang="zh-TW" kern="100" dirty="0">
                <a:latin typeface="Times New Roman"/>
                <a:ea typeface="標楷體"/>
              </a:rPr>
              <a:t> </a:t>
            </a:r>
            <a:r>
              <a:rPr lang="en-US" altLang="zh-TW" kern="100" dirty="0" smtClean="0">
                <a:latin typeface="Times New Roman"/>
                <a:ea typeface="標楷體"/>
              </a:rPr>
              <a:t>            Q: How </a:t>
            </a:r>
            <a:r>
              <a:rPr lang="en-US" altLang="zh-TW" kern="100" dirty="0">
                <a:latin typeface="Times New Roman"/>
                <a:ea typeface="標楷體"/>
              </a:rPr>
              <a:t>can I get there?</a:t>
            </a:r>
            <a:endParaRPr lang="zh-TW" altLang="zh-TW" kern="100" dirty="0">
              <a:latin typeface="Times New Roman"/>
            </a:endParaRPr>
          </a:p>
          <a:p>
            <a:pPr marL="0" indent="0">
              <a:lnSpc>
                <a:spcPts val="2000"/>
              </a:lnSpc>
              <a:spcAft>
                <a:spcPts val="0"/>
              </a:spcAft>
              <a:buNone/>
            </a:pPr>
            <a:r>
              <a:rPr lang="en-US" altLang="zh-TW" kern="100" dirty="0" smtClean="0">
                <a:latin typeface="Times New Roman"/>
                <a:ea typeface="標楷體"/>
              </a:rPr>
              <a:t>             A: You </a:t>
            </a:r>
            <a:r>
              <a:rPr lang="en-US" altLang="zh-TW" kern="100" dirty="0">
                <a:latin typeface="Times New Roman"/>
                <a:ea typeface="標楷體"/>
              </a:rPr>
              <a:t>can get take/ride/drive </a:t>
            </a:r>
            <a:r>
              <a:rPr lang="en-US" altLang="zh-TW" kern="100" dirty="0" smtClean="0">
                <a:latin typeface="Times New Roman"/>
                <a:ea typeface="標楷體"/>
              </a:rPr>
              <a:t>the  </a:t>
            </a:r>
          </a:p>
          <a:p>
            <a:pPr marL="0" indent="0">
              <a:lnSpc>
                <a:spcPts val="2000"/>
              </a:lnSpc>
              <a:spcAft>
                <a:spcPts val="0"/>
              </a:spcAft>
              <a:buNone/>
            </a:pPr>
            <a:r>
              <a:rPr lang="en-US" altLang="zh-TW" kern="100" dirty="0">
                <a:latin typeface="Times New Roman"/>
                <a:ea typeface="標楷體"/>
              </a:rPr>
              <a:t> </a:t>
            </a:r>
            <a:r>
              <a:rPr lang="en-US" altLang="zh-TW" kern="100" dirty="0" smtClean="0">
                <a:latin typeface="Times New Roman"/>
                <a:ea typeface="標楷體"/>
              </a:rPr>
              <a:t>                  airplane/bus/MRT/train to +</a:t>
            </a:r>
            <a:r>
              <a:rPr lang="zh-TW" altLang="zh-TW" kern="100" dirty="0" smtClean="0">
                <a:latin typeface="Times New Roman"/>
                <a:ea typeface="標楷體"/>
              </a:rPr>
              <a:t>地</a:t>
            </a:r>
            <a:r>
              <a:rPr lang="en-US" altLang="zh-TW" kern="100" dirty="0">
                <a:latin typeface="Times New Roman"/>
                <a:ea typeface="標楷體"/>
              </a:rPr>
              <a:t>? </a:t>
            </a:r>
            <a:endParaRPr lang="zh-TW" altLang="zh-TW" kern="100" dirty="0">
              <a:latin typeface="Times New Roman"/>
            </a:endParaRPr>
          </a:p>
          <a:p>
            <a:pPr marL="0" indent="0">
              <a:buNone/>
            </a:pPr>
            <a:endParaRPr lang="zh-TW" altLang="en-US" dirty="0"/>
          </a:p>
        </p:txBody>
      </p:sp>
    </p:spTree>
    <p:extLst>
      <p:ext uri="{BB962C8B-B14F-4D97-AF65-F5344CB8AC3E}">
        <p14:creationId xmlns:p14="http://schemas.microsoft.com/office/powerpoint/2010/main" val="342121078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316</TotalTime>
  <Words>1584</Words>
  <Application>Microsoft Office PowerPoint</Application>
  <PresentationFormat>全屏显示(4:3)</PresentationFormat>
  <Paragraphs>171</Paragraphs>
  <Slides>17</Slides>
  <Notes>0</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凸显</vt:lpstr>
      <vt:lpstr>   OUR ONLINE TRIP                  ~106年愛學網創意教案~             作品簡報   </vt:lpstr>
      <vt:lpstr>  OUR ONLINE TRIP               ~背景介紹~</vt:lpstr>
      <vt:lpstr>  OUR ONLINE TRIP             ~設計理念~</vt:lpstr>
      <vt:lpstr>  OUR ONLINE TRIP            ~教學內容分析~</vt:lpstr>
      <vt:lpstr>  OUR ONLINE TRIP         ~第一堂教學活動流程~</vt:lpstr>
      <vt:lpstr>  OUR ONLINE TRIP         ~第一堂教學活動流程~</vt:lpstr>
      <vt:lpstr>  OUR ONLINE TRIP         ~第一堂教學活動流程~</vt:lpstr>
      <vt:lpstr>  OUR ONLINE TRIP         ~第一堂教學活動流程~</vt:lpstr>
      <vt:lpstr>  OUR ONLINE TRIP         ~第一堂教學活動流程~</vt:lpstr>
      <vt:lpstr>  OUR ONLINE TRIP         ~第一堂教學活動流程~</vt:lpstr>
      <vt:lpstr>  OUR ONLINE TRIP         ~第一堂教學活動流程~</vt:lpstr>
      <vt:lpstr>  OUR ONLINE TRIP         ~第二堂教學活動流程~</vt:lpstr>
      <vt:lpstr>  OUR ONLINE TRIP         ~第二堂教學活動流程~</vt:lpstr>
      <vt:lpstr>  OUR ONLINE TRIP         ~第二堂教學活動流程~</vt:lpstr>
      <vt:lpstr>  OUR ONLINE TRIP         ~第二堂教學活動流程~</vt:lpstr>
      <vt:lpstr>  OUR ONLINE TRIP            ~教學成果與反思~</vt:lpstr>
      <vt:lpstr>  OUR ONLINE TRIP           </vt:lpstr>
    </vt:vector>
  </TitlesOfParts>
  <Company>Acer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心理與教育心理測驗           小組報告 主題:  ~陶倫斯創造思考測驗語文版(TTCT~ </dc:title>
  <dc:creator>Valued Acer Customer</dc:creator>
  <cp:lastModifiedBy>Valued Acer Customer</cp:lastModifiedBy>
  <cp:revision>28</cp:revision>
  <dcterms:created xsi:type="dcterms:W3CDTF">2017-07-12T15:57:33Z</dcterms:created>
  <dcterms:modified xsi:type="dcterms:W3CDTF">2017-07-16T10:38:03Z</dcterms:modified>
</cp:coreProperties>
</file>