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31"/>
  </p:notesMasterIdLst>
  <p:sldIdLst>
    <p:sldId id="2686" r:id="rId2"/>
    <p:sldId id="2687" r:id="rId3"/>
    <p:sldId id="2681" r:id="rId4"/>
    <p:sldId id="2699" r:id="rId5"/>
    <p:sldId id="2700" r:id="rId6"/>
    <p:sldId id="2701" r:id="rId7"/>
    <p:sldId id="2693" r:id="rId8"/>
    <p:sldId id="2710" r:id="rId9"/>
    <p:sldId id="2703" r:id="rId10"/>
    <p:sldId id="2704" r:id="rId11"/>
    <p:sldId id="2694" r:id="rId12"/>
    <p:sldId id="2706" r:id="rId13"/>
    <p:sldId id="2707" r:id="rId14"/>
    <p:sldId id="2708" r:id="rId15"/>
    <p:sldId id="2695" r:id="rId16"/>
    <p:sldId id="2711" r:id="rId17"/>
    <p:sldId id="2709" r:id="rId18"/>
    <p:sldId id="2713" r:id="rId19"/>
    <p:sldId id="2712" r:id="rId20"/>
    <p:sldId id="2714" r:id="rId21"/>
    <p:sldId id="2715" r:id="rId22"/>
    <p:sldId id="2716" r:id="rId23"/>
    <p:sldId id="2717" r:id="rId24"/>
    <p:sldId id="2719" r:id="rId25"/>
    <p:sldId id="2720" r:id="rId26"/>
    <p:sldId id="2721" r:id="rId27"/>
    <p:sldId id="2722" r:id="rId28"/>
    <p:sldId id="2723" r:id="rId29"/>
    <p:sldId id="2724" r:id="rId30"/>
  </p:sldIdLst>
  <p:sldSz cx="12858750" cy="723265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36" userDrawn="1">
          <p15:clr>
            <a:srgbClr val="A4A3A4"/>
          </p15:clr>
        </p15:guide>
        <p15:guide id="2" pos="4050" userDrawn="1">
          <p15:clr>
            <a:srgbClr val="A4A3A4"/>
          </p15:clr>
        </p15:guide>
        <p15:guide id="3" pos="512"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3A61"/>
    <a:srgbClr val="C65568"/>
    <a:srgbClr val="591F0E"/>
    <a:srgbClr val="725A41"/>
    <a:srgbClr val="ECCAC2"/>
    <a:srgbClr val="EED1CA"/>
    <a:srgbClr val="F1D8D2"/>
    <a:srgbClr val="124471"/>
    <a:srgbClr val="D6B1CB"/>
    <a:srgbClr val="F7C5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94" autoAdjust="0"/>
    <p:restoredTop sz="92986" autoAdjust="0"/>
  </p:normalViewPr>
  <p:slideViewPr>
    <p:cSldViewPr>
      <p:cViewPr varScale="1">
        <p:scale>
          <a:sx n="73" d="100"/>
          <a:sy n="73" d="100"/>
        </p:scale>
        <p:origin x="336" y="78"/>
      </p:cViewPr>
      <p:guideLst>
        <p:guide orient="horz" pos="736"/>
        <p:guide pos="4050"/>
        <p:guide pos="512"/>
        <p:guide orient="horz" pos="4183"/>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661750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402439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3</a:t>
            </a:fld>
            <a:endParaRPr lang="zh-CN" altLang="en-US"/>
          </a:p>
        </p:txBody>
      </p:sp>
    </p:spTree>
    <p:extLst>
      <p:ext uri="{BB962C8B-B14F-4D97-AF65-F5344CB8AC3E}">
        <p14:creationId xmlns:p14="http://schemas.microsoft.com/office/powerpoint/2010/main" val="1365750975"/>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7</a:t>
            </a:fld>
            <a:endParaRPr lang="zh-CN" altLang="en-US"/>
          </a:p>
        </p:txBody>
      </p:sp>
    </p:spTree>
    <p:extLst>
      <p:ext uri="{BB962C8B-B14F-4D97-AF65-F5344CB8AC3E}">
        <p14:creationId xmlns:p14="http://schemas.microsoft.com/office/powerpoint/2010/main" val="1775525560"/>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11</a:t>
            </a:fld>
            <a:endParaRPr lang="zh-CN" altLang="en-US"/>
          </a:p>
        </p:txBody>
      </p:sp>
    </p:spTree>
    <p:extLst>
      <p:ext uri="{BB962C8B-B14F-4D97-AF65-F5344CB8AC3E}">
        <p14:creationId xmlns:p14="http://schemas.microsoft.com/office/powerpoint/2010/main" val="645080064"/>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15</a:t>
            </a:fld>
            <a:endParaRPr lang="zh-CN" altLang="en-US"/>
          </a:p>
        </p:txBody>
      </p:sp>
    </p:spTree>
    <p:extLst>
      <p:ext uri="{BB962C8B-B14F-4D97-AF65-F5344CB8AC3E}">
        <p14:creationId xmlns:p14="http://schemas.microsoft.com/office/powerpoint/2010/main" val="4114461811"/>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93E93-166D-47F5-9EF1-ACEABE24AEEA}" type="datetimeFigureOut">
              <a:rPr lang="zh-CN" altLang="en-US" smtClean="0"/>
              <a:t>2017/8/31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1345" y="-16648"/>
            <a:ext cx="1942208" cy="1490142"/>
          </a:xfrm>
          <a:prstGeom prst="rect">
            <a:avLst/>
          </a:prstGeom>
        </p:spPr>
      </p:pic>
    </p:spTree>
    <p:extLst>
      <p:ext uri="{BB962C8B-B14F-4D97-AF65-F5344CB8AC3E}">
        <p14:creationId xmlns:p14="http://schemas.microsoft.com/office/powerpoint/2010/main" val="48080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8/31/2017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8477178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2017/8/31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 id="2147483975" r:id="rId2"/>
    <p:sldLayoutId id="214748398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9279" t="11171" r="45520" b="24115"/>
          <a:stretch/>
        </p:blipFill>
        <p:spPr>
          <a:xfrm>
            <a:off x="9630125" y="-1105912"/>
            <a:ext cx="6687017" cy="9659026"/>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47760" t="11172" r="27039" b="23119"/>
          <a:stretch/>
        </p:blipFill>
        <p:spPr>
          <a:xfrm>
            <a:off x="-3470252" y="-1254510"/>
            <a:ext cx="6687017" cy="9807624"/>
          </a:xfrm>
          <a:prstGeom prst="rect">
            <a:avLst/>
          </a:prstGeom>
        </p:spPr>
      </p:pic>
      <p:sp>
        <p:nvSpPr>
          <p:cNvPr id="10" name="矩形 259"/>
          <p:cNvSpPr>
            <a:spLocks noChangeArrowheads="1"/>
          </p:cNvSpPr>
          <p:nvPr/>
        </p:nvSpPr>
        <p:spPr bwMode="auto">
          <a:xfrm>
            <a:off x="2612951" y="2273541"/>
            <a:ext cx="7344816"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TW" altLang="en-US" sz="5400" dirty="0">
                <a:solidFill>
                  <a:srgbClr val="591F0E"/>
                </a:solidFill>
                <a:effectLst>
                  <a:outerShdw blurRad="38100" dist="38100" dir="2700000" algn="tl">
                    <a:srgbClr val="000000">
                      <a:alpha val="43137"/>
                    </a:srgbClr>
                  </a:outerShdw>
                </a:effectLst>
                <a:latin typeface="+mj-ea"/>
                <a:ea typeface="+mj-ea"/>
                <a:cs typeface="Arial" panose="020B0604020202020204" pitchFamily="34" charset="0"/>
              </a:rPr>
              <a:t>將心比「新」</a:t>
            </a:r>
            <a:r>
              <a:rPr lang="zh-TW" altLang="en-US" sz="5400" dirty="0" smtClean="0">
                <a:solidFill>
                  <a:srgbClr val="591F0E"/>
                </a:solidFill>
                <a:effectLst>
                  <a:outerShdw blurRad="38100" dist="38100" dir="2700000" algn="tl">
                    <a:srgbClr val="000000">
                      <a:alpha val="43137"/>
                    </a:srgbClr>
                  </a:outerShdw>
                </a:effectLst>
                <a:latin typeface="+mj-ea"/>
                <a:ea typeface="+mj-ea"/>
                <a:cs typeface="Arial" panose="020B0604020202020204" pitchFamily="34" charset="0"/>
              </a:rPr>
              <a:t>，</a:t>
            </a:r>
            <a:endParaRPr lang="en-US" altLang="zh-TW" sz="5400" dirty="0" smtClean="0">
              <a:solidFill>
                <a:srgbClr val="591F0E"/>
              </a:solidFill>
              <a:effectLst>
                <a:outerShdw blurRad="38100" dist="38100" dir="2700000" algn="tl">
                  <a:srgbClr val="000000">
                    <a:alpha val="43137"/>
                  </a:srgbClr>
                </a:outerShdw>
              </a:effectLst>
              <a:latin typeface="+mj-ea"/>
              <a:ea typeface="+mj-ea"/>
              <a:cs typeface="Arial" panose="020B0604020202020204" pitchFamily="34" charset="0"/>
            </a:endParaRPr>
          </a:p>
          <a:p>
            <a:pPr algn="ctr">
              <a:buNone/>
            </a:pPr>
            <a:r>
              <a:rPr lang="zh-TW" altLang="en-US" sz="5400" dirty="0" smtClean="0">
                <a:solidFill>
                  <a:srgbClr val="591F0E"/>
                </a:solidFill>
                <a:effectLst>
                  <a:outerShdw blurRad="38100" dist="38100" dir="2700000" algn="tl">
                    <a:srgbClr val="000000">
                      <a:alpha val="43137"/>
                    </a:srgbClr>
                  </a:outerShdw>
                </a:effectLst>
                <a:latin typeface="+mj-ea"/>
                <a:ea typeface="+mj-ea"/>
                <a:cs typeface="Arial" panose="020B0604020202020204" pitchFamily="34" charset="0"/>
              </a:rPr>
              <a:t>從</a:t>
            </a:r>
            <a:r>
              <a:rPr lang="zh-TW" altLang="en-US" sz="5400" dirty="0">
                <a:solidFill>
                  <a:srgbClr val="591F0E"/>
                </a:solidFill>
                <a:effectLst>
                  <a:outerShdw blurRad="38100" dist="38100" dir="2700000" algn="tl">
                    <a:srgbClr val="000000">
                      <a:alpha val="43137"/>
                    </a:srgbClr>
                  </a:outerShdw>
                </a:effectLst>
                <a:latin typeface="+mj-ea"/>
                <a:ea typeface="+mj-ea"/>
                <a:cs typeface="Arial" panose="020B0604020202020204" pitchFamily="34" charset="0"/>
              </a:rPr>
              <a:t>家庭與職場看見新移民女性的美麗與哀愁</a:t>
            </a:r>
            <a:endParaRPr lang="zh-CN" altLang="en-US" sz="5400" dirty="0">
              <a:solidFill>
                <a:srgbClr val="591F0E"/>
              </a:solidFill>
              <a:effectLst>
                <a:outerShdw blurRad="38100" dist="38100" dir="2700000" algn="tl">
                  <a:srgbClr val="000000">
                    <a:alpha val="43137"/>
                  </a:srgbClr>
                </a:outerShdw>
              </a:effectLst>
              <a:latin typeface="+mj-ea"/>
              <a:ea typeface="+mj-ea"/>
              <a:cs typeface="Arial" panose="020B0604020202020204" pitchFamily="34" charset="0"/>
            </a:endParaRPr>
          </a:p>
        </p:txBody>
      </p:sp>
      <p:sp>
        <p:nvSpPr>
          <p:cNvPr id="12" name="矩形 259"/>
          <p:cNvSpPr>
            <a:spLocks noChangeArrowheads="1"/>
          </p:cNvSpPr>
          <p:nvPr/>
        </p:nvSpPr>
        <p:spPr bwMode="auto">
          <a:xfrm>
            <a:off x="3221589" y="5488533"/>
            <a:ext cx="637961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TW" altLang="en-US"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觀音高中國中部 徐采薇老師</a:t>
            </a:r>
            <a:endParaRPr lang="en-US" altLang="zh-TW"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endParaRPr>
          </a:p>
          <a:p>
            <a:pPr algn="ctr">
              <a:buNone/>
            </a:pPr>
            <a:r>
              <a:rPr lang="zh-TW" altLang="en-US"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臺北市</a:t>
            </a:r>
            <a:r>
              <a:rPr lang="zh-TW" altLang="en-US" sz="1800" b="1" dirty="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立</a:t>
            </a:r>
            <a:r>
              <a:rPr lang="zh-TW" altLang="en-US"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永春高中</a:t>
            </a:r>
            <a:r>
              <a:rPr lang="zh-TW" altLang="en-US" sz="1800" b="1" dirty="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 </a:t>
            </a:r>
            <a:r>
              <a:rPr lang="zh-TW" altLang="en-US"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李</a:t>
            </a:r>
            <a:r>
              <a:rPr lang="zh-TW" altLang="en-US" sz="1800" b="1" dirty="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艾</a:t>
            </a:r>
            <a:r>
              <a:rPr lang="zh-TW" altLang="en-US"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倫老師</a:t>
            </a:r>
            <a:endParaRPr lang="en-US" altLang="zh-TW" sz="1800" b="1" dirty="0" smtClean="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endParaRPr>
          </a:p>
          <a:p>
            <a:pPr algn="ctr">
              <a:buNone/>
            </a:pPr>
            <a:r>
              <a:rPr lang="zh-TW" altLang="en-US" sz="1800" b="1" dirty="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rPr>
              <a:t>編撰</a:t>
            </a:r>
            <a:endParaRPr lang="zh-CN" altLang="en-US" sz="1800" b="1" dirty="0">
              <a:solidFill>
                <a:srgbClr val="BC3A6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Arial" panose="020B0604020202020204" pitchFamily="34" charset="0"/>
            </a:endParaRPr>
          </a:p>
        </p:txBody>
      </p:sp>
      <p:pic>
        <p:nvPicPr>
          <p:cNvPr id="1026" name="Picture 2" descr="「愛心」的圖片搜尋結果"/>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5689" y="-128091"/>
            <a:ext cx="304800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4255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0"/>
                                        </p:tgtEl>
                                        <p:attrNameLst>
                                          <p:attrName>ppt_y</p:attrName>
                                        </p:attrNameLst>
                                      </p:cBhvr>
                                      <p:tavLst>
                                        <p:tav tm="0">
                                          <p:val>
                                            <p:strVal val="#ppt_y"/>
                                          </p:val>
                                        </p:tav>
                                        <p:tav tm="100000">
                                          <p:val>
                                            <p:strVal val="#ppt_y"/>
                                          </p:val>
                                        </p:tav>
                                      </p:tavLst>
                                    </p:anim>
                                    <p:anim calcmode="lin" valueType="num">
                                      <p:cBhvr>
                                        <p:cTn id="2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0"/>
                                        </p:tgtEl>
                                      </p:cBhvr>
                                    </p:animEffect>
                                  </p:childTnLst>
                                </p:cTn>
                              </p:par>
                            </p:childTnLst>
                          </p:cTn>
                        </p:par>
                        <p:par>
                          <p:cTn id="23" fill="hold">
                            <p:stCondLst>
                              <p:cond delay="275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childTnLst>
                          </p:cTn>
                        </p:par>
                        <p:par>
                          <p:cTn id="27" fill="hold">
                            <p:stCondLst>
                              <p:cond delay="325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244799" y="375965"/>
            <a:ext cx="8568952" cy="707886"/>
          </a:xfrm>
          <a:prstGeom prst="rect">
            <a:avLst/>
          </a:prstGeom>
          <a:noFill/>
        </p:spPr>
        <p:txBody>
          <a:bodyPr wrap="square" rtlCol="0">
            <a:spAutoFit/>
          </a:bodyPr>
          <a:lstStyle/>
          <a:p>
            <a:pPr algn="ctr"/>
            <a:r>
              <a:rPr lang="zh-TW" altLang="en-US" sz="4000" dirty="0"/>
              <a:t>二、	指定回家作業：</a:t>
            </a:r>
          </a:p>
        </p:txBody>
      </p:sp>
      <p:sp>
        <p:nvSpPr>
          <p:cNvPr id="3" name="文字方塊 2"/>
          <p:cNvSpPr txBox="1"/>
          <p:nvPr/>
        </p:nvSpPr>
        <p:spPr>
          <a:xfrm>
            <a:off x="956767" y="1312069"/>
            <a:ext cx="10729192" cy="6001643"/>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a:effectLst>
                  <a:outerShdw blurRad="38100" dist="38100" dir="2700000" algn="tl">
                    <a:srgbClr val="000000">
                      <a:alpha val="43137"/>
                    </a:srgbClr>
                  </a:outerShdw>
                </a:effectLst>
              </a:rPr>
              <a:t>以小組為單位以有禮貌且尊重的方式對家中附近的新移民女性進行簡單訪談，回答以下問題</a:t>
            </a:r>
            <a:r>
              <a:rPr lang="zh-TW" altLang="en-US" sz="3200" b="1" dirty="0" smtClean="0">
                <a:effectLst>
                  <a:outerShdw blurRad="38100" dist="38100" dir="2700000" algn="tl">
                    <a:srgbClr val="000000">
                      <a:alpha val="43137"/>
                    </a:srgbClr>
                  </a:outerShdw>
                </a:effectLst>
              </a:rPr>
              <a:t>：</a:t>
            </a: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smtClean="0">
                <a:effectLst>
                  <a:outerShdw blurRad="38100" dist="38100" dir="2700000" algn="tl">
                    <a:srgbClr val="000000">
                      <a:alpha val="43137"/>
                    </a:srgbClr>
                  </a:outerShdw>
                </a:effectLst>
              </a:rPr>
              <a:t>1.</a:t>
            </a:r>
            <a:r>
              <a:rPr lang="zh-TW" altLang="en-US" sz="3200" dirty="0" smtClean="0">
                <a:effectLst>
                  <a:outerShdw blurRad="38100" dist="38100" dir="2700000" algn="tl">
                    <a:srgbClr val="000000">
                      <a:alpha val="43137"/>
                    </a:srgbClr>
                  </a:outerShdw>
                </a:effectLst>
              </a:rPr>
              <a:t>為什麼會選擇來到台灣？</a:t>
            </a:r>
            <a:endParaRPr lang="en-US" altLang="zh-TW" sz="3200"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smtClean="0"/>
              <a:t>2.</a:t>
            </a:r>
            <a:r>
              <a:rPr lang="zh-TW" altLang="zh-TW" sz="3200" dirty="0" smtClean="0"/>
              <a:t>來</a:t>
            </a:r>
            <a:r>
              <a:rPr lang="zh-TW" altLang="zh-TW" sz="3200" dirty="0"/>
              <a:t>台灣遇到過什麼生活困境</a:t>
            </a:r>
            <a:r>
              <a:rPr lang="zh-TW" altLang="zh-TW" sz="3200" dirty="0" smtClean="0"/>
              <a:t>？</a:t>
            </a:r>
            <a:endParaRPr lang="en-US" altLang="zh-TW" sz="3200" dirty="0" smtClean="0"/>
          </a:p>
          <a:p>
            <a:pPr marL="1096963" lvl="1" indent="-457200">
              <a:buFont typeface="Wingdings" panose="05000000000000000000" pitchFamily="2" charset="2"/>
              <a:buChar char="Ø"/>
            </a:pPr>
            <a:endParaRPr lang="en-US" altLang="zh-TW" sz="3200" dirty="0" smtClean="0"/>
          </a:p>
          <a:p>
            <a:pPr marL="1096963" lvl="1" indent="-457200">
              <a:buFont typeface="Wingdings" panose="05000000000000000000" pitchFamily="2" charset="2"/>
              <a:buChar char="Ø"/>
            </a:pPr>
            <a:r>
              <a:rPr lang="en-US" altLang="zh-TW" sz="3200" dirty="0" smtClean="0"/>
              <a:t>3.</a:t>
            </a:r>
            <a:r>
              <a:rPr lang="zh-TW" altLang="zh-TW" sz="3200" dirty="0" smtClean="0"/>
              <a:t>來台</a:t>
            </a:r>
            <a:r>
              <a:rPr lang="zh-TW" altLang="en-US" sz="3200" dirty="0" smtClean="0"/>
              <a:t>灣</a:t>
            </a:r>
            <a:r>
              <a:rPr lang="zh-TW" altLang="zh-TW" sz="3200" dirty="0" smtClean="0"/>
              <a:t>後</a:t>
            </a:r>
            <a:r>
              <a:rPr lang="zh-TW" altLang="en-US" sz="3200" dirty="0" smtClean="0"/>
              <a:t>曾經</a:t>
            </a:r>
            <a:r>
              <a:rPr lang="zh-TW" altLang="zh-TW" sz="3200" dirty="0" smtClean="0"/>
              <a:t>做過哪些職業？</a:t>
            </a:r>
            <a:endParaRPr lang="en-US" altLang="zh-TW" sz="3200" dirty="0" smtClean="0"/>
          </a:p>
          <a:p>
            <a:pPr lvl="2" indent="0"/>
            <a:endParaRPr lang="en-US" altLang="zh-TW" sz="3200" dirty="0" smtClean="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2472365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259"/>
          <p:cNvSpPr>
            <a:spLocks noChangeArrowheads="1"/>
          </p:cNvSpPr>
          <p:nvPr/>
        </p:nvSpPr>
        <p:spPr bwMode="auto">
          <a:xfrm>
            <a:off x="4269135" y="3526079"/>
            <a:ext cx="535067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TW" altLang="en-US" sz="4000" dirty="0">
                <a:solidFill>
                  <a:srgbClr val="591F0E"/>
                </a:solidFill>
                <a:cs typeface="Arial" panose="020B0604020202020204" pitchFamily="34" charset="0"/>
              </a:rPr>
              <a:t>新移民女性的工作職場</a:t>
            </a:r>
            <a:endParaRPr lang="zh-CN" altLang="en-US" sz="4000" dirty="0">
              <a:solidFill>
                <a:srgbClr val="591F0E"/>
              </a:solidFill>
              <a:cs typeface="Arial" panose="020B0604020202020204" pitchFamily="34" charset="0"/>
            </a:endParaRPr>
          </a:p>
        </p:txBody>
      </p:sp>
      <p:sp>
        <p:nvSpPr>
          <p:cNvPr id="21" name="矩形 20"/>
          <p:cNvSpPr/>
          <p:nvPr/>
        </p:nvSpPr>
        <p:spPr>
          <a:xfrm>
            <a:off x="5698953" y="1953054"/>
            <a:ext cx="1446230" cy="1862048"/>
          </a:xfrm>
          <a:prstGeom prst="rect">
            <a:avLst/>
          </a:prstGeom>
          <a:effectLst/>
        </p:spPr>
        <p:txBody>
          <a:bodyPr wrap="none">
            <a:spAutoFit/>
          </a:bodyPr>
          <a:lstStyle/>
          <a:p>
            <a:pPr algn="ctr"/>
            <a:r>
              <a:rPr lang="en-US" altLang="zh-CN" sz="115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03</a:t>
            </a:r>
            <a:endParaRPr lang="zh-CN" altLang="en-US" sz="115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4799" t="11172" r="24800" b="12167"/>
          <a:stretch/>
        </p:blipFill>
        <p:spPr>
          <a:xfrm rot="2682414">
            <a:off x="845544" y="2881351"/>
            <a:ext cx="4356396" cy="3727138"/>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90065" y="-53620"/>
            <a:ext cx="905525" cy="612068"/>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3138825">
            <a:off x="3848544" y="1730220"/>
            <a:ext cx="513024" cy="716465"/>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221683" y="996794"/>
            <a:ext cx="584155" cy="576153"/>
          </a:xfrm>
          <a:prstGeom prst="rect">
            <a:avLst/>
          </a:prstGeom>
        </p:spPr>
      </p:pic>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t="-9867" b="-9867"/>
          <a:stretch/>
        </p:blipFill>
        <p:spPr>
          <a:xfrm>
            <a:off x="3247981" y="2785669"/>
            <a:ext cx="467439" cy="315954"/>
          </a:xfrm>
          <a:prstGeom prst="rect">
            <a:avLst/>
          </a:prstGeom>
        </p:spPr>
      </p:pic>
    </p:spTree>
    <p:extLst>
      <p:ext uri="{BB962C8B-B14F-4D97-AF65-F5344CB8AC3E}">
        <p14:creationId xmlns:p14="http://schemas.microsoft.com/office/powerpoint/2010/main" val="16543851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ppt_x"/>
                                          </p:val>
                                        </p:tav>
                                        <p:tav tm="100000">
                                          <p:val>
                                            <p:strVal val="#ppt_x"/>
                                          </p:val>
                                        </p:tav>
                                      </p:tavLst>
                                    </p:anim>
                                    <p:anim calcmode="lin" valueType="num">
                                      <p:cBhvr additive="base">
                                        <p:cTn id="14" dur="10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ppt_x"/>
                                          </p:val>
                                        </p:tav>
                                        <p:tav tm="100000">
                                          <p:val>
                                            <p:strVal val="#ppt_x"/>
                                          </p:val>
                                        </p:tav>
                                      </p:tavLst>
                                    </p:anim>
                                    <p:anim calcmode="lin" valueType="num">
                                      <p:cBhvr additive="base">
                                        <p:cTn id="26" dur="1000" fill="hold"/>
                                        <p:tgtEl>
                                          <p:spTgt spid="11"/>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10"/>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1"/>
                                        </p:tgtEl>
                                        <p:attrNameLst>
                                          <p:attrName>r</p:attrName>
                                        </p:attrNameLst>
                                      </p:cBhvr>
                                    </p:animRo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32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9"/>
                                        </p:tgtEl>
                                        <p:attrNameLst>
                                          <p:attrName>ppt_y</p:attrName>
                                        </p:attrNameLst>
                                      </p:cBhvr>
                                      <p:tavLst>
                                        <p:tav tm="0">
                                          <p:val>
                                            <p:strVal val="#ppt_y"/>
                                          </p:val>
                                        </p:tav>
                                        <p:tav tm="100000">
                                          <p:val>
                                            <p:strVal val="#ppt_y"/>
                                          </p:val>
                                        </p:tav>
                                      </p:tavLst>
                                    </p:anim>
                                    <p:anim calcmode="lin" valueType="num">
                                      <p:cBhvr>
                                        <p:cTn id="4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9"/>
                                        </p:tgtEl>
                                      </p:cBhvr>
                                    </p:animEffect>
                                  </p:childTnLst>
                                </p:cTn>
                              </p:par>
                            </p:childTnLst>
                          </p:cTn>
                        </p:par>
                        <p:par>
                          <p:cTn id="49" fill="hold">
                            <p:stCondLst>
                              <p:cond delay="420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19"/>
                                        </p:tgtEl>
                                      </p:cBhvr>
                                    </p:animEffect>
                                    <p:animScale>
                                      <p:cBhvr>
                                        <p:cTn id="52"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48855" y="375965"/>
            <a:ext cx="8568952" cy="707886"/>
          </a:xfrm>
          <a:prstGeom prst="rect">
            <a:avLst/>
          </a:prstGeom>
          <a:noFill/>
        </p:spPr>
        <p:txBody>
          <a:bodyPr wrap="square" rtlCol="0">
            <a:spAutoFit/>
          </a:bodyPr>
          <a:lstStyle/>
          <a:p>
            <a:pPr algn="ctr"/>
            <a:r>
              <a:rPr lang="zh-TW" altLang="en-US" sz="4000" dirty="0"/>
              <a:t>了解新移民女性的工作職場</a:t>
            </a:r>
            <a:endParaRPr lang="zh-TW" altLang="en-US" sz="4000" dirty="0"/>
          </a:p>
        </p:txBody>
      </p:sp>
      <p:sp>
        <p:nvSpPr>
          <p:cNvPr id="3" name="文字方塊 2"/>
          <p:cNvSpPr txBox="1"/>
          <p:nvPr/>
        </p:nvSpPr>
        <p:spPr>
          <a:xfrm>
            <a:off x="956767" y="1312069"/>
            <a:ext cx="10729192" cy="7971413"/>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dirty="0" smtClean="0"/>
              <a:t>新移民女性的工作性質？（勞心？勞力？）</a:t>
            </a:r>
            <a:endParaRPr lang="en-US" altLang="zh-TW" sz="3200" dirty="0" smtClean="0"/>
          </a:p>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rPr>
              <a:t>玻璃天花板</a:t>
            </a: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a:t>C</a:t>
            </a:r>
            <a:r>
              <a:rPr lang="zh-TW" altLang="zh-TW" sz="3200" dirty="0"/>
              <a:t>小姐表示</a:t>
            </a:r>
            <a:r>
              <a:rPr lang="en-US" altLang="zh-TW" sz="3200" dirty="0"/>
              <a:t>:</a:t>
            </a:r>
            <a:r>
              <a:rPr lang="zh-TW" altLang="zh-TW" sz="3200" dirty="0"/>
              <a:t>「</a:t>
            </a:r>
            <a:r>
              <a:rPr lang="zh-TW" altLang="zh-TW" sz="3200" dirty="0">
                <a:latin typeface="標楷體" panose="03000509000000000000" pitchFamily="65" charset="-120"/>
                <a:ea typeface="標楷體" panose="03000509000000000000" pitchFamily="65" charset="-120"/>
              </a:rPr>
              <a:t>當然想</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往上做</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，但是我們讀書沒到那個程度啊</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當然每個人都會想阿，但因為我們讀書不像台灣人，我們中文也差不多四年級</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沒辦法啊，因為我們有老公有小孩讀不進去阿，如果我沒有老公小孩還可以，現在我有（老公小孩）阿</a:t>
            </a:r>
            <a:r>
              <a:rPr lang="zh-TW" altLang="zh-TW" sz="3200" dirty="0"/>
              <a:t>。</a:t>
            </a:r>
            <a:r>
              <a:rPr lang="zh-TW" altLang="zh-TW" sz="3200" dirty="0" smtClean="0"/>
              <a:t>」</a:t>
            </a:r>
            <a:endParaRPr lang="en-US" altLang="zh-TW" sz="3200" dirty="0" smtClean="0"/>
          </a:p>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rPr>
              <a:t>勞力工作薪水較</a:t>
            </a:r>
            <a:r>
              <a:rPr lang="zh-TW" altLang="en-US" sz="3200" b="1" dirty="0">
                <a:effectLst>
                  <a:outerShdw blurRad="38100" dist="38100" dir="2700000" algn="tl">
                    <a:srgbClr val="000000">
                      <a:alpha val="43137"/>
                    </a:srgbClr>
                  </a:outerShdw>
                </a:effectLst>
              </a:rPr>
              <a:t>高</a:t>
            </a: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smtClean="0"/>
              <a:t>W</a:t>
            </a:r>
            <a:r>
              <a:rPr lang="zh-TW" altLang="zh-TW" sz="3200" dirty="0"/>
              <a:t>小姐：「</a:t>
            </a:r>
            <a:r>
              <a:rPr lang="zh-TW" altLang="zh-TW" sz="3200" dirty="0">
                <a:latin typeface="標楷體" panose="03000509000000000000" pitchFamily="65" charset="-120"/>
                <a:ea typeface="標楷體" panose="03000509000000000000" pitchFamily="65" charset="-120"/>
              </a:rPr>
              <a:t>因為我們如果去做翻譯的或匯錢的</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工作</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薪水很少，因為像是公司給你兩萬四，六日休息，</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每天</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八小時，兩萬四，你要加班有錢頂多三萬，所以就只能選這種勞力比較多的賺比較多。</a:t>
            </a:r>
            <a:r>
              <a:rPr lang="zh-TW" altLang="zh-TW" sz="3200" dirty="0"/>
              <a:t>」</a:t>
            </a:r>
          </a:p>
          <a:p>
            <a:pPr marL="1096963" lvl="1" indent="-457200">
              <a:buFont typeface="Wingdings" panose="05000000000000000000" pitchFamily="2" charset="2"/>
              <a:buChar char="Ø"/>
            </a:pPr>
            <a:endParaRPr lang="en-US" altLang="zh-TW" sz="3200" dirty="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1398829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892871" y="303957"/>
            <a:ext cx="8568952" cy="707886"/>
          </a:xfrm>
          <a:prstGeom prst="rect">
            <a:avLst/>
          </a:prstGeom>
          <a:noFill/>
        </p:spPr>
        <p:txBody>
          <a:bodyPr wrap="square" rtlCol="0">
            <a:spAutoFit/>
          </a:bodyPr>
          <a:lstStyle/>
          <a:p>
            <a:pPr algn="ctr"/>
            <a:r>
              <a:rPr lang="zh-TW" altLang="en-US" sz="4000" dirty="0"/>
              <a:t>新移民女性來台後為什麼要外出工作？</a:t>
            </a:r>
            <a:endParaRPr lang="zh-TW" altLang="en-US" sz="4000" dirty="0"/>
          </a:p>
        </p:txBody>
      </p:sp>
      <p:sp>
        <p:nvSpPr>
          <p:cNvPr id="3" name="文字方塊 2"/>
          <p:cNvSpPr txBox="1"/>
          <p:nvPr/>
        </p:nvSpPr>
        <p:spPr>
          <a:xfrm>
            <a:off x="956767" y="1312069"/>
            <a:ext cx="10729192" cy="7478970"/>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dirty="0" smtClean="0">
                <a:latin typeface="SimSun" panose="02010600030101010101" pitchFamily="2" charset="-122"/>
                <a:ea typeface="SimSun" panose="02010600030101010101" pitchFamily="2" charset="-122"/>
              </a:rPr>
              <a:t>經濟因素</a:t>
            </a:r>
            <a:endParaRPr lang="en-US" altLang="zh-TW" sz="3200" dirty="0" smtClean="0">
              <a:latin typeface="SimSun" panose="02010600030101010101" pitchFamily="2" charset="-122"/>
              <a:ea typeface="SimSun" panose="02010600030101010101" pitchFamily="2" charset="-122"/>
            </a:endParaRPr>
          </a:p>
          <a:p>
            <a:pPr marL="457200" indent="-457200">
              <a:buFont typeface="Wingdings" panose="05000000000000000000" pitchFamily="2" charset="2"/>
              <a:buChar char="Ø"/>
            </a:pPr>
            <a:endParaRPr lang="en-US" altLang="zh-TW" sz="3200" dirty="0" smtClean="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r>
              <a:rPr lang="en-US" altLang="zh-TW" sz="3200" dirty="0">
                <a:latin typeface="標楷體" panose="03000509000000000000" pitchFamily="65" charset="-120"/>
                <a:ea typeface="標楷體" panose="03000509000000000000" pitchFamily="65" charset="-120"/>
              </a:rPr>
              <a:t>J</a:t>
            </a:r>
            <a:r>
              <a:rPr lang="zh-TW" altLang="en-US" sz="3200" dirty="0">
                <a:latin typeface="標楷體" panose="03000509000000000000" pitchFamily="65" charset="-120"/>
                <a:ea typeface="標楷體" panose="03000509000000000000" pitchFamily="65" charset="-120"/>
              </a:rPr>
              <a:t>小姐</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「一開始幫忙先生擺攤，後來也有去工廠和仲介公司工作，也都是幫忙家計。</a:t>
            </a:r>
            <a:r>
              <a:rPr lang="zh-TW" altLang="en-US" sz="3200" dirty="0" smtClean="0">
                <a:latin typeface="標楷體" panose="03000509000000000000" pitchFamily="65" charset="-120"/>
                <a:ea typeface="標楷體" panose="03000509000000000000" pitchFamily="65" charset="-120"/>
              </a:rPr>
              <a:t>」</a:t>
            </a:r>
            <a:endParaRPr lang="en-US" altLang="zh-TW" sz="3200" dirty="0" smtClean="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endParaRPr lang="en-US" altLang="zh-TW" sz="3200" dirty="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r>
              <a:rPr lang="en-US" altLang="zh-TW" sz="3200" dirty="0"/>
              <a:t>W</a:t>
            </a:r>
            <a:r>
              <a:rPr lang="zh-TW" altLang="zh-TW" sz="3200" dirty="0"/>
              <a:t>小姐</a:t>
            </a:r>
            <a:r>
              <a:rPr lang="en-US" altLang="zh-TW" sz="3200" dirty="0"/>
              <a:t>:</a:t>
            </a:r>
            <a:r>
              <a:rPr lang="zh-TW" altLang="zh-TW" sz="3200" dirty="0"/>
              <a:t>「</a:t>
            </a:r>
            <a:r>
              <a:rPr lang="zh-TW" altLang="zh-TW" sz="3200" dirty="0">
                <a:latin typeface="標楷體" panose="03000509000000000000" pitchFamily="65" charset="-120"/>
                <a:ea typeface="標楷體" panose="03000509000000000000" pitchFamily="65" charset="-120"/>
              </a:rPr>
              <a:t>主要就是賺錢，在家裡也很無聊，想說出去工作可以賺錢也可以認識朋友……主要是說要生活啊，老公又不會幫忙什麼的，因為我很早就離婚什麼都要自己來。</a:t>
            </a:r>
            <a:r>
              <a:rPr lang="zh-TW" altLang="zh-TW" sz="3200" dirty="0"/>
              <a:t>」</a:t>
            </a:r>
          </a:p>
          <a:p>
            <a:pPr marL="1096963" lvl="1" indent="-457200">
              <a:buFont typeface="Wingdings" panose="05000000000000000000" pitchFamily="2" charset="2"/>
              <a:buChar char="Ø"/>
            </a:pPr>
            <a:endParaRPr lang="en-US" altLang="zh-TW" sz="3200" dirty="0" smtClean="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endParaRPr lang="zh-TW" altLang="zh-TW" sz="3200" dirty="0" smtClean="0"/>
          </a:p>
          <a:p>
            <a:pPr marL="1096963" lvl="1" indent="-457200">
              <a:buFont typeface="Wingdings" panose="05000000000000000000" pitchFamily="2" charset="2"/>
              <a:buChar char="Ø"/>
            </a:pPr>
            <a:endParaRPr lang="en-US" altLang="zh-TW" sz="3200" dirty="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1156020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036887" y="159941"/>
            <a:ext cx="10369152" cy="1323439"/>
          </a:xfrm>
          <a:prstGeom prst="rect">
            <a:avLst/>
          </a:prstGeom>
          <a:noFill/>
        </p:spPr>
        <p:txBody>
          <a:bodyPr wrap="square" rtlCol="0">
            <a:spAutoFit/>
          </a:bodyPr>
          <a:lstStyle/>
          <a:p>
            <a:pPr lvl="0" algn="ctr"/>
            <a:r>
              <a:rPr lang="zh-TW" altLang="zh-TW" sz="4000" dirty="0"/>
              <a:t>新</a:t>
            </a:r>
            <a:r>
              <a:rPr lang="zh-TW" altLang="zh-TW" sz="4000" dirty="0" smtClean="0"/>
              <a:t>移民在</a:t>
            </a:r>
            <a:r>
              <a:rPr lang="zh-TW" altLang="zh-TW" sz="4000" dirty="0"/>
              <a:t>工作職場中是否會遇到困境或歧視？</a:t>
            </a:r>
          </a:p>
          <a:p>
            <a:pPr algn="ctr"/>
            <a:endParaRPr lang="zh-TW" altLang="en-US" sz="4000" dirty="0"/>
          </a:p>
        </p:txBody>
      </p:sp>
      <p:sp>
        <p:nvSpPr>
          <p:cNvPr id="3" name="文字方塊 2"/>
          <p:cNvSpPr txBox="1"/>
          <p:nvPr/>
        </p:nvSpPr>
        <p:spPr>
          <a:xfrm>
            <a:off x="956767" y="1096045"/>
            <a:ext cx="10729192" cy="8463855"/>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rPr>
              <a:t>同事之間</a:t>
            </a:r>
            <a:endParaRPr lang="en-US" altLang="zh-TW"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endParaRPr>
          </a:p>
          <a:p>
            <a:pPr marL="1096963" lvl="1" indent="-457200">
              <a:buFont typeface="Wingdings" panose="05000000000000000000" pitchFamily="2" charset="2"/>
              <a:buChar char="Ø"/>
            </a:pPr>
            <a:r>
              <a:rPr lang="en-US" altLang="zh-TW" sz="3200" dirty="0">
                <a:latin typeface="標楷體" panose="03000509000000000000" pitchFamily="65" charset="-120"/>
                <a:ea typeface="標楷體" panose="03000509000000000000" pitchFamily="65" charset="-120"/>
              </a:rPr>
              <a:t>A</a:t>
            </a:r>
            <a:r>
              <a:rPr lang="zh-TW" altLang="en-US" sz="3200" dirty="0">
                <a:latin typeface="標楷體" panose="03000509000000000000" pitchFamily="65" charset="-120"/>
                <a:ea typeface="標楷體" panose="03000509000000000000" pitchFamily="65" charset="-120"/>
              </a:rPr>
              <a:t>小姐：「像一般台灣人或是一般的員工，就是好像看不起我們那樣，有的時候他們故意講我們聽不懂的</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台語</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。（但）其實我們聽得懂，只是說，我們不回應。」</a:t>
            </a:r>
            <a:endParaRPr lang="en-US" altLang="zh-TW" sz="3200" dirty="0" smtClean="0">
              <a:latin typeface="標楷體" panose="03000509000000000000" pitchFamily="65" charset="-120"/>
              <a:ea typeface="標楷體" panose="03000509000000000000" pitchFamily="65" charset="-120"/>
            </a:endParaRPr>
          </a:p>
          <a:p>
            <a:pPr marL="457200" indent="-457200">
              <a:buFont typeface="Wingdings" panose="05000000000000000000" pitchFamily="2" charset="2"/>
              <a:buChar char="Ø"/>
            </a:pPr>
            <a:endParaRPr lang="en-US" altLang="zh-TW" sz="3200" dirty="0">
              <a:latin typeface="標楷體" panose="03000509000000000000" pitchFamily="65" charset="-120"/>
              <a:ea typeface="標楷體" panose="03000509000000000000" pitchFamily="65" charset="-120"/>
            </a:endParaRPr>
          </a:p>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rPr>
              <a:t>客人之間</a:t>
            </a:r>
            <a:endParaRPr lang="en-US" altLang="zh-TW"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endParaRPr>
          </a:p>
          <a:p>
            <a:pPr marL="1096963" lvl="1" indent="-457200">
              <a:buFont typeface="Wingdings" panose="05000000000000000000" pitchFamily="2" charset="2"/>
              <a:buChar char="Ø"/>
            </a:pPr>
            <a:r>
              <a:rPr lang="en-US" altLang="zh-TW" sz="3200" dirty="0" smtClean="0">
                <a:latin typeface="標楷體" panose="03000509000000000000" pitchFamily="65" charset="-120"/>
                <a:ea typeface="標楷體" panose="03000509000000000000" pitchFamily="65" charset="-120"/>
              </a:rPr>
              <a:t>W</a:t>
            </a:r>
            <a:r>
              <a:rPr lang="zh-TW" altLang="en-US" sz="3200" dirty="0">
                <a:latin typeface="標楷體" panose="03000509000000000000" pitchFamily="65" charset="-120"/>
                <a:ea typeface="標楷體" panose="03000509000000000000" pitchFamily="65" charset="-120"/>
              </a:rPr>
              <a:t>小姐：「</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因為之前不是有越南人打台灣人，他以為台灣跟大陸人是一樣的。他就會對我說你越南人很凶，你會不會打人？我說我不會打人也不會兇人，我只會覺得就是那些很愛問問題很沒水準的人很奇怪。」</a:t>
            </a:r>
            <a:endParaRPr lang="en-US" altLang="zh-TW" sz="3200" dirty="0" smtClean="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endParaRPr lang="zh-TW" altLang="zh-TW" sz="3200" dirty="0" smtClean="0"/>
          </a:p>
          <a:p>
            <a:pPr marL="1096963" lvl="1" indent="-457200">
              <a:buFont typeface="Wingdings" panose="05000000000000000000" pitchFamily="2" charset="2"/>
              <a:buChar char="Ø"/>
            </a:pPr>
            <a:endParaRPr lang="en-US" altLang="zh-TW" sz="3200" dirty="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294041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259"/>
          <p:cNvSpPr>
            <a:spLocks noChangeArrowheads="1"/>
          </p:cNvSpPr>
          <p:nvPr/>
        </p:nvSpPr>
        <p:spPr bwMode="auto">
          <a:xfrm>
            <a:off x="4296978" y="3526079"/>
            <a:ext cx="56387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TW" altLang="en-US" sz="4000" dirty="0">
                <a:solidFill>
                  <a:srgbClr val="591F0E"/>
                </a:solidFill>
                <a:cs typeface="Arial" panose="020B0604020202020204" pitchFamily="34" charset="0"/>
              </a:rPr>
              <a:t>新移民女性工作權介紹</a:t>
            </a:r>
            <a:endParaRPr lang="zh-CN" altLang="en-US" sz="4000" dirty="0">
              <a:solidFill>
                <a:srgbClr val="591F0E"/>
              </a:solidFill>
              <a:cs typeface="Arial" panose="020B0604020202020204" pitchFamily="34" charset="0"/>
            </a:endParaRPr>
          </a:p>
        </p:txBody>
      </p:sp>
      <p:sp>
        <p:nvSpPr>
          <p:cNvPr id="21" name="矩形 20"/>
          <p:cNvSpPr/>
          <p:nvPr/>
        </p:nvSpPr>
        <p:spPr>
          <a:xfrm>
            <a:off x="5727807" y="1953054"/>
            <a:ext cx="1388522" cy="1862048"/>
          </a:xfrm>
          <a:prstGeom prst="rect">
            <a:avLst/>
          </a:prstGeom>
          <a:effectLst/>
        </p:spPr>
        <p:txBody>
          <a:bodyPr wrap="none">
            <a:spAutoFit/>
          </a:bodyPr>
          <a:lstStyle/>
          <a:p>
            <a:pPr algn="ctr"/>
            <a:r>
              <a:rPr lang="en-US" altLang="zh-CN" sz="115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04</a:t>
            </a:r>
            <a:endParaRPr lang="zh-CN" altLang="en-US" sz="115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4799" t="11172" r="24800" b="12167"/>
          <a:stretch/>
        </p:blipFill>
        <p:spPr>
          <a:xfrm rot="2682414">
            <a:off x="845544" y="2881351"/>
            <a:ext cx="4356396" cy="3727138"/>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90065" y="-53620"/>
            <a:ext cx="905525" cy="612068"/>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3138825">
            <a:off x="3848544" y="1730220"/>
            <a:ext cx="513024" cy="716465"/>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221683" y="996794"/>
            <a:ext cx="584155" cy="576153"/>
          </a:xfrm>
          <a:prstGeom prst="rect">
            <a:avLst/>
          </a:prstGeom>
        </p:spPr>
      </p:pic>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t="-9867" b="-9867"/>
          <a:stretch/>
        </p:blipFill>
        <p:spPr>
          <a:xfrm>
            <a:off x="3247981" y="2785669"/>
            <a:ext cx="467439" cy="315954"/>
          </a:xfrm>
          <a:prstGeom prst="rect">
            <a:avLst/>
          </a:prstGeom>
        </p:spPr>
      </p:pic>
    </p:spTree>
    <p:extLst>
      <p:ext uri="{BB962C8B-B14F-4D97-AF65-F5344CB8AC3E}">
        <p14:creationId xmlns:p14="http://schemas.microsoft.com/office/powerpoint/2010/main" val="27385319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ppt_x"/>
                                          </p:val>
                                        </p:tav>
                                        <p:tav tm="100000">
                                          <p:val>
                                            <p:strVal val="#ppt_x"/>
                                          </p:val>
                                        </p:tav>
                                      </p:tavLst>
                                    </p:anim>
                                    <p:anim calcmode="lin" valueType="num">
                                      <p:cBhvr additive="base">
                                        <p:cTn id="14" dur="10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ppt_x"/>
                                          </p:val>
                                        </p:tav>
                                        <p:tav tm="100000">
                                          <p:val>
                                            <p:strVal val="#ppt_x"/>
                                          </p:val>
                                        </p:tav>
                                      </p:tavLst>
                                    </p:anim>
                                    <p:anim calcmode="lin" valueType="num">
                                      <p:cBhvr additive="base">
                                        <p:cTn id="26" dur="1000" fill="hold"/>
                                        <p:tgtEl>
                                          <p:spTgt spid="11"/>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10"/>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1"/>
                                        </p:tgtEl>
                                        <p:attrNameLst>
                                          <p:attrName>r</p:attrName>
                                        </p:attrNameLst>
                                      </p:cBhvr>
                                    </p:animRo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32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9"/>
                                        </p:tgtEl>
                                        <p:attrNameLst>
                                          <p:attrName>ppt_y</p:attrName>
                                        </p:attrNameLst>
                                      </p:cBhvr>
                                      <p:tavLst>
                                        <p:tav tm="0">
                                          <p:val>
                                            <p:strVal val="#ppt_y"/>
                                          </p:val>
                                        </p:tav>
                                        <p:tav tm="100000">
                                          <p:val>
                                            <p:strVal val="#ppt_y"/>
                                          </p:val>
                                        </p:tav>
                                      </p:tavLst>
                                    </p:anim>
                                    <p:anim calcmode="lin" valueType="num">
                                      <p:cBhvr>
                                        <p:cTn id="4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9"/>
                                        </p:tgtEl>
                                      </p:cBhvr>
                                    </p:animEffect>
                                  </p:childTnLst>
                                </p:cTn>
                              </p:par>
                            </p:childTnLst>
                          </p:cTn>
                        </p:par>
                        <p:par>
                          <p:cTn id="49" fill="hold">
                            <p:stCondLst>
                              <p:cond delay="420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19"/>
                                        </p:tgtEl>
                                      </p:cBhvr>
                                    </p:animEffect>
                                    <p:animScale>
                                      <p:cBhvr>
                                        <p:cTn id="52"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solidFill>
                  <a:schemeClr val="tx1"/>
                </a:solidFill>
              </a:rPr>
              <a:t>法律保障的工作權益</a:t>
            </a:r>
            <a:endParaRPr lang="zh-TW" altLang="en-US" dirty="0"/>
          </a:p>
        </p:txBody>
      </p:sp>
      <p:sp>
        <p:nvSpPr>
          <p:cNvPr id="3" name="內容版面配置區 2"/>
          <p:cNvSpPr>
            <a:spLocks noGrp="1"/>
          </p:cNvSpPr>
          <p:nvPr>
            <p:ph idx="1"/>
          </p:nvPr>
        </p:nvSpPr>
        <p:spPr/>
        <p:txBody>
          <a:bodyPr>
            <a:normAutofit/>
          </a:bodyPr>
          <a:lstStyle/>
          <a:p>
            <a:pPr marL="48216" indent="0">
              <a:buNone/>
            </a:pPr>
            <a:r>
              <a:rPr lang="zh-TW" altLang="en-US" sz="2953" dirty="0"/>
              <a:t>憲法第</a:t>
            </a:r>
            <a:r>
              <a:rPr lang="en-US" altLang="zh-TW" sz="2953" dirty="0"/>
              <a:t>15</a:t>
            </a:r>
            <a:r>
              <a:rPr lang="zh-TW" altLang="en-US" sz="2953" dirty="0"/>
              <a:t>條：</a:t>
            </a:r>
            <a:endParaRPr lang="en-US" altLang="zh-TW" sz="2953" dirty="0"/>
          </a:p>
          <a:p>
            <a:pPr marL="48216" indent="0">
              <a:buNone/>
            </a:pPr>
            <a:r>
              <a:rPr lang="zh-TW" altLang="en-US" sz="2953" dirty="0"/>
              <a:t>「人民</a:t>
            </a:r>
            <a:r>
              <a:rPr lang="zh-TW" altLang="en-US" sz="2953" dirty="0"/>
              <a:t>之生存權、工作權及財產權，應予保障</a:t>
            </a:r>
            <a:r>
              <a:rPr lang="zh-TW" altLang="en-US" sz="2953" dirty="0"/>
              <a:t>。」</a:t>
            </a:r>
            <a:endParaRPr lang="zh-TW" altLang="en-US" sz="2953" dirty="0"/>
          </a:p>
        </p:txBody>
      </p:sp>
      <p:pic>
        <p:nvPicPr>
          <p:cNvPr id="4"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4799" t="11172" r="24800" b="12167"/>
          <a:stretch/>
        </p:blipFill>
        <p:spPr>
          <a:xfrm rot="2682414">
            <a:off x="8550399" y="2512295"/>
            <a:ext cx="4356396" cy="3727138"/>
          </a:xfrm>
          <a:prstGeom prst="rect">
            <a:avLst/>
          </a:prstGeom>
        </p:spPr>
      </p:pic>
    </p:spTree>
    <p:extLst>
      <p:ext uri="{BB962C8B-B14F-4D97-AF65-F5344CB8AC3E}">
        <p14:creationId xmlns:p14="http://schemas.microsoft.com/office/powerpoint/2010/main" val="2993841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036887" y="159941"/>
            <a:ext cx="10369152" cy="707886"/>
          </a:xfrm>
          <a:prstGeom prst="rect">
            <a:avLst/>
          </a:prstGeom>
          <a:noFill/>
        </p:spPr>
        <p:txBody>
          <a:bodyPr wrap="square" rtlCol="0">
            <a:spAutoFit/>
          </a:bodyPr>
          <a:lstStyle/>
          <a:p>
            <a:pPr lvl="0" algn="ctr"/>
            <a:r>
              <a:rPr lang="zh-TW" altLang="en-US" sz="4000" dirty="0" smtClean="0"/>
              <a:t>侵害</a:t>
            </a:r>
            <a:r>
              <a:rPr lang="zh-TW" altLang="en-US" sz="4000" dirty="0"/>
              <a:t>新移民女性工作權的舉例：</a:t>
            </a:r>
            <a:endParaRPr lang="zh-TW" altLang="en-US" sz="4000" dirty="0"/>
          </a:p>
        </p:txBody>
      </p:sp>
      <p:sp>
        <p:nvSpPr>
          <p:cNvPr id="3" name="文字方塊 2"/>
          <p:cNvSpPr txBox="1"/>
          <p:nvPr/>
        </p:nvSpPr>
        <p:spPr>
          <a:xfrm>
            <a:off x="956767" y="1096045"/>
            <a:ext cx="10729192" cy="8463855"/>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rPr>
              <a:t>同工不同酬</a:t>
            </a:r>
            <a:endParaRPr lang="en-US" altLang="zh-TW"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endParaRPr>
          </a:p>
          <a:p>
            <a:pPr marL="1096963" lvl="1" indent="-457200">
              <a:buFont typeface="Wingdings" panose="05000000000000000000" pitchFamily="2" charset="2"/>
              <a:buChar char="Ø"/>
            </a:pPr>
            <a:r>
              <a:rPr lang="en-US" altLang="zh-TW" sz="3200" dirty="0">
                <a:latin typeface="標楷體" panose="03000509000000000000" pitchFamily="65" charset="-120"/>
                <a:ea typeface="標楷體" panose="03000509000000000000" pitchFamily="65" charset="-120"/>
              </a:rPr>
              <a:t>J</a:t>
            </a:r>
            <a:r>
              <a:rPr lang="zh-TW" altLang="en-US" sz="3200" dirty="0">
                <a:latin typeface="標楷體" panose="03000509000000000000" pitchFamily="65" charset="-120"/>
                <a:ea typeface="標楷體" panose="03000509000000000000" pitchFamily="65" charset="-120"/>
              </a:rPr>
              <a:t>小姐：「工廠一個月大概是</a:t>
            </a:r>
            <a:r>
              <a:rPr lang="en-US" altLang="zh-TW" sz="3200" dirty="0">
                <a:latin typeface="標楷體" panose="03000509000000000000" pitchFamily="65" charset="-120"/>
                <a:ea typeface="標楷體" panose="03000509000000000000" pitchFamily="65" charset="-120"/>
              </a:rPr>
              <a:t>1</a:t>
            </a:r>
            <a:r>
              <a:rPr lang="zh-TW" altLang="en-US" sz="3200" dirty="0">
                <a:latin typeface="標楷體" panose="03000509000000000000" pitchFamily="65" charset="-120"/>
                <a:ea typeface="標楷體" panose="03000509000000000000" pitchFamily="65" charset="-120"/>
              </a:rPr>
              <a:t>萬</a:t>
            </a:r>
            <a:r>
              <a:rPr lang="en-US" altLang="zh-TW" sz="3200" dirty="0">
                <a:latin typeface="標楷體" panose="03000509000000000000" pitchFamily="65" charset="-120"/>
                <a:ea typeface="標楷體" panose="03000509000000000000" pitchFamily="65" charset="-120"/>
              </a:rPr>
              <a:t>6</a:t>
            </a:r>
            <a:r>
              <a:rPr lang="zh-TW" altLang="en-US" sz="3200" dirty="0">
                <a:latin typeface="標楷體" panose="03000509000000000000" pitchFamily="65" charset="-120"/>
                <a:ea typeface="標楷體" panose="03000509000000000000" pitchFamily="65" charset="-120"/>
              </a:rPr>
              <a:t>，一天大概是</a:t>
            </a:r>
            <a:r>
              <a:rPr lang="en-US" altLang="zh-TW" sz="3200" dirty="0">
                <a:latin typeface="標楷體" panose="03000509000000000000" pitchFamily="65" charset="-120"/>
                <a:ea typeface="標楷體" panose="03000509000000000000" pitchFamily="65" charset="-120"/>
              </a:rPr>
              <a:t>550</a:t>
            </a:r>
            <a:r>
              <a:rPr lang="zh-TW" altLang="en-US" sz="3200" dirty="0">
                <a:latin typeface="標楷體" panose="03000509000000000000" pitchFamily="65" charset="-120"/>
                <a:ea typeface="標楷體" panose="03000509000000000000" pitchFamily="65" charset="-120"/>
              </a:rPr>
              <a:t>，但台灣人是快</a:t>
            </a:r>
            <a:r>
              <a:rPr lang="en-US" altLang="zh-TW" sz="3200" dirty="0">
                <a:latin typeface="標楷體" panose="03000509000000000000" pitchFamily="65" charset="-120"/>
                <a:ea typeface="標楷體" panose="03000509000000000000" pitchFamily="65" charset="-120"/>
              </a:rPr>
              <a:t>700</a:t>
            </a:r>
            <a:r>
              <a:rPr lang="zh-TW" altLang="en-US" sz="3200" dirty="0">
                <a:latin typeface="標楷體" panose="03000509000000000000" pitchFamily="65" charset="-120"/>
                <a:ea typeface="標楷體" panose="03000509000000000000" pitchFamily="65" charset="-120"/>
              </a:rPr>
              <a:t>，後面我有做到一天快</a:t>
            </a:r>
            <a:r>
              <a:rPr lang="en-US" altLang="zh-TW" sz="3200" dirty="0">
                <a:latin typeface="標楷體" panose="03000509000000000000" pitchFamily="65" charset="-120"/>
                <a:ea typeface="標楷體" panose="03000509000000000000" pitchFamily="65" charset="-120"/>
              </a:rPr>
              <a:t>620</a:t>
            </a:r>
            <a:r>
              <a:rPr lang="zh-TW" altLang="en-US" sz="3200" dirty="0">
                <a:latin typeface="標楷體" panose="03000509000000000000" pitchFamily="65" charset="-120"/>
                <a:ea typeface="標楷體" panose="03000509000000000000" pitchFamily="65" charset="-120"/>
              </a:rPr>
              <a:t>。就是同一份工作做一樣的東西沒有比較簡單，老闆覺得妳比較會做，給妳的東西就比較多，但我覺得很不公平，今天一樣的工作要給我一樣的待遇，後面我也有身分證，妳應該要給我一樣的。」</a:t>
            </a:r>
          </a:p>
          <a:p>
            <a:pPr marL="1096963" lvl="1" indent="-457200">
              <a:buFont typeface="Wingdings" panose="05000000000000000000" pitchFamily="2" charset="2"/>
              <a:buChar char="Ø"/>
            </a:pPr>
            <a:r>
              <a:rPr lang="en-US" altLang="zh-TW" sz="3200" dirty="0">
                <a:latin typeface="標楷體" panose="03000509000000000000" pitchFamily="65" charset="-120"/>
                <a:ea typeface="標楷體" panose="03000509000000000000" pitchFamily="65" charset="-120"/>
              </a:rPr>
              <a:t>J</a:t>
            </a:r>
            <a:r>
              <a:rPr lang="zh-TW" altLang="en-US" sz="3200" dirty="0">
                <a:latin typeface="標楷體" panose="03000509000000000000" pitchFamily="65" charset="-120"/>
                <a:ea typeface="標楷體" panose="03000509000000000000" pitchFamily="65" charset="-120"/>
              </a:rPr>
              <a:t>小姐：「我們仲介公司最主要還是台灣人，啊越南人就工人之類的，所以工作的內容其實也不一樣？可是台灣人薪水還是比較高的，我們沒有方法去看到他們的薪水，底薪都是</a:t>
            </a:r>
            <a:r>
              <a:rPr lang="en-US" altLang="zh-TW" sz="3200" dirty="0">
                <a:latin typeface="標楷體" panose="03000509000000000000" pitchFamily="65" charset="-120"/>
                <a:ea typeface="標楷體" panose="03000509000000000000" pitchFamily="65" charset="-120"/>
              </a:rPr>
              <a:t>1</a:t>
            </a:r>
            <a:r>
              <a:rPr lang="zh-TW" altLang="en-US" sz="3200" dirty="0">
                <a:latin typeface="標楷體" panose="03000509000000000000" pitchFamily="65" charset="-120"/>
                <a:ea typeface="標楷體" panose="03000509000000000000" pitchFamily="65" charset="-120"/>
              </a:rPr>
              <a:t>萬，我聽到的是他們一個月都</a:t>
            </a:r>
            <a:r>
              <a:rPr lang="en-US" altLang="zh-TW" sz="3200" dirty="0">
                <a:latin typeface="標楷體" panose="03000509000000000000" pitchFamily="65" charset="-120"/>
                <a:ea typeface="標楷體" panose="03000509000000000000" pitchFamily="65" charset="-120"/>
              </a:rPr>
              <a:t>3</a:t>
            </a:r>
            <a:r>
              <a:rPr lang="zh-TW" altLang="en-US" sz="3200" dirty="0">
                <a:latin typeface="標楷體" panose="03000509000000000000" pitchFamily="65" charset="-120"/>
                <a:ea typeface="標楷體" panose="03000509000000000000" pitchFamily="65" charset="-120"/>
              </a:rPr>
              <a:t>萬多阿，我們是</a:t>
            </a:r>
            <a:r>
              <a:rPr lang="en-US" altLang="zh-TW" sz="3200" dirty="0">
                <a:latin typeface="標楷體" panose="03000509000000000000" pitchFamily="65" charset="-120"/>
                <a:ea typeface="標楷體" panose="03000509000000000000" pitchFamily="65" charset="-120"/>
              </a:rPr>
              <a:t>2</a:t>
            </a:r>
            <a:r>
              <a:rPr lang="zh-TW" altLang="en-US" sz="3200" dirty="0">
                <a:latin typeface="標楷體" panose="03000509000000000000" pitchFamily="65" charset="-120"/>
                <a:ea typeface="標楷體" panose="03000509000000000000" pitchFamily="65" charset="-120"/>
              </a:rPr>
              <a:t>萬</a:t>
            </a:r>
            <a:r>
              <a:rPr lang="en-US" altLang="zh-TW" sz="3200" dirty="0">
                <a:latin typeface="標楷體" panose="03000509000000000000" pitchFamily="65" charset="-120"/>
                <a:ea typeface="標楷體" panose="03000509000000000000" pitchFamily="65" charset="-120"/>
              </a:rPr>
              <a:t>5</a:t>
            </a:r>
            <a:r>
              <a:rPr lang="zh-TW" altLang="en-US" sz="3200" dirty="0">
                <a:latin typeface="標楷體" panose="03000509000000000000" pitchFamily="65" charset="-120"/>
                <a:ea typeface="標楷體" panose="03000509000000000000" pitchFamily="65" charset="-120"/>
              </a:rPr>
              <a:t>。」</a:t>
            </a:r>
          </a:p>
          <a:p>
            <a:pPr marL="1096963" lvl="1" indent="-457200">
              <a:buFont typeface="Wingdings" panose="05000000000000000000" pitchFamily="2" charset="2"/>
              <a:buChar char="Ø"/>
            </a:pPr>
            <a:endParaRPr lang="zh-TW" altLang="zh-TW" sz="3200" dirty="0" smtClean="0"/>
          </a:p>
          <a:p>
            <a:pPr marL="1096963" lvl="1" indent="-457200">
              <a:buFont typeface="Wingdings" panose="05000000000000000000" pitchFamily="2" charset="2"/>
              <a:buChar char="Ø"/>
            </a:pPr>
            <a:endParaRPr lang="en-US" altLang="zh-TW" sz="3200" dirty="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2030145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chemeClr val="tx1"/>
                </a:solidFill>
              </a:rPr>
              <a:t>法律保障的工作權益</a:t>
            </a:r>
            <a:endParaRPr lang="zh-TW" altLang="en-US" b="1" dirty="0">
              <a:solidFill>
                <a:schemeClr val="tx1"/>
              </a:solidFill>
            </a:endParaRPr>
          </a:p>
        </p:txBody>
      </p:sp>
      <p:sp>
        <p:nvSpPr>
          <p:cNvPr id="3" name="內容版面配置區 2"/>
          <p:cNvSpPr>
            <a:spLocks noGrp="1"/>
          </p:cNvSpPr>
          <p:nvPr>
            <p:ph idx="1"/>
          </p:nvPr>
        </p:nvSpPr>
        <p:spPr>
          <a:xfrm>
            <a:off x="673392" y="2169795"/>
            <a:ext cx="11883645" cy="4259227"/>
          </a:xfrm>
        </p:spPr>
        <p:txBody>
          <a:bodyPr>
            <a:normAutofit/>
          </a:bodyPr>
          <a:lstStyle/>
          <a:p>
            <a:pPr marL="48216" indent="0">
              <a:buNone/>
            </a:pPr>
            <a:r>
              <a:rPr lang="zh-TW" altLang="en-US" sz="2953" dirty="0"/>
              <a:t>世界人權宣言第</a:t>
            </a:r>
            <a:r>
              <a:rPr lang="en-US" altLang="zh-TW" sz="2953" dirty="0"/>
              <a:t>23</a:t>
            </a:r>
            <a:r>
              <a:rPr lang="zh-TW" altLang="en-US" sz="2953" dirty="0"/>
              <a:t>條</a:t>
            </a:r>
            <a:r>
              <a:rPr lang="zh-TW" altLang="en-US" sz="2953" dirty="0"/>
              <a:t>：</a:t>
            </a:r>
            <a:endParaRPr lang="en-US" altLang="zh-TW" sz="2953" dirty="0"/>
          </a:p>
          <a:p>
            <a:pPr marL="48216" indent="0">
              <a:buNone/>
            </a:pPr>
            <a:r>
              <a:rPr lang="zh-TW" altLang="en-US" sz="2953" dirty="0"/>
              <a:t>「</a:t>
            </a:r>
            <a:r>
              <a:rPr lang="en-US" altLang="zh-TW" sz="2953" dirty="0"/>
              <a:t>I</a:t>
            </a:r>
            <a:r>
              <a:rPr lang="zh-TW" altLang="en-US" sz="2953" dirty="0"/>
              <a:t>人人有權工作，自由選擇職業、並受公正和合適的工作條件並享受免於失業的保障</a:t>
            </a:r>
            <a:r>
              <a:rPr lang="zh-TW" altLang="en-US" sz="2953" dirty="0"/>
              <a:t>。</a:t>
            </a:r>
            <a:endParaRPr lang="en-US" altLang="zh-TW" sz="2953" dirty="0"/>
          </a:p>
          <a:p>
            <a:pPr marL="48216" indent="0">
              <a:buNone/>
            </a:pPr>
            <a:r>
              <a:rPr lang="en-US" altLang="zh-TW" sz="2953" dirty="0"/>
              <a:t>II</a:t>
            </a:r>
            <a:r>
              <a:rPr lang="zh-TW" altLang="en-US" sz="2953" dirty="0"/>
              <a:t>人人有同工同酬的權利，不受任何歧視</a:t>
            </a:r>
            <a:r>
              <a:rPr lang="zh-TW" altLang="en-US" sz="2953" dirty="0"/>
              <a:t>。</a:t>
            </a:r>
            <a:endParaRPr lang="en-US" altLang="zh-TW" sz="2953" dirty="0"/>
          </a:p>
          <a:p>
            <a:pPr marL="48216" indent="0">
              <a:buNone/>
            </a:pPr>
            <a:r>
              <a:rPr lang="en-US" altLang="zh-TW" sz="2953" dirty="0"/>
              <a:t>III</a:t>
            </a:r>
            <a:r>
              <a:rPr lang="zh-TW" altLang="en-US" sz="2953" dirty="0"/>
              <a:t>每一個工作的人，有權享受公正和合適的報酬，保證使他本人和家屬有一個符合人的尊嚴的生活條件，必要時並輔以其他方式的社會保障</a:t>
            </a:r>
            <a:r>
              <a:rPr lang="zh-TW" altLang="en-US" sz="2953" dirty="0"/>
              <a:t>。</a:t>
            </a:r>
            <a:endParaRPr lang="en-US" altLang="zh-TW" sz="2953" dirty="0"/>
          </a:p>
          <a:p>
            <a:pPr marL="48216" indent="0">
              <a:buNone/>
            </a:pPr>
            <a:r>
              <a:rPr lang="en-US" altLang="zh-TW" sz="2953" dirty="0"/>
              <a:t>IV</a:t>
            </a:r>
            <a:r>
              <a:rPr lang="zh-TW" altLang="en-US" sz="2953" dirty="0"/>
              <a:t>人人有為維護其利益而組織和參加工會的權利。」</a:t>
            </a:r>
          </a:p>
        </p:txBody>
      </p:sp>
      <p:pic>
        <p:nvPicPr>
          <p:cNvPr id="4"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4799" t="11172" r="24800" b="12167"/>
          <a:stretch/>
        </p:blipFill>
        <p:spPr>
          <a:xfrm rot="2682414">
            <a:off x="10824596" y="5216802"/>
            <a:ext cx="1860418" cy="1591691"/>
          </a:xfrm>
          <a:prstGeom prst="rect">
            <a:avLst/>
          </a:prstGeom>
        </p:spPr>
      </p:pic>
    </p:spTree>
    <p:extLst>
      <p:ext uri="{BB962C8B-B14F-4D97-AF65-F5344CB8AC3E}">
        <p14:creationId xmlns:p14="http://schemas.microsoft.com/office/powerpoint/2010/main" val="318975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036887" y="159941"/>
            <a:ext cx="10369152" cy="707886"/>
          </a:xfrm>
          <a:prstGeom prst="rect">
            <a:avLst/>
          </a:prstGeom>
          <a:noFill/>
        </p:spPr>
        <p:txBody>
          <a:bodyPr wrap="square" rtlCol="0">
            <a:spAutoFit/>
          </a:bodyPr>
          <a:lstStyle/>
          <a:p>
            <a:pPr lvl="0" algn="ctr"/>
            <a:r>
              <a:rPr lang="zh-TW" altLang="en-US" sz="4000" dirty="0" smtClean="0"/>
              <a:t>侵害</a:t>
            </a:r>
            <a:r>
              <a:rPr lang="zh-TW" altLang="en-US" sz="4000" dirty="0"/>
              <a:t>新移民女性工作權的舉例：</a:t>
            </a:r>
            <a:endParaRPr lang="zh-TW" altLang="en-US" sz="4000" dirty="0"/>
          </a:p>
        </p:txBody>
      </p:sp>
      <p:sp>
        <p:nvSpPr>
          <p:cNvPr id="3" name="文字方塊 2"/>
          <p:cNvSpPr txBox="1"/>
          <p:nvPr/>
        </p:nvSpPr>
        <p:spPr>
          <a:xfrm>
            <a:off x="956767" y="1096045"/>
            <a:ext cx="10729192" cy="6986528"/>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rPr>
              <a:t>勞動條件</a:t>
            </a:r>
            <a:r>
              <a:rPr lang="zh-TW" altLang="en-US" sz="3200" b="1" dirty="0">
                <a:effectLst>
                  <a:outerShdw blurRad="38100" dist="38100" dir="2700000" algn="tl">
                    <a:srgbClr val="000000">
                      <a:alpha val="43137"/>
                    </a:srgbClr>
                  </a:outerShdw>
                </a:effectLst>
                <a:latin typeface="SimSun" panose="02010600030101010101" pitchFamily="2" charset="-122"/>
                <a:ea typeface="SimSun" panose="02010600030101010101" pitchFamily="2" charset="-122"/>
              </a:rPr>
              <a:t>遭</a:t>
            </a:r>
            <a:r>
              <a:rPr lang="zh-TW" altLang="en-US"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rPr>
              <a:t>剝削</a:t>
            </a:r>
            <a:endParaRPr lang="en-US" altLang="zh-TW"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endParaRPr>
          </a:p>
          <a:p>
            <a:endParaRPr lang="en-US" altLang="zh-TW" sz="3200" b="1" dirty="0" smtClean="0">
              <a:effectLst>
                <a:outerShdw blurRad="38100" dist="38100" dir="2700000" algn="tl">
                  <a:srgbClr val="000000">
                    <a:alpha val="43137"/>
                  </a:srgbClr>
                </a:outerShdw>
              </a:effectLst>
              <a:latin typeface="SimSun" panose="02010600030101010101" pitchFamily="2" charset="-122"/>
              <a:ea typeface="SimSun" panose="02010600030101010101" pitchFamily="2" charset="-122"/>
            </a:endParaRPr>
          </a:p>
          <a:p>
            <a:pPr marL="1096963" lvl="1" indent="-457200">
              <a:buFont typeface="Wingdings" panose="05000000000000000000" pitchFamily="2" charset="2"/>
              <a:buChar char="Ø"/>
            </a:pPr>
            <a:r>
              <a:rPr lang="en-US" altLang="zh-TW" sz="3200" dirty="0">
                <a:latin typeface="標楷體" panose="03000509000000000000" pitchFamily="65" charset="-120"/>
                <a:ea typeface="標楷體" panose="03000509000000000000" pitchFamily="65" charset="-120"/>
              </a:rPr>
              <a:t>B</a:t>
            </a:r>
            <a:r>
              <a:rPr lang="zh-TW" altLang="en-US" sz="3200" dirty="0">
                <a:latin typeface="標楷體" panose="03000509000000000000" pitchFamily="65" charset="-120"/>
                <a:ea typeface="標楷體" panose="03000509000000000000" pitchFamily="65" charset="-120"/>
              </a:rPr>
              <a:t>小姐：「（僱主）就像家人一樣，就人家一通電話我就到，因為很近，也算是賣吃的。</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就沒有休息阿，除了他們出國。（早餐店）離（家）很近然後妳要吃甚麼就帶回家阿，所以跟他們待了６年。</a:t>
            </a:r>
            <a:r>
              <a:rPr lang="zh-TW" altLang="en-US" sz="3200" dirty="0" smtClean="0">
                <a:latin typeface="標楷體" panose="03000509000000000000" pitchFamily="65" charset="-120"/>
                <a:ea typeface="標楷體" panose="03000509000000000000" pitchFamily="65" charset="-120"/>
              </a:rPr>
              <a:t>」</a:t>
            </a:r>
            <a:endParaRPr lang="en-US" altLang="zh-TW" sz="3200" dirty="0" smtClean="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endParaRPr lang="en-US" altLang="zh-TW" sz="3200" dirty="0">
              <a:latin typeface="標楷體" panose="03000509000000000000" pitchFamily="65" charset="-120"/>
              <a:ea typeface="標楷體" panose="03000509000000000000" pitchFamily="65" charset="-120"/>
            </a:endParaRPr>
          </a:p>
          <a:p>
            <a:pPr marL="1096963" lvl="1" indent="-457200">
              <a:buFont typeface="Wingdings" panose="05000000000000000000" pitchFamily="2" charset="2"/>
              <a:buChar char="Ø"/>
            </a:pPr>
            <a:r>
              <a:rPr lang="en-US" altLang="zh-TW" sz="3200" dirty="0">
                <a:latin typeface="標楷體" panose="03000509000000000000" pitchFamily="65" charset="-120"/>
                <a:ea typeface="標楷體" panose="03000509000000000000" pitchFamily="65" charset="-120"/>
              </a:rPr>
              <a:t>J</a:t>
            </a:r>
            <a:r>
              <a:rPr lang="zh-TW" altLang="en-US" sz="3200" dirty="0">
                <a:latin typeface="標楷體" panose="03000509000000000000" pitchFamily="65" charset="-120"/>
                <a:ea typeface="標楷體" panose="03000509000000000000" pitchFamily="65" charset="-120"/>
              </a:rPr>
              <a:t>小姐</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「有加班費，就照平常的算，但都是</a:t>
            </a:r>
            <a:r>
              <a:rPr lang="en-US" altLang="zh-TW" sz="3200" dirty="0">
                <a:latin typeface="標楷體" panose="03000509000000000000" pitchFamily="65" charset="-120"/>
                <a:ea typeface="標楷體" panose="03000509000000000000" pitchFamily="65" charset="-120"/>
              </a:rPr>
              <a:t>1.33</a:t>
            </a:r>
            <a:r>
              <a:rPr lang="zh-TW" altLang="en-US" sz="3200" dirty="0">
                <a:latin typeface="標楷體" panose="03000509000000000000" pitchFamily="65" charset="-120"/>
                <a:ea typeface="標楷體" panose="03000509000000000000" pitchFamily="65" charset="-120"/>
              </a:rPr>
              <a:t>，不管加班多久，台灣人的話不知道，工廠是說都是這樣的基準在算的。」</a:t>
            </a:r>
            <a:endParaRPr lang="zh-TW" altLang="zh-TW" sz="3200" dirty="0" smtClean="0"/>
          </a:p>
          <a:p>
            <a:pPr marL="1096963" lvl="1" indent="-457200">
              <a:buFont typeface="Wingdings" panose="05000000000000000000" pitchFamily="2" charset="2"/>
              <a:buChar char="Ø"/>
            </a:pPr>
            <a:endParaRPr lang="en-US" altLang="zh-TW" sz="3200" dirty="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121607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7519" t="5199" r="17519" b="6193"/>
          <a:stretch/>
        </p:blipFill>
        <p:spPr>
          <a:xfrm>
            <a:off x="-51345" y="-34057"/>
            <a:ext cx="3472566" cy="2664296"/>
          </a:xfrm>
          <a:prstGeom prst="rect">
            <a:avLst/>
          </a:prstGeom>
        </p:spPr>
      </p:pic>
      <p:sp>
        <p:nvSpPr>
          <p:cNvPr id="8" name="矩形 7"/>
          <p:cNvSpPr/>
          <p:nvPr/>
        </p:nvSpPr>
        <p:spPr>
          <a:xfrm>
            <a:off x="2036887" y="1672109"/>
            <a:ext cx="1877437" cy="769441"/>
          </a:xfrm>
          <a:prstGeom prst="rect">
            <a:avLst/>
          </a:prstGeom>
          <a:effectLst/>
        </p:spPr>
        <p:txBody>
          <a:bodyPr vert="horz" wrap="none">
            <a:spAutoFit/>
          </a:bodyPr>
          <a:lstStyle/>
          <a:p>
            <a:r>
              <a:rPr lang="zh-TW" altLang="en-US" sz="4400" dirty="0" smtClean="0">
                <a:solidFill>
                  <a:srgbClr val="591F0E"/>
                </a:solidFill>
                <a:ea typeface="微软雅黑" panose="020B0503020204020204" pitchFamily="34" charset="-122"/>
              </a:rPr>
              <a:t>小主</a:t>
            </a:r>
            <a:r>
              <a:rPr lang="zh-TW" altLang="en-US" sz="4400" dirty="0">
                <a:solidFill>
                  <a:srgbClr val="591F0E"/>
                </a:solidFill>
                <a:ea typeface="微软雅黑" panose="020B0503020204020204" pitchFamily="34" charset="-122"/>
              </a:rPr>
              <a:t>題</a:t>
            </a:r>
            <a:endParaRPr lang="zh-CN" altLang="en-US" sz="4400" dirty="0">
              <a:solidFill>
                <a:srgbClr val="591F0E"/>
              </a:solidFill>
              <a:ea typeface="微软雅黑" panose="020B0503020204020204" pitchFamily="34" charset="-122"/>
            </a:endParaRPr>
          </a:p>
        </p:txBody>
      </p:sp>
      <p:sp>
        <p:nvSpPr>
          <p:cNvPr id="9" name="矩形 8"/>
          <p:cNvSpPr/>
          <p:nvPr/>
        </p:nvSpPr>
        <p:spPr>
          <a:xfrm>
            <a:off x="1849144" y="2344361"/>
            <a:ext cx="1688667" cy="400110"/>
          </a:xfrm>
          <a:prstGeom prst="rect">
            <a:avLst/>
          </a:prstGeom>
          <a:effectLst/>
        </p:spPr>
        <p:txBody>
          <a:bodyPr vert="horz" wrap="none">
            <a:spAutoFit/>
          </a:bodyPr>
          <a:lstStyle/>
          <a:p>
            <a:r>
              <a:rPr lang="en-US" altLang="zh-CN" sz="2000" dirty="0" smtClean="0">
                <a:solidFill>
                  <a:srgbClr val="591F0E"/>
                </a:solidFill>
                <a:latin typeface="Arial" panose="020B0604020202020204" pitchFamily="34" charset="0"/>
                <a:ea typeface="微软雅黑" panose="020B0503020204020204" pitchFamily="34" charset="-122"/>
                <a:cs typeface="Arial" panose="020B0604020202020204" pitchFamily="34" charset="0"/>
              </a:rPr>
              <a:t>DIRECTORY</a:t>
            </a:r>
            <a:endParaRPr lang="zh-CN" altLang="en-US" sz="2000" dirty="0">
              <a:solidFill>
                <a:srgbClr val="591F0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2901401" y="4369261"/>
            <a:ext cx="1980029" cy="400110"/>
          </a:xfrm>
          <a:prstGeom prst="rect">
            <a:avLst/>
          </a:prstGeom>
          <a:effectLst/>
        </p:spPr>
        <p:txBody>
          <a:bodyPr vert="horz" wrap="none">
            <a:spAutoFit/>
          </a:bodyPr>
          <a:lstStyle/>
          <a:p>
            <a:r>
              <a:rPr lang="zh-TW" altLang="en-US" sz="2000" b="1" dirty="0">
                <a:solidFill>
                  <a:srgbClr val="591F0E"/>
                </a:solidFill>
                <a:latin typeface="+mj-lt"/>
                <a:ea typeface="微软雅黑" panose="020B0503020204020204" pitchFamily="34" charset="-122"/>
              </a:rPr>
              <a:t>定義新移民女性</a:t>
            </a:r>
            <a:endParaRPr lang="zh-CN" altLang="en-US" sz="2000" b="1" dirty="0">
              <a:solidFill>
                <a:srgbClr val="591F0E"/>
              </a:solidFill>
              <a:latin typeface="+mj-lt"/>
              <a:ea typeface="微软雅黑" panose="020B0503020204020204" pitchFamily="34" charset="-122"/>
            </a:endParaRPr>
          </a:p>
        </p:txBody>
      </p:sp>
      <p:sp>
        <p:nvSpPr>
          <p:cNvPr id="14" name="矩形 13"/>
          <p:cNvSpPr/>
          <p:nvPr/>
        </p:nvSpPr>
        <p:spPr>
          <a:xfrm>
            <a:off x="2901401" y="3794198"/>
            <a:ext cx="511679" cy="707886"/>
          </a:xfrm>
          <a:prstGeom prst="rect">
            <a:avLst/>
          </a:prstGeom>
          <a:effectLst/>
        </p:spPr>
        <p:txBody>
          <a:bodyPr wrap="none">
            <a:spAutoFit/>
          </a:bodyPr>
          <a:lstStyle/>
          <a:p>
            <a:r>
              <a:rPr lang="en-US" altLang="zh-CN" sz="40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40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5" name="矩形 14"/>
          <p:cNvSpPr/>
          <p:nvPr/>
        </p:nvSpPr>
        <p:spPr>
          <a:xfrm>
            <a:off x="2901401" y="3612060"/>
            <a:ext cx="800219" cy="369332"/>
          </a:xfrm>
          <a:prstGeom prst="rect">
            <a:avLst/>
          </a:prstGeom>
          <a:effectLst/>
        </p:spPr>
        <p:txBody>
          <a:bodyPr vert="horz" wrap="none">
            <a:spAutoFit/>
          </a:bodyPr>
          <a:lstStyle/>
          <a:p>
            <a:r>
              <a:rPr lang="en-US" altLang="zh-CN" dirty="0" smtClean="0">
                <a:solidFill>
                  <a:srgbClr val="591F0E"/>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dirty="0">
              <a:solidFill>
                <a:srgbClr val="591F0E"/>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6" name="矩形 15"/>
          <p:cNvSpPr/>
          <p:nvPr/>
        </p:nvSpPr>
        <p:spPr>
          <a:xfrm>
            <a:off x="4841037" y="4369261"/>
            <a:ext cx="1980029" cy="400110"/>
          </a:xfrm>
          <a:prstGeom prst="rect">
            <a:avLst/>
          </a:prstGeom>
          <a:effectLst/>
        </p:spPr>
        <p:txBody>
          <a:bodyPr vert="horz" wrap="none">
            <a:spAutoFit/>
          </a:bodyPr>
          <a:lstStyle/>
          <a:p>
            <a:r>
              <a:rPr lang="zh-TW" altLang="en-US" sz="2000" b="1" dirty="0">
                <a:solidFill>
                  <a:srgbClr val="591F0E"/>
                </a:solidFill>
                <a:latin typeface="+mj-lt"/>
                <a:ea typeface="微软雅黑" panose="020B0503020204020204" pitchFamily="34" charset="-122"/>
              </a:rPr>
              <a:t>困境與福利政策</a:t>
            </a:r>
            <a:endParaRPr lang="zh-CN" altLang="en-US" sz="2000" b="1" dirty="0">
              <a:solidFill>
                <a:srgbClr val="591F0E"/>
              </a:solidFill>
              <a:latin typeface="+mj-lt"/>
              <a:ea typeface="微软雅黑" panose="020B0503020204020204" pitchFamily="34" charset="-122"/>
            </a:endParaRPr>
          </a:p>
        </p:txBody>
      </p:sp>
      <p:sp>
        <p:nvSpPr>
          <p:cNvPr id="17" name="矩形 16"/>
          <p:cNvSpPr/>
          <p:nvPr/>
        </p:nvSpPr>
        <p:spPr>
          <a:xfrm>
            <a:off x="4841037" y="3794198"/>
            <a:ext cx="607859" cy="707886"/>
          </a:xfrm>
          <a:prstGeom prst="rect">
            <a:avLst/>
          </a:prstGeom>
          <a:effectLst/>
        </p:spPr>
        <p:txBody>
          <a:bodyPr wrap="none">
            <a:spAutoFit/>
          </a:bodyPr>
          <a:lstStyle/>
          <a:p>
            <a:r>
              <a:rPr lang="en-US" altLang="zh-CN" sz="40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02</a:t>
            </a:r>
            <a:endParaRPr lang="zh-CN" altLang="en-US" sz="40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8" name="矩形 17"/>
          <p:cNvSpPr/>
          <p:nvPr/>
        </p:nvSpPr>
        <p:spPr>
          <a:xfrm>
            <a:off x="4841037" y="3612060"/>
            <a:ext cx="800219" cy="369332"/>
          </a:xfrm>
          <a:prstGeom prst="rect">
            <a:avLst/>
          </a:prstGeom>
          <a:effectLst/>
        </p:spPr>
        <p:txBody>
          <a:bodyPr vert="horz" wrap="none">
            <a:spAutoFit/>
          </a:bodyPr>
          <a:lstStyle/>
          <a:p>
            <a:r>
              <a:rPr lang="en-US" altLang="zh-CN" dirty="0" smtClean="0">
                <a:solidFill>
                  <a:srgbClr val="591F0E"/>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dirty="0">
              <a:solidFill>
                <a:srgbClr val="591F0E"/>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9" name="矩形 18"/>
          <p:cNvSpPr/>
          <p:nvPr/>
        </p:nvSpPr>
        <p:spPr>
          <a:xfrm>
            <a:off x="6743728" y="4369261"/>
            <a:ext cx="1980029" cy="400110"/>
          </a:xfrm>
          <a:prstGeom prst="rect">
            <a:avLst/>
          </a:prstGeom>
          <a:effectLst/>
        </p:spPr>
        <p:txBody>
          <a:bodyPr vert="horz" wrap="none">
            <a:spAutoFit/>
          </a:bodyPr>
          <a:lstStyle/>
          <a:p>
            <a:r>
              <a:rPr lang="zh-TW" altLang="en-US" sz="2000" b="1" dirty="0">
                <a:solidFill>
                  <a:srgbClr val="591F0E"/>
                </a:solidFill>
                <a:latin typeface="+mj-lt"/>
                <a:ea typeface="微软雅黑" panose="020B0503020204020204" pitchFamily="34" charset="-122"/>
              </a:rPr>
              <a:t>新移民工作職場</a:t>
            </a:r>
            <a:endParaRPr lang="zh-CN" altLang="en-US" sz="2000" b="1" dirty="0">
              <a:solidFill>
                <a:srgbClr val="591F0E"/>
              </a:solidFill>
              <a:latin typeface="+mj-lt"/>
              <a:ea typeface="微软雅黑" panose="020B0503020204020204" pitchFamily="34" charset="-122"/>
            </a:endParaRPr>
          </a:p>
        </p:txBody>
      </p:sp>
      <p:sp>
        <p:nvSpPr>
          <p:cNvPr id="20" name="矩形 19"/>
          <p:cNvSpPr/>
          <p:nvPr/>
        </p:nvSpPr>
        <p:spPr>
          <a:xfrm>
            <a:off x="6743728" y="3794198"/>
            <a:ext cx="623889" cy="707886"/>
          </a:xfrm>
          <a:prstGeom prst="rect">
            <a:avLst/>
          </a:prstGeom>
          <a:effectLst/>
        </p:spPr>
        <p:txBody>
          <a:bodyPr wrap="none">
            <a:spAutoFit/>
          </a:bodyPr>
          <a:lstStyle/>
          <a:p>
            <a:r>
              <a:rPr lang="en-US" altLang="zh-CN" sz="40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03</a:t>
            </a:r>
            <a:endParaRPr lang="zh-CN" altLang="en-US" sz="40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21" name="矩形 20"/>
          <p:cNvSpPr/>
          <p:nvPr/>
        </p:nvSpPr>
        <p:spPr>
          <a:xfrm>
            <a:off x="6743728" y="3612060"/>
            <a:ext cx="800219" cy="369332"/>
          </a:xfrm>
          <a:prstGeom prst="rect">
            <a:avLst/>
          </a:prstGeom>
          <a:effectLst/>
        </p:spPr>
        <p:txBody>
          <a:bodyPr vert="horz" wrap="none">
            <a:spAutoFit/>
          </a:bodyPr>
          <a:lstStyle/>
          <a:p>
            <a:r>
              <a:rPr lang="en-US" altLang="zh-CN" dirty="0" smtClean="0">
                <a:solidFill>
                  <a:srgbClr val="591F0E"/>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dirty="0">
              <a:solidFill>
                <a:srgbClr val="591F0E"/>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22" name="矩形 21"/>
          <p:cNvSpPr/>
          <p:nvPr/>
        </p:nvSpPr>
        <p:spPr>
          <a:xfrm>
            <a:off x="8646419" y="4369261"/>
            <a:ext cx="1723549" cy="400110"/>
          </a:xfrm>
          <a:prstGeom prst="rect">
            <a:avLst/>
          </a:prstGeom>
          <a:effectLst/>
        </p:spPr>
        <p:txBody>
          <a:bodyPr vert="horz" wrap="none">
            <a:spAutoFit/>
          </a:bodyPr>
          <a:lstStyle/>
          <a:p>
            <a:r>
              <a:rPr lang="zh-TW" altLang="en-US" sz="2000" b="1" dirty="0">
                <a:solidFill>
                  <a:srgbClr val="591F0E"/>
                </a:solidFill>
                <a:latin typeface="+mj-lt"/>
                <a:ea typeface="微软雅黑" panose="020B0503020204020204" pitchFamily="34" charset="-122"/>
              </a:rPr>
              <a:t>新移民工作權</a:t>
            </a:r>
            <a:endParaRPr lang="zh-CN" altLang="en-US" sz="2000" b="1" dirty="0">
              <a:solidFill>
                <a:srgbClr val="591F0E"/>
              </a:solidFill>
              <a:latin typeface="+mj-lt"/>
              <a:ea typeface="微软雅黑" panose="020B0503020204020204" pitchFamily="34" charset="-122"/>
            </a:endParaRPr>
          </a:p>
        </p:txBody>
      </p:sp>
      <p:sp>
        <p:nvSpPr>
          <p:cNvPr id="23" name="矩形 22"/>
          <p:cNvSpPr/>
          <p:nvPr/>
        </p:nvSpPr>
        <p:spPr>
          <a:xfrm>
            <a:off x="8646419" y="3794198"/>
            <a:ext cx="604653" cy="707886"/>
          </a:xfrm>
          <a:prstGeom prst="rect">
            <a:avLst/>
          </a:prstGeom>
          <a:effectLst/>
        </p:spPr>
        <p:txBody>
          <a:bodyPr wrap="none">
            <a:spAutoFit/>
          </a:bodyPr>
          <a:lstStyle/>
          <a:p>
            <a:r>
              <a:rPr lang="en-US" altLang="zh-CN" sz="40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04</a:t>
            </a:r>
            <a:endParaRPr lang="zh-CN" altLang="en-US" sz="40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24" name="矩形 23"/>
          <p:cNvSpPr/>
          <p:nvPr/>
        </p:nvSpPr>
        <p:spPr>
          <a:xfrm>
            <a:off x="8646419" y="3612060"/>
            <a:ext cx="800219" cy="369332"/>
          </a:xfrm>
          <a:prstGeom prst="rect">
            <a:avLst/>
          </a:prstGeom>
          <a:effectLst/>
        </p:spPr>
        <p:txBody>
          <a:bodyPr vert="horz" wrap="none">
            <a:spAutoFit/>
          </a:bodyPr>
          <a:lstStyle/>
          <a:p>
            <a:r>
              <a:rPr lang="en-US" altLang="zh-CN" dirty="0" smtClean="0">
                <a:solidFill>
                  <a:srgbClr val="591F0E"/>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dirty="0">
              <a:solidFill>
                <a:srgbClr val="591F0E"/>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24799" t="11172" r="24800" b="12167"/>
          <a:stretch/>
        </p:blipFill>
        <p:spPr>
          <a:xfrm>
            <a:off x="10066780" y="4840461"/>
            <a:ext cx="2861617" cy="2448272"/>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81182" y="3369324"/>
            <a:ext cx="905525" cy="612068"/>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3138825">
            <a:off x="1439661" y="5153164"/>
            <a:ext cx="513024" cy="716465"/>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12800" y="4419738"/>
            <a:ext cx="584155" cy="576153"/>
          </a:xfrm>
          <a:prstGeom prst="rect">
            <a:avLst/>
          </a:prstGeom>
        </p:spPr>
      </p:pic>
      <p:pic>
        <p:nvPicPr>
          <p:cNvPr id="26" name="图片 2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39098" y="6208613"/>
            <a:ext cx="467439" cy="315954"/>
          </a:xfrm>
          <a:prstGeom prst="rect">
            <a:avLst/>
          </a:prstGeom>
        </p:spPr>
      </p:pic>
    </p:spTree>
    <p:extLst>
      <p:ext uri="{BB962C8B-B14F-4D97-AF65-F5344CB8AC3E}">
        <p14:creationId xmlns:p14="http://schemas.microsoft.com/office/powerpoint/2010/main" val="4836073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par>
                          <p:cTn id="18" fill="hold">
                            <p:stCondLst>
                              <p:cond delay="1100"/>
                            </p:stCondLst>
                            <p:childTnLst>
                              <p:par>
                                <p:cTn id="19" presetID="23" presetClass="entr" presetSubtype="3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strVal val="4*#ppt_w"/>
                                          </p:val>
                                        </p:tav>
                                        <p:tav tm="100000">
                                          <p:val>
                                            <p:strVal val="#ppt_w"/>
                                          </p:val>
                                        </p:tav>
                                      </p:tavLst>
                                    </p:anim>
                                    <p:anim calcmode="lin" valueType="num">
                                      <p:cBhvr>
                                        <p:cTn id="22" dur="500" fill="hold"/>
                                        <p:tgtEl>
                                          <p:spTgt spid="9"/>
                                        </p:tgtEl>
                                        <p:attrNameLst>
                                          <p:attrName>ppt_h</p:attrName>
                                        </p:attrNameLst>
                                      </p:cBhvr>
                                      <p:tavLst>
                                        <p:tav tm="0">
                                          <p:val>
                                            <p:strVal val="4*#ppt_h"/>
                                          </p:val>
                                        </p:tav>
                                        <p:tav tm="100000">
                                          <p:val>
                                            <p:strVal val="#ppt_h"/>
                                          </p:val>
                                        </p:tav>
                                      </p:tavLst>
                                    </p:anim>
                                  </p:childTnLst>
                                </p:cTn>
                              </p:par>
                            </p:childTnLst>
                          </p:cTn>
                        </p:par>
                        <p:par>
                          <p:cTn id="23" fill="hold">
                            <p:stCondLst>
                              <p:cond delay="1600"/>
                            </p:stCondLst>
                            <p:childTnLst>
                              <p:par>
                                <p:cTn id="24" presetID="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000" fill="hold"/>
                                        <p:tgtEl>
                                          <p:spTgt spid="6"/>
                                        </p:tgtEl>
                                        <p:attrNameLst>
                                          <p:attrName>ppt_x</p:attrName>
                                        </p:attrNameLst>
                                      </p:cBhvr>
                                      <p:tavLst>
                                        <p:tav tm="0">
                                          <p:val>
                                            <p:strVal val="#ppt_x"/>
                                          </p:val>
                                        </p:tav>
                                        <p:tav tm="100000">
                                          <p:val>
                                            <p:strVal val="#ppt_x"/>
                                          </p:val>
                                        </p:tav>
                                      </p:tavLst>
                                    </p:anim>
                                    <p:anim calcmode="lin" valueType="num">
                                      <p:cBhvr additive="base">
                                        <p:cTn id="27" dur="1000" fill="hold"/>
                                        <p:tgtEl>
                                          <p:spTgt spid="6"/>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25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000" fill="hold"/>
                                        <p:tgtEl>
                                          <p:spTgt spid="25"/>
                                        </p:tgtEl>
                                        <p:attrNameLst>
                                          <p:attrName>ppt_x</p:attrName>
                                        </p:attrNameLst>
                                      </p:cBhvr>
                                      <p:tavLst>
                                        <p:tav tm="0">
                                          <p:val>
                                            <p:strVal val="#ppt_x"/>
                                          </p:val>
                                        </p:tav>
                                        <p:tav tm="100000">
                                          <p:val>
                                            <p:strVal val="#ppt_x"/>
                                          </p:val>
                                        </p:tav>
                                      </p:tavLst>
                                    </p:anim>
                                    <p:anim calcmode="lin" valueType="num">
                                      <p:cBhvr additive="base">
                                        <p:cTn id="31" dur="1000" fill="hold"/>
                                        <p:tgtEl>
                                          <p:spTgt spid="25"/>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ppt_x"/>
                                          </p:val>
                                        </p:tav>
                                        <p:tav tm="100000">
                                          <p:val>
                                            <p:strVal val="#ppt_x"/>
                                          </p:val>
                                        </p:tav>
                                      </p:tavLst>
                                    </p:anim>
                                    <p:anim calcmode="lin" valueType="num">
                                      <p:cBhvr additive="base">
                                        <p:cTn id="35" dur="1000" fill="hold"/>
                                        <p:tgtEl>
                                          <p:spTgt spid="7"/>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75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000" fill="hold"/>
                                        <p:tgtEl>
                                          <p:spTgt spid="26"/>
                                        </p:tgtEl>
                                        <p:attrNameLst>
                                          <p:attrName>ppt_x</p:attrName>
                                        </p:attrNameLst>
                                      </p:cBhvr>
                                      <p:tavLst>
                                        <p:tav tm="0">
                                          <p:val>
                                            <p:strVal val="#ppt_x"/>
                                          </p:val>
                                        </p:tav>
                                        <p:tav tm="100000">
                                          <p:val>
                                            <p:strVal val="#ppt_x"/>
                                          </p:val>
                                        </p:tav>
                                      </p:tavLst>
                                    </p:anim>
                                    <p:anim calcmode="lin" valueType="num">
                                      <p:cBhvr additive="base">
                                        <p:cTn id="39" dur="1000" fill="hold"/>
                                        <p:tgtEl>
                                          <p:spTgt spid="26"/>
                                        </p:tgtEl>
                                        <p:attrNameLst>
                                          <p:attrName>ppt_y</p:attrName>
                                        </p:attrNameLst>
                                      </p:cBhvr>
                                      <p:tavLst>
                                        <p:tav tm="0">
                                          <p:val>
                                            <p:strVal val="0-#ppt_h/2"/>
                                          </p:val>
                                        </p:tav>
                                        <p:tav tm="100000">
                                          <p:val>
                                            <p:strVal val="#ppt_y"/>
                                          </p:val>
                                        </p:tav>
                                      </p:tavLst>
                                    </p:anim>
                                  </p:childTnLst>
                                </p:cTn>
                              </p:par>
                              <p:par>
                                <p:cTn id="40" presetID="8" presetClass="emph" presetSubtype="0" fill="hold" nodeType="withEffect">
                                  <p:stCondLst>
                                    <p:cond delay="0"/>
                                  </p:stCondLst>
                                  <p:childTnLst>
                                    <p:animRot by="21600000">
                                      <p:cBhvr>
                                        <p:cTn id="41" dur="1000" fill="hold"/>
                                        <p:tgtEl>
                                          <p:spTgt spid="6"/>
                                        </p:tgtEl>
                                        <p:attrNameLst>
                                          <p:attrName>r</p:attrName>
                                        </p:attrNameLst>
                                      </p:cBhvr>
                                    </p:animRot>
                                  </p:childTnLst>
                                </p:cTn>
                              </p:par>
                              <p:par>
                                <p:cTn id="42" presetID="8" presetClass="emph" presetSubtype="0" fill="hold" nodeType="withEffect">
                                  <p:stCondLst>
                                    <p:cond delay="0"/>
                                  </p:stCondLst>
                                  <p:childTnLst>
                                    <p:animRot by="21600000">
                                      <p:cBhvr>
                                        <p:cTn id="43" dur="1000" fill="hold"/>
                                        <p:tgtEl>
                                          <p:spTgt spid="25"/>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7"/>
                                        </p:tgtEl>
                                        <p:attrNameLst>
                                          <p:attrName>r</p:attrName>
                                        </p:attrNameLst>
                                      </p:cBhvr>
                                    </p:animRot>
                                  </p:childTnLst>
                                </p:cTn>
                              </p:par>
                              <p:par>
                                <p:cTn id="46" presetID="8" presetClass="emph" presetSubtype="0" fill="hold" nodeType="withEffect">
                                  <p:stCondLst>
                                    <p:cond delay="0"/>
                                  </p:stCondLst>
                                  <p:childTnLst>
                                    <p:animRot by="21600000">
                                      <p:cBhvr>
                                        <p:cTn id="47" dur="1000" fill="hold"/>
                                        <p:tgtEl>
                                          <p:spTgt spid="26"/>
                                        </p:tgtEl>
                                        <p:attrNameLst>
                                          <p:attrName>r</p:attrName>
                                        </p:attrNameLst>
                                      </p:cBhvr>
                                    </p:animRot>
                                  </p:childTnLst>
                                </p:cTn>
                              </p:par>
                            </p:childTnLst>
                          </p:cTn>
                        </p:par>
                        <p:par>
                          <p:cTn id="48" fill="hold">
                            <p:stCondLst>
                              <p:cond delay="33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3850"/>
                            </p:stCondLst>
                            <p:childTnLst>
                              <p:par>
                                <p:cTn id="53" presetID="41" presetClass="entr" presetSubtype="0" fill="hold" grpId="0" nodeType="afterEffect">
                                  <p:stCondLst>
                                    <p:cond delay="0"/>
                                  </p:stCondLst>
                                  <p:iterate type="lt">
                                    <p:tmPct val="0"/>
                                  </p:iterate>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anim calcmode="lin" valueType="num">
                                      <p:cBhvr>
                                        <p:cTn id="5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4"/>
                                        </p:tgtEl>
                                      </p:cBhvr>
                                    </p:animEffect>
                                  </p:childTnLst>
                                </p:cTn>
                              </p:par>
                            </p:childTnLst>
                          </p:cTn>
                        </p:par>
                        <p:par>
                          <p:cTn id="60" fill="hold">
                            <p:stCondLst>
                              <p:cond delay="4350"/>
                            </p:stCondLst>
                            <p:childTnLst>
                              <p:par>
                                <p:cTn id="61" presetID="53" presetClass="entr" presetSubtype="16"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Effect transition="in" filter="fade">
                                      <p:cBhvr>
                                        <p:cTn id="65" dur="500"/>
                                        <p:tgtEl>
                                          <p:spTgt spid="13"/>
                                        </p:tgtEl>
                                      </p:cBhvr>
                                    </p:animEffect>
                                  </p:childTnLst>
                                </p:cTn>
                              </p:par>
                            </p:childTnLst>
                          </p:cTn>
                        </p:par>
                        <p:par>
                          <p:cTn id="66" fill="hold">
                            <p:stCondLst>
                              <p:cond delay="485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5350"/>
                            </p:stCondLst>
                            <p:childTnLst>
                              <p:par>
                                <p:cTn id="71" presetID="41" presetClass="entr" presetSubtype="0" fill="hold" grpId="0" nodeType="afterEffect">
                                  <p:stCondLst>
                                    <p:cond delay="0"/>
                                  </p:stCondLst>
                                  <p:iterate type="lt">
                                    <p:tmPct val="0"/>
                                  </p:iterate>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7"/>
                                        </p:tgtEl>
                                        <p:attrNameLst>
                                          <p:attrName>ppt_y</p:attrName>
                                        </p:attrNameLst>
                                      </p:cBhvr>
                                      <p:tavLst>
                                        <p:tav tm="0">
                                          <p:val>
                                            <p:strVal val="#ppt_y"/>
                                          </p:val>
                                        </p:tav>
                                        <p:tav tm="100000">
                                          <p:val>
                                            <p:strVal val="#ppt_y"/>
                                          </p:val>
                                        </p:tav>
                                      </p:tavLst>
                                    </p:anim>
                                    <p:anim calcmode="lin" valueType="num">
                                      <p:cBhvr>
                                        <p:cTn id="7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7"/>
                                        </p:tgtEl>
                                      </p:cBhvr>
                                    </p:animEffect>
                                  </p:childTnLst>
                                </p:cTn>
                              </p:par>
                            </p:childTnLst>
                          </p:cTn>
                        </p:par>
                        <p:par>
                          <p:cTn id="78" fill="hold">
                            <p:stCondLst>
                              <p:cond delay="5850"/>
                            </p:stCondLst>
                            <p:childTnLst>
                              <p:par>
                                <p:cTn id="79" presetID="53" presetClass="entr" presetSubtype="16"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Effect transition="in" filter="fade">
                                      <p:cBhvr>
                                        <p:cTn id="83" dur="500"/>
                                        <p:tgtEl>
                                          <p:spTgt spid="16"/>
                                        </p:tgtEl>
                                      </p:cBhvr>
                                    </p:animEffect>
                                  </p:childTnLst>
                                </p:cTn>
                              </p:par>
                            </p:childTnLst>
                          </p:cTn>
                        </p:par>
                        <p:par>
                          <p:cTn id="84" fill="hold">
                            <p:stCondLst>
                              <p:cond delay="6350"/>
                            </p:stCondLst>
                            <p:childTnLst>
                              <p:par>
                                <p:cTn id="85" presetID="22" presetClass="entr" presetSubtype="8"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par>
                          <p:cTn id="88" fill="hold">
                            <p:stCondLst>
                              <p:cond delay="6850"/>
                            </p:stCondLst>
                            <p:childTnLst>
                              <p:par>
                                <p:cTn id="89" presetID="41" presetClass="entr" presetSubtype="0" fill="hold" grpId="0" nodeType="afterEffect">
                                  <p:stCondLst>
                                    <p:cond delay="0"/>
                                  </p:stCondLst>
                                  <p:iterate type="lt">
                                    <p:tmPct val="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0"/>
                                        </p:tgtEl>
                                        <p:attrNameLst>
                                          <p:attrName>ppt_y</p:attrName>
                                        </p:attrNameLst>
                                      </p:cBhvr>
                                      <p:tavLst>
                                        <p:tav tm="0">
                                          <p:val>
                                            <p:strVal val="#ppt_y"/>
                                          </p:val>
                                        </p:tav>
                                        <p:tav tm="100000">
                                          <p:val>
                                            <p:strVal val="#ppt_y"/>
                                          </p:val>
                                        </p:tav>
                                      </p:tavLst>
                                    </p:anim>
                                    <p:anim calcmode="lin" valueType="num">
                                      <p:cBhvr>
                                        <p:cTn id="9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20"/>
                                        </p:tgtEl>
                                      </p:cBhvr>
                                    </p:animEffect>
                                  </p:childTnLst>
                                </p:cTn>
                              </p:par>
                            </p:childTnLst>
                          </p:cTn>
                        </p:par>
                        <p:par>
                          <p:cTn id="96" fill="hold">
                            <p:stCondLst>
                              <p:cond delay="7350"/>
                            </p:stCondLst>
                            <p:childTnLst>
                              <p:par>
                                <p:cTn id="97" presetID="53" presetClass="entr" presetSubtype="16" fill="hold" grpId="0" nodeType="after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p:cTn id="99" dur="500" fill="hold"/>
                                        <p:tgtEl>
                                          <p:spTgt spid="19"/>
                                        </p:tgtEl>
                                        <p:attrNameLst>
                                          <p:attrName>ppt_w</p:attrName>
                                        </p:attrNameLst>
                                      </p:cBhvr>
                                      <p:tavLst>
                                        <p:tav tm="0">
                                          <p:val>
                                            <p:fltVal val="0"/>
                                          </p:val>
                                        </p:tav>
                                        <p:tav tm="100000">
                                          <p:val>
                                            <p:strVal val="#ppt_w"/>
                                          </p:val>
                                        </p:tav>
                                      </p:tavLst>
                                    </p:anim>
                                    <p:anim calcmode="lin" valueType="num">
                                      <p:cBhvr>
                                        <p:cTn id="100" dur="500" fill="hold"/>
                                        <p:tgtEl>
                                          <p:spTgt spid="19"/>
                                        </p:tgtEl>
                                        <p:attrNameLst>
                                          <p:attrName>ppt_h</p:attrName>
                                        </p:attrNameLst>
                                      </p:cBhvr>
                                      <p:tavLst>
                                        <p:tav tm="0">
                                          <p:val>
                                            <p:fltVal val="0"/>
                                          </p:val>
                                        </p:tav>
                                        <p:tav tm="100000">
                                          <p:val>
                                            <p:strVal val="#ppt_h"/>
                                          </p:val>
                                        </p:tav>
                                      </p:tavLst>
                                    </p:anim>
                                    <p:animEffect transition="in" filter="fade">
                                      <p:cBhvr>
                                        <p:cTn id="101" dur="500"/>
                                        <p:tgtEl>
                                          <p:spTgt spid="19"/>
                                        </p:tgtEl>
                                      </p:cBhvr>
                                    </p:animEffect>
                                  </p:childTnLst>
                                </p:cTn>
                              </p:par>
                            </p:childTnLst>
                          </p:cTn>
                        </p:par>
                        <p:par>
                          <p:cTn id="102" fill="hold">
                            <p:stCondLst>
                              <p:cond delay="7850"/>
                            </p:stCondLst>
                            <p:childTnLst>
                              <p:par>
                                <p:cTn id="103" presetID="22" presetClass="entr" presetSubtype="8"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wipe(left)">
                                      <p:cBhvr>
                                        <p:cTn id="105" dur="500"/>
                                        <p:tgtEl>
                                          <p:spTgt spid="24"/>
                                        </p:tgtEl>
                                      </p:cBhvr>
                                    </p:animEffect>
                                  </p:childTnLst>
                                </p:cTn>
                              </p:par>
                            </p:childTnLst>
                          </p:cTn>
                        </p:par>
                        <p:par>
                          <p:cTn id="106" fill="hold">
                            <p:stCondLst>
                              <p:cond delay="8350"/>
                            </p:stCondLst>
                            <p:childTnLst>
                              <p:par>
                                <p:cTn id="107" presetID="41" presetClass="entr" presetSubtype="0" fill="hold" grpId="0" nodeType="afterEffect">
                                  <p:stCondLst>
                                    <p:cond delay="0"/>
                                  </p:stCondLst>
                                  <p:iterate type="lt">
                                    <p:tmPct val="0"/>
                                  </p:iterate>
                                  <p:childTnLst>
                                    <p:set>
                                      <p:cBhvr>
                                        <p:cTn id="108" dur="1" fill="hold">
                                          <p:stCondLst>
                                            <p:cond delay="0"/>
                                          </p:stCondLst>
                                        </p:cTn>
                                        <p:tgtEl>
                                          <p:spTgt spid="23"/>
                                        </p:tgtEl>
                                        <p:attrNameLst>
                                          <p:attrName>style.visibility</p:attrName>
                                        </p:attrNameLst>
                                      </p:cBhvr>
                                      <p:to>
                                        <p:strVal val="visible"/>
                                      </p:to>
                                    </p:set>
                                    <p:anim calcmode="lin" valueType="num">
                                      <p:cBhvr>
                                        <p:cTn id="10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3"/>
                                        </p:tgtEl>
                                        <p:attrNameLst>
                                          <p:attrName>ppt_y</p:attrName>
                                        </p:attrNameLst>
                                      </p:cBhvr>
                                      <p:tavLst>
                                        <p:tav tm="0">
                                          <p:val>
                                            <p:strVal val="#ppt_y"/>
                                          </p:val>
                                        </p:tav>
                                        <p:tav tm="100000">
                                          <p:val>
                                            <p:strVal val="#ppt_y"/>
                                          </p:val>
                                        </p:tav>
                                      </p:tavLst>
                                    </p:anim>
                                    <p:anim calcmode="lin" valueType="num">
                                      <p:cBhvr>
                                        <p:cTn id="11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3"/>
                                        </p:tgtEl>
                                      </p:cBhvr>
                                    </p:animEffect>
                                  </p:childTnLst>
                                </p:cTn>
                              </p:par>
                            </p:childTnLst>
                          </p:cTn>
                        </p:par>
                        <p:par>
                          <p:cTn id="114" fill="hold">
                            <p:stCondLst>
                              <p:cond delay="8850"/>
                            </p:stCondLst>
                            <p:childTnLst>
                              <p:par>
                                <p:cTn id="115" presetID="53" presetClass="entr" presetSubtype="16" fill="hold" grpId="0" nodeType="after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9350"/>
                            </p:stCondLst>
                            <p:childTnLst>
                              <p:par>
                                <p:cTn id="121" presetID="42" presetClass="entr" presetSubtype="0" fill="hold"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fade">
                                      <p:cBhvr>
                                        <p:cTn id="123" dur="500"/>
                                        <p:tgtEl>
                                          <p:spTgt spid="5"/>
                                        </p:tgtEl>
                                      </p:cBhvr>
                                    </p:animEffect>
                                    <p:anim calcmode="lin" valueType="num">
                                      <p:cBhvr>
                                        <p:cTn id="124" dur="500" fill="hold"/>
                                        <p:tgtEl>
                                          <p:spTgt spid="5"/>
                                        </p:tgtEl>
                                        <p:attrNameLst>
                                          <p:attrName>ppt_x</p:attrName>
                                        </p:attrNameLst>
                                      </p:cBhvr>
                                      <p:tavLst>
                                        <p:tav tm="0">
                                          <p:val>
                                            <p:strVal val="#ppt_x"/>
                                          </p:val>
                                        </p:tav>
                                        <p:tav tm="100000">
                                          <p:val>
                                            <p:strVal val="#ppt_x"/>
                                          </p:val>
                                        </p:tav>
                                      </p:tavLst>
                                    </p:anim>
                                    <p:anim calcmode="lin" valueType="num">
                                      <p:cBhvr>
                                        <p:cTn id="1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54207" y="662993"/>
            <a:ext cx="10415016" cy="1430457"/>
          </a:xfrm>
        </p:spPr>
        <p:txBody>
          <a:bodyPr/>
          <a:lstStyle/>
          <a:p>
            <a:r>
              <a:rPr lang="zh-TW" altLang="en-US" b="1" dirty="0" smtClean="0">
                <a:solidFill>
                  <a:schemeClr val="tx1"/>
                </a:solidFill>
              </a:rPr>
              <a:t>四方報：職</a:t>
            </a:r>
            <a:r>
              <a:rPr lang="zh-TW" altLang="en-US" b="1" dirty="0">
                <a:solidFill>
                  <a:schemeClr val="tx1"/>
                </a:solidFill>
              </a:rPr>
              <a:t>場歧視</a:t>
            </a:r>
            <a:r>
              <a:rPr lang="zh-TW" altLang="en-US" b="1" dirty="0" smtClean="0">
                <a:solidFill>
                  <a:schemeClr val="tx1"/>
                </a:solidFill>
              </a:rPr>
              <a:t>口音，外</a:t>
            </a:r>
            <a:r>
              <a:rPr lang="zh-TW" altLang="en-US" b="1" dirty="0">
                <a:solidFill>
                  <a:schemeClr val="tx1"/>
                </a:solidFill>
              </a:rPr>
              <a:t>配求職受挫</a:t>
            </a:r>
          </a:p>
        </p:txBody>
      </p:sp>
      <p:sp>
        <p:nvSpPr>
          <p:cNvPr id="3" name="內容版面配置區 2"/>
          <p:cNvSpPr>
            <a:spLocks noGrp="1"/>
          </p:cNvSpPr>
          <p:nvPr>
            <p:ph idx="1"/>
          </p:nvPr>
        </p:nvSpPr>
        <p:spPr>
          <a:xfrm>
            <a:off x="653301" y="1938752"/>
            <a:ext cx="11692783" cy="4791631"/>
          </a:xfrm>
        </p:spPr>
        <p:txBody>
          <a:bodyPr>
            <a:normAutofit lnSpcReduction="10000"/>
          </a:bodyPr>
          <a:lstStyle/>
          <a:p>
            <a:pPr marL="48216" indent="0">
              <a:buNone/>
            </a:pPr>
            <a:r>
              <a:rPr lang="zh-TW" altLang="en-US" sz="2953" dirty="0"/>
              <a:t>台東</a:t>
            </a:r>
            <a:r>
              <a:rPr lang="zh-TW" altLang="en-US" sz="2953" dirty="0"/>
              <a:t>偏鄉地區廣大，工作機會不多，且以基層勞務工作為主，雇主看待新移民求職者態度也不一，常使她們求職碰壁。雖然大部分新移民都能獲得基本的工作權益保障，勞保規範限制卻讓她們成為弱勢族群。</a:t>
            </a:r>
          </a:p>
          <a:p>
            <a:pPr marL="48216" indent="0">
              <a:buNone/>
            </a:pPr>
            <a:r>
              <a:rPr lang="zh-TW" altLang="en-US" sz="2953" dirty="0"/>
              <a:t>雇主聽到口音　直接婉拒求職</a:t>
            </a:r>
          </a:p>
          <a:p>
            <a:pPr marL="48216" indent="0">
              <a:buNone/>
            </a:pPr>
            <a:r>
              <a:rPr lang="zh-TW" altLang="en-US" sz="2953" dirty="0"/>
              <a:t>台東縣外籍配偶協會成員陳臘梅說，一般外配可以從</a:t>
            </a:r>
            <a:r>
              <a:rPr lang="en-US" altLang="zh-TW" sz="2953" dirty="0"/>
              <a:t>1.</a:t>
            </a:r>
            <a:r>
              <a:rPr lang="zh-TW" altLang="en-US" sz="2953" dirty="0"/>
              <a:t>就業服務站；</a:t>
            </a:r>
            <a:r>
              <a:rPr lang="en-US" altLang="zh-TW" sz="2953" dirty="0"/>
              <a:t>2.</a:t>
            </a:r>
            <a:r>
              <a:rPr lang="zh-TW" altLang="en-US" sz="2953" dirty="0"/>
              <a:t>路上張貼的徵人訊息；</a:t>
            </a:r>
            <a:r>
              <a:rPr lang="en-US" altLang="zh-TW" sz="2953" dirty="0"/>
              <a:t>3.</a:t>
            </a:r>
            <a:r>
              <a:rPr lang="zh-TW" altLang="en-US" sz="2953" dirty="0"/>
              <a:t>親友介紹等管道找工作，自己曾走進一家貼有徵人啟事的店家求職，卻被店家以沒有缺人為由婉拒。台東縣多元移民關懷協會理事長王杰表示，許多陸配從事看護服務，早期台北看護就業機會比台東多，很多外配帶著履歷資料就隻身北上找工作，她以自己求職經驗為例，雇主一聽她開口有大陸口音，馬上就說不缺人了</a:t>
            </a:r>
            <a:r>
              <a:rPr lang="zh-TW" altLang="en-US" sz="2953" dirty="0"/>
              <a:t>。</a:t>
            </a:r>
            <a:endParaRPr lang="zh-TW" altLang="en-US" sz="2953" dirty="0"/>
          </a:p>
        </p:txBody>
      </p:sp>
    </p:spTree>
    <p:extLst>
      <p:ext uri="{BB962C8B-B14F-4D97-AF65-F5344CB8AC3E}">
        <p14:creationId xmlns:p14="http://schemas.microsoft.com/office/powerpoint/2010/main" val="13510608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solidFill>
                  <a:schemeClr val="tx1"/>
                </a:solidFill>
              </a:rPr>
              <a:t>職場歧視口音，外配求職受挫</a:t>
            </a:r>
            <a:endParaRPr lang="zh-TW" altLang="en-US" dirty="0"/>
          </a:p>
        </p:txBody>
      </p:sp>
      <p:sp>
        <p:nvSpPr>
          <p:cNvPr id="3" name="內容版面配置區 2"/>
          <p:cNvSpPr>
            <a:spLocks noGrp="1"/>
          </p:cNvSpPr>
          <p:nvPr>
            <p:ph idx="1"/>
          </p:nvPr>
        </p:nvSpPr>
        <p:spPr>
          <a:xfrm>
            <a:off x="844161" y="1898571"/>
            <a:ext cx="11421560" cy="4982492"/>
          </a:xfrm>
        </p:spPr>
        <p:txBody>
          <a:bodyPr>
            <a:normAutofit/>
          </a:bodyPr>
          <a:lstStyle/>
          <a:p>
            <a:pPr marL="48216" indent="0">
              <a:buNone/>
            </a:pPr>
            <a:r>
              <a:rPr lang="zh-TW" altLang="en-US" sz="2953" dirty="0"/>
              <a:t>許多職災新移民　沒納勞保</a:t>
            </a:r>
          </a:p>
          <a:p>
            <a:pPr marL="48216" indent="0">
              <a:buNone/>
            </a:pPr>
            <a:r>
              <a:rPr lang="zh-TW" altLang="en-US" sz="2953" dirty="0"/>
              <a:t>台東外配協會社工督導賴靜說，大部分雇主都會依法幫新移民員工投保勞保、提撥勞退金，反而該注意的是不滿五人的小公司、小店，因為</a:t>
            </a:r>
            <a:r>
              <a:rPr lang="zh-TW" altLang="en-US" sz="2953" dirty="0"/>
              <a:t>不在勞保</a:t>
            </a:r>
            <a:r>
              <a:rPr lang="zh-TW" altLang="en-US" sz="2953" dirty="0"/>
              <a:t>、勞退的規範內，新移民員工未獲保障。很多遇上職災的新移民，幾乎都沒勞保，政府應該要注意。 </a:t>
            </a:r>
          </a:p>
          <a:p>
            <a:pPr marL="48216" indent="0">
              <a:buNone/>
            </a:pPr>
            <a:r>
              <a:rPr lang="zh-TW" altLang="en-US" sz="2953" dirty="0"/>
              <a:t>工作場域的歧視問題</a:t>
            </a:r>
          </a:p>
          <a:p>
            <a:pPr marL="48216" indent="0">
              <a:buNone/>
            </a:pPr>
            <a:r>
              <a:rPr lang="zh-TW" altLang="en-US" sz="2953" dirty="0"/>
              <a:t>賴靜也說，有姊妹家務清潔工作做得很好，但是客戶還是不信任她，每次請她打掃都再三告誡她所有東西都不可以拿出門，讓外配心裡很受傷。賴靜呼籲雇主多給新移民機會和信任。胡玉鳳也提到，很多雇主</a:t>
            </a:r>
            <a:r>
              <a:rPr lang="zh-TW" altLang="en-US" sz="2953" dirty="0"/>
              <a:t>非常喜歡</a:t>
            </a:r>
            <a:r>
              <a:rPr lang="zh-TW" altLang="en-US" sz="2953" dirty="0"/>
              <a:t>越南員工，覺得她們工作勤快、態度認真，甚至有雇主來電，請她介紹同鄉來工作。</a:t>
            </a:r>
          </a:p>
          <a:p>
            <a:pPr marL="48216" indent="0">
              <a:buNone/>
            </a:pPr>
            <a:endParaRPr lang="zh-TW" altLang="en-US" dirty="0"/>
          </a:p>
        </p:txBody>
      </p:sp>
    </p:spTree>
    <p:extLst>
      <p:ext uri="{BB962C8B-B14F-4D97-AF65-F5344CB8AC3E}">
        <p14:creationId xmlns:p14="http://schemas.microsoft.com/office/powerpoint/2010/main" val="24447008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chemeClr val="tx1"/>
                </a:solidFill>
              </a:rPr>
              <a:t>討論時間</a:t>
            </a:r>
            <a:endParaRPr lang="zh-TW" altLang="en-US" b="1" dirty="0">
              <a:solidFill>
                <a:schemeClr val="tx1"/>
              </a:solidFill>
            </a:endParaRPr>
          </a:p>
        </p:txBody>
      </p:sp>
      <p:sp>
        <p:nvSpPr>
          <p:cNvPr id="3" name="內容版面配置區 2"/>
          <p:cNvSpPr>
            <a:spLocks noGrp="1"/>
          </p:cNvSpPr>
          <p:nvPr>
            <p:ph idx="1"/>
          </p:nvPr>
        </p:nvSpPr>
        <p:spPr>
          <a:xfrm>
            <a:off x="1205795" y="1978934"/>
            <a:ext cx="10412222" cy="4450089"/>
          </a:xfrm>
        </p:spPr>
        <p:txBody>
          <a:bodyPr>
            <a:normAutofit/>
          </a:bodyPr>
          <a:lstStyle/>
          <a:p>
            <a:r>
              <a:rPr lang="zh-TW" altLang="en-US" sz="2953" dirty="0"/>
              <a:t>學習單：</a:t>
            </a:r>
            <a:endParaRPr lang="en-US" altLang="zh-TW" sz="2953" dirty="0"/>
          </a:p>
          <a:p>
            <a:pPr marL="530379" indent="-482163">
              <a:buFont typeface="+mj-lt"/>
              <a:buAutoNum type="arabicPeriod" startAt="3"/>
            </a:pPr>
            <a:r>
              <a:rPr lang="zh-TW" altLang="zh-TW" sz="2953" dirty="0"/>
              <a:t>請簡短歸納文章的重點。</a:t>
            </a:r>
            <a:endParaRPr lang="zh-TW" altLang="en-US" sz="2953" dirty="0"/>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8084" y="1668609"/>
            <a:ext cx="4273370" cy="4239183"/>
          </a:xfrm>
          <a:prstGeom prst="rect">
            <a:avLst/>
          </a:prstGeom>
        </p:spPr>
      </p:pic>
    </p:spTree>
    <p:extLst>
      <p:ext uri="{BB962C8B-B14F-4D97-AF65-F5344CB8AC3E}">
        <p14:creationId xmlns:p14="http://schemas.microsoft.com/office/powerpoint/2010/main" val="11840532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3252" y="1719764"/>
            <a:ext cx="3084405" cy="5159290"/>
          </a:xfrm>
          <a:prstGeom prst="rect">
            <a:avLst/>
          </a:prstGeom>
        </p:spPr>
      </p:pic>
      <p:sp>
        <p:nvSpPr>
          <p:cNvPr id="2" name="標題 1"/>
          <p:cNvSpPr>
            <a:spLocks noGrp="1"/>
          </p:cNvSpPr>
          <p:nvPr>
            <p:ph type="title"/>
          </p:nvPr>
        </p:nvSpPr>
        <p:spPr/>
        <p:txBody>
          <a:bodyPr/>
          <a:lstStyle/>
          <a:p>
            <a:r>
              <a:rPr lang="zh-TW" altLang="zh-TW" b="1" dirty="0">
                <a:solidFill>
                  <a:schemeClr val="tx1"/>
                </a:solidFill>
              </a:rPr>
              <a:t>新</a:t>
            </a:r>
            <a:r>
              <a:rPr lang="zh-TW" altLang="zh-TW" b="1" dirty="0" smtClean="0">
                <a:solidFill>
                  <a:schemeClr val="tx1"/>
                </a:solidFill>
              </a:rPr>
              <a:t>移民</a:t>
            </a:r>
            <a:r>
              <a:rPr lang="zh-TW" altLang="en-US" b="1" dirty="0" smtClean="0">
                <a:solidFill>
                  <a:schemeClr val="tx1"/>
                </a:solidFill>
              </a:rPr>
              <a:t>女</a:t>
            </a:r>
            <a:r>
              <a:rPr lang="zh-TW" altLang="zh-TW" b="1" dirty="0" smtClean="0">
                <a:solidFill>
                  <a:schemeClr val="tx1"/>
                </a:solidFill>
              </a:rPr>
              <a:t>性</a:t>
            </a:r>
            <a:r>
              <a:rPr lang="zh-TW" altLang="zh-TW" b="1" dirty="0">
                <a:solidFill>
                  <a:schemeClr val="tx1"/>
                </a:solidFill>
              </a:rPr>
              <a:t>工作現況之工作權問題</a:t>
            </a:r>
            <a:br>
              <a:rPr lang="zh-TW" altLang="zh-TW" b="1" dirty="0">
                <a:solidFill>
                  <a:schemeClr val="tx1"/>
                </a:solidFill>
              </a:rPr>
            </a:br>
            <a:endParaRPr lang="zh-TW" altLang="en-US" b="1" dirty="0">
              <a:solidFill>
                <a:schemeClr val="tx1"/>
              </a:solidFill>
            </a:endParaRPr>
          </a:p>
        </p:txBody>
      </p:sp>
      <p:sp>
        <p:nvSpPr>
          <p:cNvPr id="3" name="內容版面配置區 2"/>
          <p:cNvSpPr>
            <a:spLocks noGrp="1"/>
          </p:cNvSpPr>
          <p:nvPr>
            <p:ph idx="1"/>
          </p:nvPr>
        </p:nvSpPr>
        <p:spPr/>
        <p:txBody>
          <a:bodyPr>
            <a:normAutofit/>
          </a:bodyPr>
          <a:lstStyle/>
          <a:p>
            <a:pPr marL="48216" indent="0">
              <a:buNone/>
            </a:pPr>
            <a:r>
              <a:rPr lang="zh-TW" altLang="en-US" sz="2953" dirty="0"/>
              <a:t>思考：</a:t>
            </a:r>
            <a:endParaRPr lang="en-US" altLang="zh-TW" sz="2953" dirty="0"/>
          </a:p>
          <a:p>
            <a:pPr marL="48216" indent="0">
              <a:buNone/>
            </a:pPr>
            <a:r>
              <a:rPr lang="zh-TW" altLang="en-US" sz="2953" dirty="0"/>
              <a:t>一個人從找工作到真正去工作會經歷那些關卡呢？</a:t>
            </a:r>
            <a:endParaRPr lang="en-US" altLang="zh-TW" sz="2953" dirty="0"/>
          </a:p>
        </p:txBody>
      </p:sp>
    </p:spTree>
    <p:extLst>
      <p:ext uri="{BB962C8B-B14F-4D97-AF65-F5344CB8AC3E}">
        <p14:creationId xmlns:p14="http://schemas.microsoft.com/office/powerpoint/2010/main" val="3290460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chemeClr val="tx1"/>
                </a:solidFill>
              </a:rPr>
              <a:t>工作</a:t>
            </a:r>
            <a:r>
              <a:rPr lang="zh-TW" altLang="en-US" b="1" dirty="0">
                <a:solidFill>
                  <a:schemeClr val="tx1"/>
                </a:solidFill>
              </a:rPr>
              <a:t>選擇</a:t>
            </a:r>
          </a:p>
        </p:txBody>
      </p:sp>
      <p:sp>
        <p:nvSpPr>
          <p:cNvPr id="3" name="內容版面配置區 2"/>
          <p:cNvSpPr>
            <a:spLocks noGrp="1"/>
          </p:cNvSpPr>
          <p:nvPr>
            <p:ph idx="1"/>
          </p:nvPr>
        </p:nvSpPr>
        <p:spPr>
          <a:xfrm>
            <a:off x="1205795" y="2169795"/>
            <a:ext cx="10682241" cy="4259227"/>
          </a:xfrm>
        </p:spPr>
        <p:txBody>
          <a:bodyPr>
            <a:normAutofit/>
          </a:bodyPr>
          <a:lstStyle/>
          <a:p>
            <a:pPr marL="590650" indent="-542434">
              <a:buFont typeface="+mj-lt"/>
              <a:buAutoNum type="arabicPeriod"/>
            </a:pPr>
            <a:r>
              <a:rPr lang="zh-TW" altLang="en-US" sz="2953" dirty="0"/>
              <a:t>新移民女性來台後普遍從事的工作為何</a:t>
            </a:r>
            <a:r>
              <a:rPr lang="zh-TW" altLang="en-US" sz="2953" dirty="0"/>
              <a:t>？</a:t>
            </a:r>
            <a:endParaRPr lang="en-US" altLang="zh-TW" sz="2953" dirty="0"/>
          </a:p>
          <a:p>
            <a:pPr>
              <a:buFont typeface="Wingdings" panose="05000000000000000000" pitchFamily="2" charset="2"/>
              <a:buChar char="Ø"/>
            </a:pPr>
            <a:r>
              <a:rPr lang="zh-TW" altLang="en-US" sz="2953" dirty="0"/>
              <a:t>如</a:t>
            </a:r>
            <a:r>
              <a:rPr lang="zh-TW" altLang="en-US" sz="2953" dirty="0"/>
              <a:t>：美容美甲、手工業代工、工廠作業員、越南翻譯</a:t>
            </a:r>
            <a:r>
              <a:rPr lang="zh-TW" altLang="en-US" sz="2953" dirty="0"/>
              <a:t>等。</a:t>
            </a:r>
            <a:endParaRPr lang="en-US" altLang="zh-TW" sz="2953" dirty="0"/>
          </a:p>
          <a:p>
            <a:pPr marL="590650" indent="-542434">
              <a:buFont typeface="+mj-lt"/>
              <a:buAutoNum type="arabicPeriod" startAt="2"/>
            </a:pPr>
            <a:r>
              <a:rPr lang="zh-TW" altLang="en-US" sz="2953" dirty="0"/>
              <a:t>新移民女性選擇這些行業的原因可能為何</a:t>
            </a:r>
            <a:r>
              <a:rPr lang="zh-TW" altLang="en-US" sz="2953" dirty="0"/>
              <a:t>？</a:t>
            </a:r>
            <a:endParaRPr lang="en-US" altLang="zh-TW" sz="2953" dirty="0"/>
          </a:p>
          <a:p>
            <a:pPr>
              <a:buFont typeface="Wingdings" panose="05000000000000000000" pitchFamily="2" charset="2"/>
              <a:buChar char="Ø"/>
            </a:pPr>
            <a:r>
              <a:rPr lang="zh-TW" altLang="en-US" sz="2953" dirty="0"/>
              <a:t>較</a:t>
            </a:r>
            <a:r>
              <a:rPr lang="zh-TW" altLang="en-US" sz="2953" dirty="0"/>
              <a:t>能勝任、本身語言條件</a:t>
            </a:r>
            <a:r>
              <a:rPr lang="zh-TW" altLang="en-US" sz="2953" dirty="0"/>
              <a:t>等。</a:t>
            </a:r>
            <a:endParaRPr lang="en-US" altLang="zh-TW" sz="2953" dirty="0"/>
          </a:p>
          <a:p>
            <a:pPr marL="590650" indent="-542434">
              <a:buFont typeface="+mj-lt"/>
              <a:buAutoNum type="arabicPeriod" startAt="3"/>
            </a:pPr>
            <a:r>
              <a:rPr lang="zh-TW" altLang="en-US" sz="2953" dirty="0"/>
              <a:t>政府</a:t>
            </a:r>
            <a:r>
              <a:rPr lang="zh-TW" altLang="en-US" sz="2953" dirty="0"/>
              <a:t>可以做什麼事來幫助新移民女性擁有更多的工作選擇？</a:t>
            </a:r>
          </a:p>
        </p:txBody>
      </p:sp>
      <p:pic>
        <p:nvPicPr>
          <p:cNvPr id="4"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4799" t="11172" r="24800" b="12167"/>
          <a:stretch/>
        </p:blipFill>
        <p:spPr>
          <a:xfrm rot="2682414">
            <a:off x="-51537" y="405234"/>
            <a:ext cx="1075890" cy="920483"/>
          </a:xfrm>
          <a:prstGeom prst="rect">
            <a:avLst/>
          </a:prstGeom>
        </p:spPr>
      </p:pic>
    </p:spTree>
    <p:extLst>
      <p:ext uri="{BB962C8B-B14F-4D97-AF65-F5344CB8AC3E}">
        <p14:creationId xmlns:p14="http://schemas.microsoft.com/office/powerpoint/2010/main" val="330944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0321" y="3427082"/>
            <a:ext cx="5310702" cy="3537770"/>
          </a:xfrm>
          <a:prstGeom prst="rect">
            <a:avLst/>
          </a:prstGeom>
        </p:spPr>
      </p:pic>
      <p:sp>
        <p:nvSpPr>
          <p:cNvPr id="2" name="標題 1"/>
          <p:cNvSpPr>
            <a:spLocks noGrp="1"/>
          </p:cNvSpPr>
          <p:nvPr>
            <p:ph type="title"/>
          </p:nvPr>
        </p:nvSpPr>
        <p:spPr/>
        <p:txBody>
          <a:bodyPr/>
          <a:lstStyle/>
          <a:p>
            <a:r>
              <a:rPr lang="zh-TW" altLang="en-US" b="1" dirty="0" smtClean="0">
                <a:solidFill>
                  <a:schemeClr val="tx1"/>
                </a:solidFill>
              </a:rPr>
              <a:t>工作</a:t>
            </a:r>
            <a:r>
              <a:rPr lang="zh-TW" altLang="en-US" b="1" dirty="0">
                <a:solidFill>
                  <a:schemeClr val="tx1"/>
                </a:solidFill>
              </a:rPr>
              <a:t>內容與概況</a:t>
            </a:r>
          </a:p>
        </p:txBody>
      </p:sp>
      <p:sp>
        <p:nvSpPr>
          <p:cNvPr id="3" name="內容版面配置區 2"/>
          <p:cNvSpPr>
            <a:spLocks noGrp="1"/>
          </p:cNvSpPr>
          <p:nvPr>
            <p:ph idx="1"/>
          </p:nvPr>
        </p:nvSpPr>
        <p:spPr/>
        <p:txBody>
          <a:bodyPr>
            <a:normAutofit/>
          </a:bodyPr>
          <a:lstStyle/>
          <a:p>
            <a:r>
              <a:rPr lang="zh-TW" altLang="en-US" sz="2953" dirty="0"/>
              <a:t>少</a:t>
            </a:r>
            <a:r>
              <a:rPr lang="zh-TW" altLang="en-US" sz="2953" dirty="0"/>
              <a:t>部分台灣雇主並未積極對待新移民女性的訴求</a:t>
            </a:r>
            <a:r>
              <a:rPr lang="zh-TW" altLang="en-US" sz="2953" dirty="0"/>
              <a:t>。</a:t>
            </a:r>
            <a:endParaRPr lang="en-US" altLang="zh-TW" sz="2953" dirty="0"/>
          </a:p>
          <a:p>
            <a:r>
              <a:rPr lang="zh-TW" altLang="en-US" sz="2953" dirty="0"/>
              <a:t>部分</a:t>
            </a:r>
            <a:r>
              <a:rPr lang="zh-TW" altLang="en-US" sz="2953" dirty="0"/>
              <a:t>台灣同事對於新移民女性有不友善的情形</a:t>
            </a:r>
            <a:r>
              <a:rPr lang="zh-TW" altLang="en-US" sz="2953" dirty="0"/>
              <a:t>。</a:t>
            </a:r>
            <a:endParaRPr lang="en-US" altLang="zh-TW" sz="2953" dirty="0"/>
          </a:p>
          <a:p>
            <a:r>
              <a:rPr lang="zh-TW" altLang="en-US" sz="2953" dirty="0"/>
              <a:t>部分</a:t>
            </a:r>
            <a:r>
              <a:rPr lang="zh-TW" altLang="en-US" sz="2953" dirty="0"/>
              <a:t>顧客對於新移民女性亦會有歧視</a:t>
            </a:r>
            <a:r>
              <a:rPr lang="zh-TW" altLang="en-US" sz="2953" dirty="0"/>
              <a:t>。</a:t>
            </a:r>
            <a:endParaRPr lang="en-US" altLang="zh-TW" sz="2953" dirty="0"/>
          </a:p>
          <a:p>
            <a:endParaRPr lang="zh-TW" altLang="en-US" sz="2953" dirty="0"/>
          </a:p>
        </p:txBody>
      </p:sp>
      <p:pic>
        <p:nvPicPr>
          <p:cNvPr id="5"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4799" t="11172" r="24800" b="12167"/>
          <a:stretch/>
        </p:blipFill>
        <p:spPr>
          <a:xfrm rot="2682414">
            <a:off x="-27209" y="488180"/>
            <a:ext cx="1075890" cy="920483"/>
          </a:xfrm>
          <a:prstGeom prst="rect">
            <a:avLst/>
          </a:prstGeom>
        </p:spPr>
      </p:pic>
    </p:spTree>
    <p:extLst>
      <p:ext uri="{BB962C8B-B14F-4D97-AF65-F5344CB8AC3E}">
        <p14:creationId xmlns:p14="http://schemas.microsoft.com/office/powerpoint/2010/main" val="159593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0490" y="3527991"/>
            <a:ext cx="2465823" cy="3389218"/>
          </a:xfrm>
          <a:prstGeom prst="rect">
            <a:avLst/>
          </a:prstGeom>
        </p:spPr>
      </p:pic>
      <p:pic>
        <p:nvPicPr>
          <p:cNvPr id="4" name="圖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6545" y="3983591"/>
            <a:ext cx="1622325" cy="2933617"/>
          </a:xfrm>
          <a:prstGeom prst="rect">
            <a:avLst/>
          </a:prstGeom>
        </p:spPr>
      </p:pic>
      <p:sp>
        <p:nvSpPr>
          <p:cNvPr id="2" name="標題 1"/>
          <p:cNvSpPr>
            <a:spLocks noGrp="1"/>
          </p:cNvSpPr>
          <p:nvPr>
            <p:ph type="title"/>
          </p:nvPr>
        </p:nvSpPr>
        <p:spPr/>
        <p:txBody>
          <a:bodyPr/>
          <a:lstStyle/>
          <a:p>
            <a:r>
              <a:rPr lang="zh-TW" altLang="en-US" b="1" dirty="0" smtClean="0">
                <a:solidFill>
                  <a:schemeClr val="tx1"/>
                </a:solidFill>
              </a:rPr>
              <a:t>工作</a:t>
            </a:r>
            <a:r>
              <a:rPr lang="zh-TW" altLang="en-US" b="1" dirty="0">
                <a:solidFill>
                  <a:schemeClr val="tx1"/>
                </a:solidFill>
              </a:rPr>
              <a:t>待遇與投保</a:t>
            </a:r>
          </a:p>
        </p:txBody>
      </p:sp>
      <p:sp>
        <p:nvSpPr>
          <p:cNvPr id="3" name="內容版面配置區 2"/>
          <p:cNvSpPr>
            <a:spLocks noGrp="1"/>
          </p:cNvSpPr>
          <p:nvPr>
            <p:ph idx="1"/>
          </p:nvPr>
        </p:nvSpPr>
        <p:spPr/>
        <p:txBody>
          <a:bodyPr>
            <a:normAutofit/>
          </a:bodyPr>
          <a:lstStyle/>
          <a:p>
            <a:r>
              <a:rPr lang="zh-TW" altLang="en-US" sz="2953" dirty="0"/>
              <a:t>雇主針對新移民女性不可以有</a:t>
            </a:r>
            <a:r>
              <a:rPr lang="zh-TW" altLang="en-US" sz="2953" b="1" dirty="0"/>
              <a:t>同工不同酬</a:t>
            </a:r>
            <a:r>
              <a:rPr lang="zh-TW" altLang="en-US" sz="2953" dirty="0"/>
              <a:t>的表現，以及雇主亦須給予新移民女性</a:t>
            </a:r>
            <a:r>
              <a:rPr lang="zh-TW" altLang="en-US" sz="2953" b="1" dirty="0"/>
              <a:t>合理的加班費</a:t>
            </a:r>
            <a:r>
              <a:rPr lang="zh-TW" altLang="en-US" sz="2953" dirty="0"/>
              <a:t>。</a:t>
            </a:r>
            <a:endParaRPr lang="en-US" altLang="zh-TW" sz="2953" dirty="0"/>
          </a:p>
          <a:p>
            <a:r>
              <a:rPr lang="zh-TW" altLang="en-US" sz="2953" dirty="0"/>
              <a:t>雇主必須對合法新移民女性員工</a:t>
            </a:r>
            <a:r>
              <a:rPr lang="zh-TW" altLang="en-US" sz="2953" b="1" dirty="0"/>
              <a:t>投勞健保</a:t>
            </a:r>
            <a:r>
              <a:rPr lang="zh-TW" altLang="en-US" sz="2953" dirty="0"/>
              <a:t>，保障新移民女性員工的權益。</a:t>
            </a:r>
          </a:p>
        </p:txBody>
      </p:sp>
      <p:pic>
        <p:nvPicPr>
          <p:cNvPr id="6" name="图片 6"/>
          <p:cNvPicPr>
            <a:picLocks noChangeAspect="1"/>
          </p:cNvPicPr>
          <p:nvPr/>
        </p:nvPicPr>
        <p:blipFill rotWithShape="1">
          <a:blip r:embed="rId4" cstate="print">
            <a:extLst>
              <a:ext uri="{28A0092B-C50C-407E-A947-70E740481C1C}">
                <a14:useLocalDpi xmlns:a14="http://schemas.microsoft.com/office/drawing/2010/main" val="0"/>
              </a:ext>
            </a:extLst>
          </a:blip>
          <a:srcRect l="24799" t="11172" r="24800" b="12167"/>
          <a:stretch/>
        </p:blipFill>
        <p:spPr>
          <a:xfrm rot="2682414">
            <a:off x="44799" y="631056"/>
            <a:ext cx="1075890" cy="920483"/>
          </a:xfrm>
          <a:prstGeom prst="rect">
            <a:avLst/>
          </a:prstGeom>
        </p:spPr>
      </p:pic>
    </p:spTree>
    <p:extLst>
      <p:ext uri="{BB962C8B-B14F-4D97-AF65-F5344CB8AC3E}">
        <p14:creationId xmlns:p14="http://schemas.microsoft.com/office/powerpoint/2010/main" val="331032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chemeClr val="tx1"/>
                </a:solidFill>
              </a:rPr>
              <a:t>小結</a:t>
            </a:r>
            <a:endParaRPr lang="zh-TW" altLang="en-US" b="1" dirty="0">
              <a:solidFill>
                <a:schemeClr val="tx1"/>
              </a:solidFill>
            </a:endParaRPr>
          </a:p>
        </p:txBody>
      </p:sp>
      <p:sp>
        <p:nvSpPr>
          <p:cNvPr id="3" name="內容版面配置區 2"/>
          <p:cNvSpPr>
            <a:spLocks noGrp="1"/>
          </p:cNvSpPr>
          <p:nvPr>
            <p:ph idx="1"/>
          </p:nvPr>
        </p:nvSpPr>
        <p:spPr>
          <a:xfrm>
            <a:off x="1025542" y="2728579"/>
            <a:ext cx="10412222" cy="1921948"/>
          </a:xfrm>
        </p:spPr>
        <p:txBody>
          <a:bodyPr>
            <a:normAutofit/>
          </a:bodyPr>
          <a:lstStyle/>
          <a:p>
            <a:pPr marL="48216" indent="0" algn="ctr">
              <a:buNone/>
            </a:pPr>
            <a:r>
              <a:rPr lang="zh-TW" altLang="en-US" sz="4218" dirty="0"/>
              <a:t>在</a:t>
            </a:r>
            <a:r>
              <a:rPr lang="zh-TW" altLang="en-US" sz="4218" b="1" dirty="0"/>
              <a:t>文化</a:t>
            </a:r>
            <a:r>
              <a:rPr lang="zh-TW" altLang="en-US" sz="4218" dirty="0"/>
              <a:t>與</a:t>
            </a:r>
            <a:r>
              <a:rPr lang="zh-TW" altLang="en-US" sz="4218" b="1" dirty="0"/>
              <a:t>工作環境</a:t>
            </a:r>
            <a:r>
              <a:rPr lang="zh-TW" altLang="en-US" sz="4218" dirty="0"/>
              <a:t>的困境下，容易使得新移民女性在職場上遭遇更困難且須面對的問題。</a:t>
            </a:r>
          </a:p>
        </p:txBody>
      </p:sp>
      <p:pic>
        <p:nvPicPr>
          <p:cNvPr id="4"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4799" t="11172" r="24800" b="12167"/>
          <a:stretch/>
        </p:blipFill>
        <p:spPr>
          <a:xfrm rot="2682414">
            <a:off x="-27210" y="405098"/>
            <a:ext cx="1075890" cy="920483"/>
          </a:xfrm>
          <a:prstGeom prst="rect">
            <a:avLst/>
          </a:prstGeom>
        </p:spPr>
      </p:pic>
    </p:spTree>
    <p:extLst>
      <p:ext uri="{BB962C8B-B14F-4D97-AF65-F5344CB8AC3E}">
        <p14:creationId xmlns:p14="http://schemas.microsoft.com/office/powerpoint/2010/main" val="427510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chemeClr val="tx1"/>
                </a:solidFill>
              </a:rPr>
              <a:t>討論時間</a:t>
            </a:r>
            <a:endParaRPr lang="zh-TW" altLang="en-US" b="1" dirty="0">
              <a:solidFill>
                <a:schemeClr val="tx1"/>
              </a:solidFill>
            </a:endParaRPr>
          </a:p>
        </p:txBody>
      </p:sp>
      <p:sp>
        <p:nvSpPr>
          <p:cNvPr id="3" name="內容版面配置區 2"/>
          <p:cNvSpPr>
            <a:spLocks noGrp="1"/>
          </p:cNvSpPr>
          <p:nvPr>
            <p:ph idx="1"/>
          </p:nvPr>
        </p:nvSpPr>
        <p:spPr/>
        <p:txBody>
          <a:bodyPr/>
          <a:lstStyle/>
          <a:p>
            <a:pPr marL="530379" indent="-482163">
              <a:buFont typeface="+mj-lt"/>
              <a:buAutoNum type="arabicPeriod"/>
            </a:pPr>
            <a:r>
              <a:rPr lang="zh-TW" altLang="en-US" sz="2953" dirty="0"/>
              <a:t>作為</a:t>
            </a:r>
            <a:r>
              <a:rPr lang="zh-TW" altLang="en-US" sz="2953" dirty="0"/>
              <a:t>新移民女性的雇主，應該如何對待新移民女性</a:t>
            </a:r>
            <a:r>
              <a:rPr lang="zh-TW" altLang="en-US" sz="2953" dirty="0"/>
              <a:t>？</a:t>
            </a:r>
            <a:endParaRPr lang="en-US" altLang="zh-TW" sz="2953" dirty="0"/>
          </a:p>
          <a:p>
            <a:pPr marL="530379" indent="-482163">
              <a:buFont typeface="+mj-lt"/>
              <a:buAutoNum type="arabicPeriod"/>
            </a:pPr>
            <a:r>
              <a:rPr lang="zh-TW" altLang="en-US" sz="2953" dirty="0"/>
              <a:t>作為新移民女性的同事，應該如何與新移民女性相處</a:t>
            </a:r>
            <a:r>
              <a:rPr lang="zh-TW" altLang="en-US" sz="2953" dirty="0"/>
              <a:t>？</a:t>
            </a:r>
            <a:endParaRPr lang="en-US" altLang="zh-TW" sz="2953" dirty="0"/>
          </a:p>
          <a:p>
            <a:pPr marL="530379" indent="-482163">
              <a:buFont typeface="+mj-lt"/>
              <a:buAutoNum type="arabicPeriod"/>
            </a:pPr>
            <a:r>
              <a:rPr lang="zh-TW" altLang="en-US" sz="2953" dirty="0"/>
              <a:t>作為現代公民，當你認識一位新移民女性，你應該有什麼樣的態度</a:t>
            </a:r>
            <a:r>
              <a:rPr lang="zh-TW" altLang="en-US" sz="2953" dirty="0"/>
              <a:t>？</a:t>
            </a:r>
            <a:endParaRPr lang="en-US" altLang="zh-TW" sz="2953" dirty="0"/>
          </a:p>
          <a:p>
            <a:pPr marL="530379" indent="-482163">
              <a:buFont typeface="+mj-lt"/>
              <a:buAutoNum type="arabicPeriod"/>
            </a:pPr>
            <a:r>
              <a:rPr lang="zh-TW" altLang="en-US" sz="2953" dirty="0"/>
              <a:t>其他問題解決方案或想法</a:t>
            </a:r>
            <a:r>
              <a:rPr lang="zh-TW" altLang="en-US" sz="2953" dirty="0"/>
              <a:t>？</a:t>
            </a:r>
            <a:r>
              <a:rPr lang="en-US" altLang="zh-TW" sz="2953" dirty="0"/>
              <a:t>(</a:t>
            </a:r>
            <a:r>
              <a:rPr lang="zh-TW" altLang="en-US" sz="2953" dirty="0"/>
              <a:t>學習單第四題</a:t>
            </a:r>
            <a:r>
              <a:rPr lang="en-US" altLang="zh-TW" sz="2953" dirty="0"/>
              <a:t>)</a:t>
            </a:r>
            <a:endParaRPr lang="zh-TW" altLang="en-US" sz="2953" dirty="0"/>
          </a:p>
          <a:p>
            <a:pPr marL="530379" indent="-482163">
              <a:buFont typeface="+mj-lt"/>
              <a:buAutoNum type="arabicPeriod"/>
            </a:pPr>
            <a:endParaRPr lang="zh-TW" altLang="en-US" dirty="0"/>
          </a:p>
          <a:p>
            <a:pPr marL="530379" indent="-482163">
              <a:buFont typeface="+mj-lt"/>
              <a:buAutoNum type="arabicPeriod"/>
            </a:pPr>
            <a:endParaRPr lang="zh-TW" altLang="en-US" dirty="0"/>
          </a:p>
          <a:p>
            <a:pPr marL="530379" indent="-482163">
              <a:buFont typeface="+mj-lt"/>
              <a:buAutoNum type="arabicPeriod"/>
            </a:pPr>
            <a:endParaRPr lang="zh-TW" altLang="en-US" dirty="0"/>
          </a:p>
          <a:p>
            <a:endParaRPr lang="zh-TW" altLang="en-US" dirty="0"/>
          </a:p>
        </p:txBody>
      </p:sp>
      <p:pic>
        <p:nvPicPr>
          <p:cNvPr id="4"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4799" t="11172" r="24800" b="12167"/>
          <a:stretch/>
        </p:blipFill>
        <p:spPr>
          <a:xfrm rot="2682414">
            <a:off x="-27209" y="508795"/>
            <a:ext cx="1075890" cy="920483"/>
          </a:xfrm>
          <a:prstGeom prst="rect">
            <a:avLst/>
          </a:prstGeom>
        </p:spPr>
      </p:pic>
    </p:spTree>
    <p:extLst>
      <p:ext uri="{BB962C8B-B14F-4D97-AF65-F5344CB8AC3E}">
        <p14:creationId xmlns:p14="http://schemas.microsoft.com/office/powerpoint/2010/main" val="107621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2748" y="504708"/>
            <a:ext cx="1236125" cy="2567338"/>
          </a:xfrm>
          <a:prstGeom prst="rect">
            <a:avLst/>
          </a:prstGeom>
        </p:spPr>
      </p:pic>
      <p:sp>
        <p:nvSpPr>
          <p:cNvPr id="2" name="標題 1"/>
          <p:cNvSpPr>
            <a:spLocks noGrp="1"/>
          </p:cNvSpPr>
          <p:nvPr>
            <p:ph type="title"/>
          </p:nvPr>
        </p:nvSpPr>
        <p:spPr/>
        <p:txBody>
          <a:bodyPr/>
          <a:lstStyle/>
          <a:p>
            <a:r>
              <a:rPr lang="zh-TW" altLang="en-US" b="1" dirty="0" smtClean="0">
                <a:solidFill>
                  <a:schemeClr val="tx1"/>
                </a:solidFill>
              </a:rPr>
              <a:t>下課前的分享與回饋</a:t>
            </a:r>
            <a:endParaRPr lang="zh-TW" altLang="en-US" b="1" dirty="0">
              <a:solidFill>
                <a:schemeClr val="tx1"/>
              </a:solidFill>
            </a:endParaRPr>
          </a:p>
        </p:txBody>
      </p:sp>
      <p:sp>
        <p:nvSpPr>
          <p:cNvPr id="3" name="內容版面配置區 2"/>
          <p:cNvSpPr>
            <a:spLocks noGrp="1"/>
          </p:cNvSpPr>
          <p:nvPr>
            <p:ph idx="1"/>
          </p:nvPr>
        </p:nvSpPr>
        <p:spPr>
          <a:xfrm>
            <a:off x="1271137" y="2818706"/>
            <a:ext cx="10644298" cy="2751110"/>
          </a:xfrm>
        </p:spPr>
        <p:txBody>
          <a:bodyPr>
            <a:normAutofit/>
          </a:bodyPr>
          <a:lstStyle/>
          <a:p>
            <a:pPr marL="48216" indent="0" algn="ctr">
              <a:buNone/>
            </a:pPr>
            <a:r>
              <a:rPr lang="zh-TW" altLang="en-US" sz="3375" dirty="0"/>
              <a:t>今天我們學到了新移民女性來台灣，除了可能面對生活上適應的問題，也必須面對工作上遭遇的挑戰。對於今天的課程內容你</a:t>
            </a:r>
            <a:r>
              <a:rPr lang="en-US" altLang="zh-TW" sz="3375" dirty="0"/>
              <a:t>/</a:t>
            </a:r>
            <a:r>
              <a:rPr lang="zh-TW" altLang="en-US" sz="3375" dirty="0"/>
              <a:t>妳是否有什麼特別的想法呢</a:t>
            </a:r>
            <a:r>
              <a:rPr lang="zh-TW" altLang="en-US" sz="3375" dirty="0" smtClean="0"/>
              <a:t>？</a:t>
            </a:r>
            <a:endParaRPr lang="en-US" altLang="zh-TW" sz="3375" dirty="0" smtClean="0"/>
          </a:p>
          <a:p>
            <a:pPr marL="48216" indent="0" algn="ctr">
              <a:buNone/>
            </a:pPr>
            <a:r>
              <a:rPr lang="zh-TW" altLang="en-US" sz="3375" dirty="0" smtClean="0"/>
              <a:t>如果</a:t>
            </a:r>
            <a:r>
              <a:rPr lang="zh-TW" altLang="en-US" sz="3375" dirty="0"/>
              <a:t>一時想不到可以用小卡回饋讓老師知道你的想法喔。</a:t>
            </a:r>
            <a:endParaRPr lang="zh-TW" altLang="en-US" sz="3375" dirty="0"/>
          </a:p>
        </p:txBody>
      </p:sp>
      <p:pic>
        <p:nvPicPr>
          <p:cNvPr id="5"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4799" t="11172" r="24800" b="12167"/>
          <a:stretch/>
        </p:blipFill>
        <p:spPr>
          <a:xfrm rot="2682414">
            <a:off x="10031" y="568447"/>
            <a:ext cx="1075890" cy="920483"/>
          </a:xfrm>
          <a:prstGeom prst="rect">
            <a:avLst/>
          </a:prstGeom>
        </p:spPr>
      </p:pic>
    </p:spTree>
    <p:extLst>
      <p:ext uri="{BB962C8B-B14F-4D97-AF65-F5344CB8AC3E}">
        <p14:creationId xmlns:p14="http://schemas.microsoft.com/office/powerpoint/2010/main" val="2116207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259"/>
          <p:cNvSpPr>
            <a:spLocks noChangeArrowheads="1"/>
          </p:cNvSpPr>
          <p:nvPr/>
        </p:nvSpPr>
        <p:spPr bwMode="auto">
          <a:xfrm>
            <a:off x="4535089" y="3533139"/>
            <a:ext cx="37739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TW" altLang="en-US" sz="4000" dirty="0">
                <a:solidFill>
                  <a:srgbClr val="591F0E"/>
                </a:solidFill>
                <a:cs typeface="Arial" panose="020B0604020202020204" pitchFamily="34" charset="0"/>
              </a:rPr>
              <a:t>定義新移民女性</a:t>
            </a:r>
          </a:p>
        </p:txBody>
      </p:sp>
      <p:sp>
        <p:nvSpPr>
          <p:cNvPr id="21" name="矩形 20"/>
          <p:cNvSpPr/>
          <p:nvPr/>
        </p:nvSpPr>
        <p:spPr>
          <a:xfrm>
            <a:off x="5860055" y="1953054"/>
            <a:ext cx="1124026" cy="1862048"/>
          </a:xfrm>
          <a:prstGeom prst="rect">
            <a:avLst/>
          </a:prstGeom>
          <a:effectLst/>
        </p:spPr>
        <p:txBody>
          <a:bodyPr wrap="none">
            <a:spAutoFit/>
          </a:bodyPr>
          <a:lstStyle/>
          <a:p>
            <a:pPr algn="ctr"/>
            <a:r>
              <a:rPr lang="en-US" altLang="zh-CN" sz="115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115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4799" t="11172" r="24800" b="12167"/>
          <a:stretch/>
        </p:blipFill>
        <p:spPr>
          <a:xfrm rot="2682414">
            <a:off x="845544" y="2881351"/>
            <a:ext cx="4356396" cy="3727138"/>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90065" y="-53620"/>
            <a:ext cx="905525" cy="612068"/>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3138825">
            <a:off x="3848544" y="1730220"/>
            <a:ext cx="513024" cy="716465"/>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221683" y="996794"/>
            <a:ext cx="584155" cy="576153"/>
          </a:xfrm>
          <a:prstGeom prst="rect">
            <a:avLst/>
          </a:prstGeom>
        </p:spPr>
      </p:pic>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t="-9867" b="-9867"/>
          <a:stretch/>
        </p:blipFill>
        <p:spPr>
          <a:xfrm>
            <a:off x="3247981" y="2785669"/>
            <a:ext cx="467439" cy="315954"/>
          </a:xfrm>
          <a:prstGeom prst="rect">
            <a:avLst/>
          </a:prstGeom>
        </p:spPr>
      </p:pic>
    </p:spTree>
    <p:extLst>
      <p:ext uri="{BB962C8B-B14F-4D97-AF65-F5344CB8AC3E}">
        <p14:creationId xmlns:p14="http://schemas.microsoft.com/office/powerpoint/2010/main" val="273474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ppt_x"/>
                                          </p:val>
                                        </p:tav>
                                        <p:tav tm="100000">
                                          <p:val>
                                            <p:strVal val="#ppt_x"/>
                                          </p:val>
                                        </p:tav>
                                      </p:tavLst>
                                    </p:anim>
                                    <p:anim calcmode="lin" valueType="num">
                                      <p:cBhvr additive="base">
                                        <p:cTn id="14" dur="10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ppt_x"/>
                                          </p:val>
                                        </p:tav>
                                        <p:tav tm="100000">
                                          <p:val>
                                            <p:strVal val="#ppt_x"/>
                                          </p:val>
                                        </p:tav>
                                      </p:tavLst>
                                    </p:anim>
                                    <p:anim calcmode="lin" valueType="num">
                                      <p:cBhvr additive="base">
                                        <p:cTn id="26" dur="1000" fill="hold"/>
                                        <p:tgtEl>
                                          <p:spTgt spid="11"/>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10"/>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1"/>
                                        </p:tgtEl>
                                        <p:attrNameLst>
                                          <p:attrName>r</p:attrName>
                                        </p:attrNameLst>
                                      </p:cBhvr>
                                    </p:animRo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32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9"/>
                                        </p:tgtEl>
                                        <p:attrNameLst>
                                          <p:attrName>ppt_y</p:attrName>
                                        </p:attrNameLst>
                                      </p:cBhvr>
                                      <p:tavLst>
                                        <p:tav tm="0">
                                          <p:val>
                                            <p:strVal val="#ppt_y"/>
                                          </p:val>
                                        </p:tav>
                                        <p:tav tm="100000">
                                          <p:val>
                                            <p:strVal val="#ppt_y"/>
                                          </p:val>
                                        </p:tav>
                                      </p:tavLst>
                                    </p:anim>
                                    <p:anim calcmode="lin" valueType="num">
                                      <p:cBhvr>
                                        <p:cTn id="4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9"/>
                                        </p:tgtEl>
                                      </p:cBhvr>
                                    </p:animEffect>
                                  </p:childTnLst>
                                </p:cTn>
                              </p:par>
                            </p:childTnLst>
                          </p:cTn>
                        </p:par>
                        <p:par>
                          <p:cTn id="49" fill="hold">
                            <p:stCondLst>
                              <p:cond delay="405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19"/>
                                        </p:tgtEl>
                                      </p:cBhvr>
                                    </p:animEffect>
                                    <p:animScale>
                                      <p:cBhvr>
                                        <p:cTn id="52"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828975" y="447973"/>
            <a:ext cx="6840760" cy="707886"/>
          </a:xfrm>
          <a:prstGeom prst="rect">
            <a:avLst/>
          </a:prstGeom>
          <a:noFill/>
        </p:spPr>
        <p:txBody>
          <a:bodyPr wrap="square" rtlCol="0">
            <a:spAutoFit/>
          </a:bodyPr>
          <a:lstStyle/>
          <a:p>
            <a:pPr algn="ctr"/>
            <a:r>
              <a:rPr lang="zh-TW" altLang="en-US" sz="4000" dirty="0" smtClean="0"/>
              <a:t>該怎麼稱呼？</a:t>
            </a:r>
            <a:endParaRPr lang="zh-TW" altLang="en-US" sz="4000" dirty="0"/>
          </a:p>
        </p:txBody>
      </p:sp>
      <p:sp>
        <p:nvSpPr>
          <p:cNvPr id="3" name="文字方塊 2"/>
          <p:cNvSpPr txBox="1"/>
          <p:nvPr/>
        </p:nvSpPr>
        <p:spPr>
          <a:xfrm>
            <a:off x="1100783" y="1600101"/>
            <a:ext cx="10873208" cy="4031873"/>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dirty="0" smtClean="0"/>
              <a:t>外籍？新娘？配偶</a:t>
            </a:r>
            <a:r>
              <a:rPr lang="en-US" altLang="zh-TW" sz="3200" dirty="0" smtClean="0"/>
              <a:t>?</a:t>
            </a:r>
          </a:p>
          <a:p>
            <a:pPr marL="457200" indent="-457200">
              <a:buFont typeface="Wingdings" panose="05000000000000000000" pitchFamily="2" charset="2"/>
              <a:buChar char="Ø"/>
            </a:pPr>
            <a:endParaRPr lang="en-US" altLang="zh-TW" sz="3200" dirty="0"/>
          </a:p>
          <a:p>
            <a:pPr marL="457200" indent="-457200">
              <a:buFont typeface="Wingdings" panose="05000000000000000000" pitchFamily="2" charset="2"/>
              <a:buChar char="Ø"/>
            </a:pPr>
            <a:r>
              <a:rPr lang="zh-TW" altLang="en-US" sz="3200" dirty="0"/>
              <a:t> </a:t>
            </a:r>
            <a:r>
              <a:rPr lang="en-US" altLang="zh-TW" sz="3200" dirty="0"/>
              <a:t>2003</a:t>
            </a:r>
            <a:r>
              <a:rPr lang="zh-TW" altLang="en-US" sz="3200" dirty="0"/>
              <a:t>年婦女新知</a:t>
            </a:r>
            <a:r>
              <a:rPr lang="zh-TW" altLang="en-US" sz="3200" dirty="0" smtClean="0"/>
              <a:t>基金</a:t>
            </a:r>
            <a:endParaRPr lang="en-US" altLang="zh-TW" sz="3200" dirty="0"/>
          </a:p>
          <a:p>
            <a:pPr marL="457200" indent="-457200">
              <a:buFont typeface="Wingdings" panose="05000000000000000000" pitchFamily="2" charset="2"/>
              <a:buChar char="Ø"/>
            </a:pPr>
            <a:endParaRPr lang="en-US" altLang="zh-TW" sz="3200" dirty="0" smtClean="0"/>
          </a:p>
          <a:p>
            <a:pPr marL="457200" indent="-457200">
              <a:buFont typeface="Wingdings" panose="05000000000000000000" pitchFamily="2" charset="2"/>
              <a:buChar char="Ø"/>
            </a:pPr>
            <a:r>
              <a:rPr lang="zh-TW" altLang="zh-TW" sz="3200" dirty="0"/>
              <a:t>「新移民女性」</a:t>
            </a:r>
            <a:endParaRPr lang="en-US" altLang="zh-TW" sz="3200" dirty="0" smtClean="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pic>
        <p:nvPicPr>
          <p:cNvPr id="4" name="內容版面配置區 3"/>
          <p:cNvPicPr>
            <a:picLocks noChangeAspect="1"/>
          </p:cNvPicPr>
          <p:nvPr/>
        </p:nvPicPr>
        <p:blipFill>
          <a:blip r:embed="rId2"/>
          <a:stretch>
            <a:fillRect/>
          </a:stretch>
        </p:blipFill>
        <p:spPr>
          <a:xfrm>
            <a:off x="4845199" y="3472309"/>
            <a:ext cx="7800341" cy="3520554"/>
          </a:xfrm>
          <a:prstGeom prst="rect">
            <a:avLst/>
          </a:prstGeom>
        </p:spPr>
      </p:pic>
    </p:spTree>
    <p:extLst>
      <p:ext uri="{BB962C8B-B14F-4D97-AF65-F5344CB8AC3E}">
        <p14:creationId xmlns:p14="http://schemas.microsoft.com/office/powerpoint/2010/main" val="270864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468935" y="447973"/>
            <a:ext cx="8568952" cy="707886"/>
          </a:xfrm>
          <a:prstGeom prst="rect">
            <a:avLst/>
          </a:prstGeom>
          <a:noFill/>
        </p:spPr>
        <p:txBody>
          <a:bodyPr wrap="square" rtlCol="0">
            <a:spAutoFit/>
          </a:bodyPr>
          <a:lstStyle/>
          <a:p>
            <a:pPr algn="ctr"/>
            <a:r>
              <a:rPr lang="zh-TW" altLang="zh-TW" sz="4000" dirty="0"/>
              <a:t>為什麼這些東南亞的女性要嫁來台灣？</a:t>
            </a:r>
            <a:endParaRPr lang="zh-TW" altLang="en-US" sz="4000" dirty="0"/>
          </a:p>
        </p:txBody>
      </p:sp>
      <p:sp>
        <p:nvSpPr>
          <p:cNvPr id="3" name="文字方塊 2"/>
          <p:cNvSpPr txBox="1"/>
          <p:nvPr/>
        </p:nvSpPr>
        <p:spPr>
          <a:xfrm>
            <a:off x="1100783" y="1600102"/>
            <a:ext cx="10729192" cy="6494085"/>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rPr>
              <a:t>經濟因素</a:t>
            </a: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endParaRPr lang="en-US" altLang="zh-TW" sz="3200" dirty="0" smtClean="0"/>
          </a:p>
          <a:p>
            <a:pPr marL="1739900" lvl="2" indent="-457200">
              <a:buFont typeface="Wingdings" panose="05000000000000000000" pitchFamily="2" charset="2"/>
              <a:buChar char="Ø"/>
            </a:pPr>
            <a:r>
              <a:rPr lang="en-US" altLang="zh-TW" sz="3200" dirty="0"/>
              <a:t>B</a:t>
            </a:r>
            <a:r>
              <a:rPr lang="zh-TW" altLang="zh-TW" sz="3200" dirty="0"/>
              <a:t>小姐：「</a:t>
            </a:r>
            <a:r>
              <a:rPr lang="zh-TW" altLang="zh-TW" sz="3200" dirty="0">
                <a:latin typeface="標楷體" panose="03000509000000000000" pitchFamily="65" charset="-120"/>
                <a:ea typeface="標楷體" panose="03000509000000000000" pitchFamily="65" charset="-120"/>
              </a:rPr>
              <a:t>因為想要幫助家裡的人，因為家裡真的很窮</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窮到沒話說</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要嫁來之前，有很多小姐也嫁來這邊阿，然後回去</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我們</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不知道這邊是什麼，怎樣生活，但是回去哦</a:t>
            </a:r>
            <a:r>
              <a:rPr lang="en-US" altLang="zh-TW" sz="3200" dirty="0">
                <a:latin typeface="標楷體" panose="03000509000000000000" pitchFamily="65" charset="-120"/>
                <a:ea typeface="標楷體" panose="03000509000000000000" pitchFamily="65" charset="-120"/>
              </a:rPr>
              <a:t>~</a:t>
            </a:r>
            <a:r>
              <a:rPr lang="zh-TW" altLang="zh-TW" sz="3200" dirty="0">
                <a:latin typeface="標楷體" panose="03000509000000000000" pitchFamily="65" charset="-120"/>
                <a:ea typeface="標楷體" panose="03000509000000000000" pitchFamily="65" charset="-120"/>
              </a:rPr>
              <a:t>幫忙家裡很多，很多很多。所以就決定嫁來台灣看台灣是怎麼樣的生活，然後回去也可以幫忙爸爸媽媽買東西阿給他們一點好的生活就這樣子。</a:t>
            </a:r>
            <a:r>
              <a:rPr lang="zh-TW" altLang="zh-TW" sz="3200" dirty="0"/>
              <a:t>」</a:t>
            </a:r>
          </a:p>
          <a:p>
            <a:endParaRPr lang="en-US" altLang="zh-TW" sz="3200" dirty="0" smtClean="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1728383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468935" y="447973"/>
            <a:ext cx="8568952" cy="707886"/>
          </a:xfrm>
          <a:prstGeom prst="rect">
            <a:avLst/>
          </a:prstGeom>
          <a:noFill/>
        </p:spPr>
        <p:txBody>
          <a:bodyPr wrap="square" rtlCol="0">
            <a:spAutoFit/>
          </a:bodyPr>
          <a:lstStyle/>
          <a:p>
            <a:pPr algn="ctr"/>
            <a:r>
              <a:rPr lang="zh-TW" altLang="zh-TW" sz="4000" dirty="0"/>
              <a:t>為什麼這些東南亞的女性要嫁來台灣？</a:t>
            </a:r>
            <a:endParaRPr lang="zh-TW" altLang="en-US" sz="4000" dirty="0"/>
          </a:p>
        </p:txBody>
      </p:sp>
      <p:sp>
        <p:nvSpPr>
          <p:cNvPr id="3" name="文字方塊 2"/>
          <p:cNvSpPr txBox="1"/>
          <p:nvPr/>
        </p:nvSpPr>
        <p:spPr>
          <a:xfrm>
            <a:off x="1100783" y="1600102"/>
            <a:ext cx="10729192" cy="7478970"/>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rPr>
              <a:t>個</a:t>
            </a:r>
            <a:r>
              <a:rPr lang="zh-TW" altLang="en-US" sz="3200" b="1" dirty="0">
                <a:effectLst>
                  <a:outerShdw blurRad="38100" dist="38100" dir="2700000" algn="tl">
                    <a:srgbClr val="000000">
                      <a:alpha val="43137"/>
                    </a:srgbClr>
                  </a:outerShdw>
                </a:effectLst>
              </a:rPr>
              <a:t>人</a:t>
            </a:r>
            <a:r>
              <a:rPr lang="zh-TW" altLang="en-US" sz="3200" b="1" dirty="0" smtClean="0">
                <a:effectLst>
                  <a:outerShdw blurRad="38100" dist="38100" dir="2700000" algn="tl">
                    <a:srgbClr val="000000">
                      <a:alpha val="43137"/>
                    </a:srgbClr>
                  </a:outerShdw>
                </a:effectLst>
              </a:rPr>
              <a:t>因素</a:t>
            </a: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a:t>J</a:t>
            </a:r>
            <a:r>
              <a:rPr lang="zh-TW" altLang="zh-TW" sz="3200" dirty="0"/>
              <a:t>小姐：「</a:t>
            </a:r>
            <a:r>
              <a:rPr lang="zh-TW" altLang="zh-TW" sz="3200" dirty="0">
                <a:latin typeface="標楷體" panose="03000509000000000000" pitchFamily="65" charset="-120"/>
                <a:ea typeface="標楷體" panose="03000509000000000000" pitchFamily="65" charset="-120"/>
              </a:rPr>
              <a:t>因為當初跟男朋友分手，很傷心的時候，同事也嫁來台灣，難過的時候就沒什麼精神在工作上，然後同事的姪子也有想要結婚，問我要嫁來台灣嗎？就想說：好阿。</a:t>
            </a:r>
            <a:r>
              <a:rPr lang="zh-TW" altLang="zh-TW" sz="3200" dirty="0"/>
              <a:t>」</a:t>
            </a:r>
          </a:p>
          <a:p>
            <a:pPr marL="1096963" lvl="1" indent="-457200">
              <a:buFont typeface="Wingdings" panose="05000000000000000000" pitchFamily="2" charset="2"/>
              <a:buChar char="Ø"/>
            </a:pP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rPr>
              <a:t>自由戀愛</a:t>
            </a: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zh-TW" altLang="zh-TW" sz="3200" dirty="0"/>
              <a:t>愛學</a:t>
            </a:r>
            <a:r>
              <a:rPr lang="zh-TW" altLang="zh-TW" sz="3200" dirty="0" smtClean="0"/>
              <a:t>網</a:t>
            </a:r>
            <a:r>
              <a:rPr lang="zh-TW" altLang="en-US" sz="3200" dirty="0" smtClean="0"/>
              <a:t>影片</a:t>
            </a:r>
            <a:r>
              <a:rPr lang="zh-TW" altLang="zh-TW" sz="3200" dirty="0" smtClean="0"/>
              <a:t>《</a:t>
            </a:r>
            <a:r>
              <a:rPr lang="zh-TW" altLang="zh-TW" sz="3200" dirty="0"/>
              <a:t>異國新嫁娘的彩虹天空》</a:t>
            </a: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endParaRPr lang="en-US" altLang="zh-TW" sz="3200" b="1" dirty="0">
              <a:effectLst>
                <a:outerShdw blurRad="38100" dist="38100" dir="2700000" algn="tl">
                  <a:srgbClr val="000000">
                    <a:alpha val="43137"/>
                  </a:srgbClr>
                </a:outerShdw>
              </a:effectLst>
            </a:endParaRPr>
          </a:p>
          <a:p>
            <a:pPr marL="1739900" lvl="2" indent="-457200">
              <a:buFont typeface="Wingdings" panose="05000000000000000000" pitchFamily="2" charset="2"/>
              <a:buChar char="Ø"/>
            </a:pPr>
            <a:endParaRPr lang="en-US" altLang="zh-TW" sz="3200" dirty="0" smtClean="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1130574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259"/>
          <p:cNvSpPr>
            <a:spLocks noChangeArrowheads="1"/>
          </p:cNvSpPr>
          <p:nvPr/>
        </p:nvSpPr>
        <p:spPr bwMode="auto">
          <a:xfrm>
            <a:off x="4142827" y="3553492"/>
            <a:ext cx="520665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TW" altLang="en-US" sz="4000" dirty="0">
                <a:solidFill>
                  <a:srgbClr val="591F0E"/>
                </a:solidFill>
                <a:cs typeface="Arial" panose="020B0604020202020204" pitchFamily="34" charset="0"/>
              </a:rPr>
              <a:t>新移民女性的困境與相關政策</a:t>
            </a:r>
            <a:endParaRPr lang="zh-CN" altLang="en-US" sz="4000" dirty="0">
              <a:solidFill>
                <a:srgbClr val="591F0E"/>
              </a:solidFill>
              <a:cs typeface="Arial" panose="020B0604020202020204" pitchFamily="34" charset="0"/>
            </a:endParaRPr>
          </a:p>
        </p:txBody>
      </p:sp>
      <p:sp>
        <p:nvSpPr>
          <p:cNvPr id="21" name="矩形 20"/>
          <p:cNvSpPr/>
          <p:nvPr/>
        </p:nvSpPr>
        <p:spPr>
          <a:xfrm>
            <a:off x="5722197" y="1953054"/>
            <a:ext cx="1399742" cy="1862048"/>
          </a:xfrm>
          <a:prstGeom prst="rect">
            <a:avLst/>
          </a:prstGeom>
          <a:effectLst/>
        </p:spPr>
        <p:txBody>
          <a:bodyPr wrap="none">
            <a:spAutoFit/>
          </a:bodyPr>
          <a:lstStyle/>
          <a:p>
            <a:pPr algn="ctr"/>
            <a:r>
              <a:rPr lang="en-US" altLang="zh-CN" sz="11500" dirty="0" smtClean="0">
                <a:solidFill>
                  <a:srgbClr val="591F0E"/>
                </a:solidFill>
                <a:latin typeface="Agency FB" panose="020B0503020202020204" pitchFamily="34" charset="0"/>
                <a:ea typeface="微软雅黑" panose="020B0503020204020204" pitchFamily="34" charset="-122"/>
                <a:cs typeface="Arial" panose="020B0604020202020204" pitchFamily="34" charset="0"/>
              </a:rPr>
              <a:t>02</a:t>
            </a:r>
            <a:endParaRPr lang="zh-CN" altLang="en-US" sz="11500" dirty="0">
              <a:solidFill>
                <a:srgbClr val="591F0E"/>
              </a:solidFill>
              <a:latin typeface="Agency FB" panose="020B0503020202020204" pitchFamily="34" charset="0"/>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4799" t="11172" r="24800" b="12167"/>
          <a:stretch/>
        </p:blipFill>
        <p:spPr>
          <a:xfrm rot="2682414">
            <a:off x="845544" y="2881351"/>
            <a:ext cx="4356396" cy="3727138"/>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90065" y="-53620"/>
            <a:ext cx="905525" cy="612068"/>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3138825">
            <a:off x="3848544" y="1730220"/>
            <a:ext cx="513024" cy="716465"/>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221683" y="996794"/>
            <a:ext cx="584155" cy="576153"/>
          </a:xfrm>
          <a:prstGeom prst="rect">
            <a:avLst/>
          </a:prstGeom>
        </p:spPr>
      </p:pic>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t="-9867" b="-9867"/>
          <a:stretch/>
        </p:blipFill>
        <p:spPr>
          <a:xfrm>
            <a:off x="3247981" y="2785669"/>
            <a:ext cx="467439" cy="315954"/>
          </a:xfrm>
          <a:prstGeom prst="rect">
            <a:avLst/>
          </a:prstGeom>
        </p:spPr>
      </p:pic>
    </p:spTree>
    <p:extLst>
      <p:ext uri="{BB962C8B-B14F-4D97-AF65-F5344CB8AC3E}">
        <p14:creationId xmlns:p14="http://schemas.microsoft.com/office/powerpoint/2010/main" val="37529646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ppt_x"/>
                                          </p:val>
                                        </p:tav>
                                        <p:tav tm="100000">
                                          <p:val>
                                            <p:strVal val="#ppt_x"/>
                                          </p:val>
                                        </p:tav>
                                      </p:tavLst>
                                    </p:anim>
                                    <p:anim calcmode="lin" valueType="num">
                                      <p:cBhvr additive="base">
                                        <p:cTn id="14" dur="10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ppt_x"/>
                                          </p:val>
                                        </p:tav>
                                        <p:tav tm="100000">
                                          <p:val>
                                            <p:strVal val="#ppt_x"/>
                                          </p:val>
                                        </p:tav>
                                      </p:tavLst>
                                    </p:anim>
                                    <p:anim calcmode="lin" valueType="num">
                                      <p:cBhvr additive="base">
                                        <p:cTn id="26" dur="1000" fill="hold"/>
                                        <p:tgtEl>
                                          <p:spTgt spid="11"/>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10"/>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1"/>
                                        </p:tgtEl>
                                        <p:attrNameLst>
                                          <p:attrName>r</p:attrName>
                                        </p:attrNameLst>
                                      </p:cBhvr>
                                    </p:animRo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32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9"/>
                                        </p:tgtEl>
                                        <p:attrNameLst>
                                          <p:attrName>ppt_y</p:attrName>
                                        </p:attrNameLst>
                                      </p:cBhvr>
                                      <p:tavLst>
                                        <p:tav tm="0">
                                          <p:val>
                                            <p:strVal val="#ppt_y"/>
                                          </p:val>
                                        </p:tav>
                                        <p:tav tm="100000">
                                          <p:val>
                                            <p:strVal val="#ppt_y"/>
                                          </p:val>
                                        </p:tav>
                                      </p:tavLst>
                                    </p:anim>
                                    <p:anim calcmode="lin" valueType="num">
                                      <p:cBhvr>
                                        <p:cTn id="4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9"/>
                                        </p:tgtEl>
                                      </p:cBhvr>
                                    </p:animEffect>
                                  </p:childTnLst>
                                </p:cTn>
                              </p:par>
                            </p:childTnLst>
                          </p:cTn>
                        </p:par>
                        <p:par>
                          <p:cTn id="49" fill="hold">
                            <p:stCondLst>
                              <p:cond delay="435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19"/>
                                        </p:tgtEl>
                                      </p:cBhvr>
                                    </p:animEffect>
                                    <p:animScale>
                                      <p:cBhvr>
                                        <p:cTn id="52"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3436" y="417887"/>
            <a:ext cx="10415016" cy="1430457"/>
          </a:xfrm>
        </p:spPr>
        <p:txBody>
          <a:bodyPr>
            <a:normAutofit/>
          </a:bodyPr>
          <a:lstStyle/>
          <a:p>
            <a:r>
              <a:rPr lang="zh-TW" altLang="en-US" sz="4000" b="1" dirty="0"/>
              <a:t>南洋過台灣</a:t>
            </a:r>
            <a:r>
              <a:rPr lang="en-US" altLang="zh-TW" sz="4000" b="1" dirty="0"/>
              <a:t>(</a:t>
            </a:r>
            <a:r>
              <a:rPr lang="zh-TW" altLang="en-US" sz="4000" b="1" dirty="0"/>
              <a:t>下</a:t>
            </a:r>
            <a:r>
              <a:rPr lang="en-US" altLang="zh-TW" sz="4000" b="1" dirty="0"/>
              <a:t>)</a:t>
            </a:r>
            <a:r>
              <a:rPr lang="zh-TW" altLang="en-US" sz="4000" b="1" dirty="0"/>
              <a:t>：外籍媽媽的</a:t>
            </a:r>
            <a:r>
              <a:rPr lang="zh-TW" altLang="en-US" sz="4000" b="1" dirty="0" smtClean="0"/>
              <a:t>煩惱</a:t>
            </a:r>
            <a:r>
              <a:rPr lang="en-US" altLang="zh-TW" sz="4000" b="1" dirty="0" smtClean="0"/>
              <a:t/>
            </a:r>
            <a:br>
              <a:rPr lang="en-US" altLang="zh-TW" sz="4000" b="1" dirty="0" smtClean="0"/>
            </a:br>
            <a:r>
              <a:rPr lang="zh-TW" altLang="en-US" sz="4000" b="1" dirty="0" smtClean="0"/>
              <a:t>野蓮香</a:t>
            </a:r>
            <a:endParaRPr lang="zh-TW" altLang="en-US" sz="4000" b="1" dirty="0">
              <a:solidFill>
                <a:schemeClr val="tx1"/>
              </a:solidFill>
            </a:endParaRPr>
          </a:p>
        </p:txBody>
      </p:sp>
      <p:sp>
        <p:nvSpPr>
          <p:cNvPr id="3" name="內容版面配置區 2"/>
          <p:cNvSpPr>
            <a:spLocks noGrp="1"/>
          </p:cNvSpPr>
          <p:nvPr>
            <p:ph idx="1"/>
          </p:nvPr>
        </p:nvSpPr>
        <p:spPr>
          <a:xfrm>
            <a:off x="373427" y="2104157"/>
            <a:ext cx="11035034" cy="4590724"/>
          </a:xfrm>
        </p:spPr>
        <p:txBody>
          <a:bodyPr>
            <a:normAutofit/>
          </a:bodyPr>
          <a:lstStyle/>
          <a:p>
            <a:r>
              <a:rPr lang="zh-TW" altLang="en-US" sz="3200" dirty="0"/>
              <a:t>學習單</a:t>
            </a:r>
            <a:r>
              <a:rPr lang="en-US" altLang="zh-TW" sz="3200" dirty="0"/>
              <a:t>:</a:t>
            </a:r>
          </a:p>
          <a:p>
            <a:pPr marL="530379" indent="-482163">
              <a:buFont typeface="+mj-lt"/>
              <a:buAutoNum type="arabicPeriod"/>
            </a:pPr>
            <a:r>
              <a:rPr lang="zh-TW" altLang="en-US" sz="3200" dirty="0"/>
              <a:t>從</a:t>
            </a:r>
            <a:r>
              <a:rPr lang="zh-TW" altLang="en-US" sz="3200" dirty="0"/>
              <a:t>影片當中，你看到新移民女性有遭遇哪些困境或刻板印象</a:t>
            </a:r>
            <a:r>
              <a:rPr lang="zh-TW" altLang="en-US" sz="3200" dirty="0" smtClean="0"/>
              <a:t>？</a:t>
            </a:r>
            <a:endParaRPr lang="en-US" altLang="zh-TW" sz="3200" dirty="0" smtClean="0"/>
          </a:p>
          <a:p>
            <a:pPr marL="530379" indent="-482163">
              <a:buFont typeface="+mj-lt"/>
              <a:buAutoNum type="arabicPeriod"/>
            </a:pPr>
            <a:endParaRPr lang="en-US" altLang="zh-TW" sz="3200" dirty="0"/>
          </a:p>
          <a:p>
            <a:pPr marL="530379" indent="-482163">
              <a:buFont typeface="+mj-lt"/>
              <a:buAutoNum type="arabicPeriod"/>
            </a:pPr>
            <a:r>
              <a:rPr lang="zh-TW" altLang="en-US" sz="3200" dirty="0"/>
              <a:t>除了影片所看到新移民女性遭遇的困境或刻板印象外，就你所知或生活經驗中的新移民女性還有什麼困境？</a:t>
            </a:r>
            <a:endParaRPr lang="en-US" altLang="zh-TW" sz="3200" dirty="0"/>
          </a:p>
          <a:p>
            <a:pPr marL="530379" indent="-482163">
              <a:buFont typeface="+mj-lt"/>
              <a:buAutoNum type="arabicPeriod"/>
            </a:pPr>
            <a:endParaRPr lang="zh-TW" altLang="en-US" sz="3375" dirty="0"/>
          </a:p>
        </p:txBody>
      </p:sp>
      <p:pic>
        <p:nvPicPr>
          <p:cNvPr id="4"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4799" t="11172" r="24800" b="12167"/>
          <a:stretch/>
        </p:blipFill>
        <p:spPr>
          <a:xfrm rot="3152969">
            <a:off x="10285378" y="3670743"/>
            <a:ext cx="3283352" cy="2809090"/>
          </a:xfrm>
          <a:prstGeom prst="rect">
            <a:avLst/>
          </a:prstGeom>
        </p:spPr>
      </p:pic>
    </p:spTree>
    <p:extLst>
      <p:ext uri="{BB962C8B-B14F-4D97-AF65-F5344CB8AC3E}">
        <p14:creationId xmlns:p14="http://schemas.microsoft.com/office/powerpoint/2010/main" val="149764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468935" y="447973"/>
            <a:ext cx="8568952" cy="707886"/>
          </a:xfrm>
          <a:prstGeom prst="rect">
            <a:avLst/>
          </a:prstGeom>
          <a:noFill/>
        </p:spPr>
        <p:txBody>
          <a:bodyPr wrap="square" rtlCol="0">
            <a:spAutoFit/>
          </a:bodyPr>
          <a:lstStyle/>
          <a:p>
            <a:pPr algn="ctr"/>
            <a:r>
              <a:rPr lang="zh-TW" altLang="en-US" sz="4000" dirty="0"/>
              <a:t>新移民</a:t>
            </a:r>
            <a:r>
              <a:rPr lang="zh-TW" altLang="en-US" sz="4000" dirty="0" smtClean="0"/>
              <a:t>女性對福利政策的</a:t>
            </a:r>
            <a:r>
              <a:rPr lang="zh-TW" altLang="en-US" sz="4000" dirty="0"/>
              <a:t>實際感受</a:t>
            </a:r>
            <a:r>
              <a:rPr lang="zh-TW" altLang="zh-TW" sz="4000" dirty="0" smtClean="0"/>
              <a:t>？</a:t>
            </a:r>
            <a:endParaRPr lang="zh-TW" altLang="en-US" sz="4000" dirty="0"/>
          </a:p>
        </p:txBody>
      </p:sp>
      <p:sp>
        <p:nvSpPr>
          <p:cNvPr id="3" name="文字方塊 2"/>
          <p:cNvSpPr txBox="1"/>
          <p:nvPr/>
        </p:nvSpPr>
        <p:spPr>
          <a:xfrm>
            <a:off x="956767" y="1312069"/>
            <a:ext cx="10729192" cy="7971413"/>
          </a:xfrm>
          <a:prstGeom prst="rect">
            <a:avLst/>
          </a:prstGeom>
          <a:noFill/>
        </p:spPr>
        <p:txBody>
          <a:bodyPr wrap="square" rtlCol="0">
            <a:spAutoFit/>
          </a:bodyPr>
          <a:lstStyle/>
          <a:p>
            <a:pPr marL="457200" indent="-457200">
              <a:buFont typeface="Wingdings" panose="05000000000000000000" pitchFamily="2" charset="2"/>
              <a:buChar char="Ø"/>
            </a:pPr>
            <a:r>
              <a:rPr lang="zh-TW" altLang="en-US" sz="3200" b="1" dirty="0" smtClean="0">
                <a:effectLst>
                  <a:outerShdw blurRad="38100" dist="38100" dir="2700000" algn="tl">
                    <a:srgbClr val="000000">
                      <a:alpha val="43137"/>
                    </a:srgbClr>
                  </a:outerShdw>
                </a:effectLst>
              </a:rPr>
              <a:t>應該著重工作機會</a:t>
            </a: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smtClean="0"/>
              <a:t>J</a:t>
            </a:r>
            <a:r>
              <a:rPr lang="zh-TW" altLang="en-US" sz="3200" dirty="0" smtClean="0"/>
              <a:t>小姐</a:t>
            </a:r>
            <a:r>
              <a:rPr lang="en-US" altLang="zh-TW" sz="3200" dirty="0"/>
              <a:t>:</a:t>
            </a:r>
            <a:r>
              <a:rPr lang="zh-TW" altLang="en-US" sz="3200" dirty="0"/>
              <a:t>「</a:t>
            </a:r>
            <a:r>
              <a:rPr lang="zh-TW" altLang="en-US" sz="3200" dirty="0">
                <a:latin typeface="標楷體" panose="03000509000000000000" pitchFamily="65" charset="-120"/>
                <a:ea typeface="標楷體" panose="03000509000000000000" pitchFamily="65" charset="-120"/>
              </a:rPr>
              <a:t>政府都有幫忙我知道，可是那個錢辦活動有沒有真的幫助到我們姊妹，我覺得比較實際的是直接保障工作機會</a:t>
            </a:r>
            <a:r>
              <a:rPr lang="zh-TW" altLang="en-US" sz="3200" dirty="0" smtClean="0"/>
              <a:t>」</a:t>
            </a:r>
            <a:endParaRPr lang="en-US" altLang="zh-TW" sz="3200" b="1" dirty="0" smtClean="0">
              <a:effectLst>
                <a:outerShdw blurRad="38100" dist="38100" dir="2700000" algn="tl">
                  <a:srgbClr val="000000">
                    <a:alpha val="43137"/>
                  </a:srgbClr>
                </a:outerShdw>
              </a:effectLst>
            </a:endParaRPr>
          </a:p>
          <a:p>
            <a:pPr marL="457200" indent="-457200">
              <a:buFont typeface="Wingdings" panose="05000000000000000000" pitchFamily="2" charset="2"/>
              <a:buChar char="Ø"/>
            </a:pPr>
            <a:r>
              <a:rPr lang="zh-TW" altLang="en-US" sz="3200" b="1" dirty="0">
                <a:effectLst>
                  <a:outerShdw blurRad="38100" dist="38100" dir="2700000" algn="tl">
                    <a:srgbClr val="000000">
                      <a:alpha val="43137"/>
                    </a:srgbClr>
                  </a:outerShdw>
                </a:effectLst>
              </a:rPr>
              <a:t>往往對這些政策或活動不知情</a:t>
            </a:r>
            <a:endParaRPr lang="en-US" altLang="zh-TW" sz="3200" b="1" dirty="0" smtClean="0">
              <a:effectLst>
                <a:outerShdw blurRad="38100" dist="38100" dir="2700000" algn="tl">
                  <a:srgbClr val="000000">
                    <a:alpha val="43137"/>
                  </a:srgbClr>
                </a:outerShdw>
              </a:effectLst>
            </a:endParaRPr>
          </a:p>
          <a:p>
            <a:pPr marL="1096963" lvl="1" indent="-457200">
              <a:buFont typeface="Wingdings" panose="05000000000000000000" pitchFamily="2" charset="2"/>
              <a:buChar char="Ø"/>
            </a:pPr>
            <a:r>
              <a:rPr lang="en-US" altLang="zh-TW" sz="3200" dirty="0"/>
              <a:t>B</a:t>
            </a:r>
            <a:r>
              <a:rPr lang="zh-TW" altLang="en-US" sz="3200" dirty="0"/>
              <a:t>小姐：「</a:t>
            </a:r>
            <a:r>
              <a:rPr lang="zh-TW" altLang="en-US" sz="3200" dirty="0">
                <a:latin typeface="標楷體" panose="03000509000000000000" pitchFamily="65" charset="-120"/>
                <a:ea typeface="標楷體" panose="03000509000000000000" pitchFamily="65" charset="-120"/>
              </a:rPr>
              <a:t>我現在的希望是說，在小孩的身上，不是在我身上。有的知道這個是外籍的小孩，然後會有差別。學校阿，外面也是阿，但是我想像，我們的小孩未來也說不一定是總統阿，對不對，現在外籍小孩這麼多，希望多對我們小孩好一些吧！有時候政府辦ㄧ些活動，我們都不知道，看到電視才知道，都已經結束了</a:t>
            </a:r>
            <a:r>
              <a:rPr lang="en-US" altLang="zh-TW" sz="3200" dirty="0">
                <a:latin typeface="標楷體" panose="03000509000000000000" pitchFamily="65" charset="-120"/>
                <a:ea typeface="標楷體" panose="03000509000000000000" pitchFamily="65" charset="-120"/>
              </a:rPr>
              <a:t>…</a:t>
            </a:r>
            <a:r>
              <a:rPr lang="zh-TW" altLang="en-US" sz="3200" dirty="0"/>
              <a:t>。」</a:t>
            </a:r>
            <a:endParaRPr lang="en-US" altLang="zh-TW" sz="3200" b="1" dirty="0">
              <a:effectLst>
                <a:outerShdw blurRad="38100" dist="38100" dir="2700000" algn="tl">
                  <a:srgbClr val="000000">
                    <a:alpha val="43137"/>
                  </a:srgbClr>
                </a:outerShdw>
              </a:effectLst>
            </a:endParaRPr>
          </a:p>
          <a:p>
            <a:pPr marL="1739900" lvl="2" indent="-457200">
              <a:buFont typeface="Wingdings" panose="05000000000000000000" pitchFamily="2" charset="2"/>
              <a:buChar char="Ø"/>
            </a:pPr>
            <a:endParaRPr lang="en-US" altLang="zh-TW" sz="3200" dirty="0" smtClean="0"/>
          </a:p>
          <a:p>
            <a:pPr marL="457200" indent="-457200">
              <a:buFont typeface="Wingdings" panose="05000000000000000000" pitchFamily="2" charset="2"/>
              <a:buChar char="Ø"/>
            </a:pPr>
            <a:endParaRPr lang="en-US" altLang="zh-TW" sz="3200" dirty="0" smtClean="0"/>
          </a:p>
          <a:p>
            <a:endParaRPr lang="en-US" altLang="zh-TW" sz="3200" dirty="0"/>
          </a:p>
          <a:p>
            <a:endParaRPr lang="en-US" altLang="zh-TW" sz="3200" dirty="0" smtClean="0"/>
          </a:p>
        </p:txBody>
      </p:sp>
    </p:spTree>
    <p:extLst>
      <p:ext uri="{BB962C8B-B14F-4D97-AF65-F5344CB8AC3E}">
        <p14:creationId xmlns:p14="http://schemas.microsoft.com/office/powerpoint/2010/main" val="4028199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18.pptx"/>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1836</Words>
  <Application>Microsoft Office PowerPoint</Application>
  <PresentationFormat>自訂</PresentationFormat>
  <Paragraphs>170</Paragraphs>
  <Slides>29</Slides>
  <Notes>6</Notes>
  <HiddenSlides>0</HiddenSlides>
  <MMClips>0</MMClips>
  <ScaleCrop>false</ScaleCrop>
  <HeadingPairs>
    <vt:vector size="6" baseType="variant">
      <vt:variant>
        <vt:lpstr>使用字型</vt:lpstr>
      </vt:variant>
      <vt:variant>
        <vt:i4>11</vt:i4>
      </vt:variant>
      <vt:variant>
        <vt:lpstr>佈景主題</vt:lpstr>
      </vt:variant>
      <vt:variant>
        <vt:i4>1</vt:i4>
      </vt:variant>
      <vt:variant>
        <vt:lpstr>投影片標題</vt:lpstr>
      </vt:variant>
      <vt:variant>
        <vt:i4>29</vt:i4>
      </vt:variant>
    </vt:vector>
  </HeadingPairs>
  <TitlesOfParts>
    <vt:vector size="41" baseType="lpstr">
      <vt:lpstr>Arial Unicode MS</vt:lpstr>
      <vt:lpstr>微软雅黑</vt:lpstr>
      <vt:lpstr>SimSun</vt:lpstr>
      <vt:lpstr>SimSun</vt:lpstr>
      <vt:lpstr>新細明體</vt:lpstr>
      <vt:lpstr>標楷體</vt:lpstr>
      <vt:lpstr>Agency FB</vt:lpstr>
      <vt:lpstr>Arial</vt:lpstr>
      <vt:lpstr>Calibri</vt:lpstr>
      <vt:lpstr>Calibri Light</vt:lpstr>
      <vt:lpstr>Wingdings</vt:lpstr>
      <vt:lpstr>1_自定义设计方案</vt:lpstr>
      <vt:lpstr>PowerPoint 簡報</vt:lpstr>
      <vt:lpstr>PowerPoint 簡報</vt:lpstr>
      <vt:lpstr>PowerPoint 簡報</vt:lpstr>
      <vt:lpstr>PowerPoint 簡報</vt:lpstr>
      <vt:lpstr>PowerPoint 簡報</vt:lpstr>
      <vt:lpstr>PowerPoint 簡報</vt:lpstr>
      <vt:lpstr>PowerPoint 簡報</vt:lpstr>
      <vt:lpstr>南洋過台灣(下)：外籍媽媽的煩惱 野蓮香</vt:lpstr>
      <vt:lpstr>PowerPoint 簡報</vt:lpstr>
      <vt:lpstr>PowerPoint 簡報</vt:lpstr>
      <vt:lpstr>PowerPoint 簡報</vt:lpstr>
      <vt:lpstr>PowerPoint 簡報</vt:lpstr>
      <vt:lpstr>PowerPoint 簡報</vt:lpstr>
      <vt:lpstr>PowerPoint 簡報</vt:lpstr>
      <vt:lpstr>PowerPoint 簡報</vt:lpstr>
      <vt:lpstr>法律保障的工作權益</vt:lpstr>
      <vt:lpstr>PowerPoint 簡報</vt:lpstr>
      <vt:lpstr>法律保障的工作權益</vt:lpstr>
      <vt:lpstr>PowerPoint 簡報</vt:lpstr>
      <vt:lpstr>四方報：職場歧視口音，外配求職受挫</vt:lpstr>
      <vt:lpstr>職場歧視口音，外配求職受挫</vt:lpstr>
      <vt:lpstr>討論時間</vt:lpstr>
      <vt:lpstr>新移民女性工作現況之工作權問題 </vt:lpstr>
      <vt:lpstr>工作選擇</vt:lpstr>
      <vt:lpstr>工作內容與概況</vt:lpstr>
      <vt:lpstr>工作待遇與投保</vt:lpstr>
      <vt:lpstr>小結</vt:lpstr>
      <vt:lpstr>討論時間</vt:lpstr>
      <vt:lpstr>下課前的分享與回饋</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dc:description>http://www.ypppt.com/</dc:description>
  <cp:lastModifiedBy/>
  <cp:revision>1</cp:revision>
  <dcterms:created xsi:type="dcterms:W3CDTF">2016-09-17T14:09:48Z</dcterms:created>
  <dcterms:modified xsi:type="dcterms:W3CDTF">2017-08-31T06:19:45Z</dcterms:modified>
</cp:coreProperties>
</file>