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3" r:id="rId11"/>
    <p:sldId id="264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</p:sldIdLst>
  <p:sldSz cx="9144000" cy="6858000" type="screen4x3"/>
  <p:notesSz cx="6805613" cy="9939338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00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30" autoAdjust="0"/>
    <p:restoredTop sz="94660"/>
  </p:normalViewPr>
  <p:slideViewPr>
    <p:cSldViewPr>
      <p:cViewPr varScale="1">
        <p:scale>
          <a:sx n="85" d="100"/>
          <a:sy n="85" d="100"/>
        </p:scale>
        <p:origin x="-111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zh-TW" altLang="en-US" smtClean="0"/>
              <a:t>楊梅印象簡報檔</a:t>
            </a:r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7812A2-6F6D-468B-B4F8-42350C00479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zh-TW" altLang="en-US" smtClean="0"/>
              <a:t>楊梅印象簡報檔</a:t>
            </a:r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3537" cy="44719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F683A2-CF83-419B-9453-5FEB095D0F5D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683A2-CF83-419B-9453-5FEB095D0F5D}" type="slidenum">
              <a:rPr lang="zh-TW" altLang="en-US" smtClean="0"/>
              <a:t>19</a:t>
            </a:fld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zh-TW" altLang="en-US" smtClean="0"/>
              <a:t>楊梅印象簡報檔</a:t>
            </a:r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圓角化對角線角落矩形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6AFEA17B-E74A-43FE-9602-23D84E93472F}" type="datetimeFigureOut">
              <a:rPr lang="zh-TW" altLang="en-US" smtClean="0"/>
              <a:pPr/>
              <a:t>2017/8/27</a:t>
            </a:fld>
            <a:endParaRPr lang="zh-TW" altLang="en-US"/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3D9EAC4-378D-4983-A2CD-684AE6FE5D55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2" name="頁尾版面配置區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FEA17B-E74A-43FE-9602-23D84E93472F}" type="datetimeFigureOut">
              <a:rPr lang="zh-TW" altLang="en-US" smtClean="0"/>
              <a:pPr/>
              <a:t>2017/8/27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D9EAC4-378D-4983-A2CD-684AE6FE5D5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FEA17B-E74A-43FE-9602-23D84E93472F}" type="datetimeFigureOut">
              <a:rPr lang="zh-TW" altLang="en-US" smtClean="0"/>
              <a:pPr/>
              <a:t>2017/8/27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D9EAC4-378D-4983-A2CD-684AE6FE5D5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FEA17B-E74A-43FE-9602-23D84E93472F}" type="datetimeFigureOut">
              <a:rPr lang="zh-TW" altLang="en-US" smtClean="0"/>
              <a:pPr/>
              <a:t>2017/8/27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D9EAC4-378D-4983-A2CD-684AE6FE5D5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8" name="日期版面配置區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6AFEA17B-E74A-43FE-9602-23D84E93472F}" type="datetimeFigureOut">
              <a:rPr lang="zh-TW" altLang="en-US" smtClean="0"/>
              <a:pPr/>
              <a:t>2017/8/27</a:t>
            </a:fld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3D9EAC4-378D-4983-A2CD-684AE6FE5D55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FEA17B-E74A-43FE-9602-23D84E93472F}" type="datetimeFigureOut">
              <a:rPr lang="zh-TW" altLang="en-US" smtClean="0"/>
              <a:pPr/>
              <a:t>2017/8/27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3D9EAC4-378D-4983-A2CD-684AE6FE5D55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FEA17B-E74A-43FE-9602-23D84E93472F}" type="datetimeFigureOut">
              <a:rPr lang="zh-TW" altLang="en-US" smtClean="0"/>
              <a:pPr/>
              <a:t>2017/8/27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F3D9EAC4-378D-4983-A2CD-684AE6FE5D5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FEA17B-E74A-43FE-9602-23D84E93472F}" type="datetimeFigureOut">
              <a:rPr lang="zh-TW" altLang="en-US" smtClean="0"/>
              <a:pPr/>
              <a:t>2017/8/27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D9EAC4-378D-4983-A2CD-684AE6FE5D55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FEA17B-E74A-43FE-9602-23D84E93472F}" type="datetimeFigureOut">
              <a:rPr lang="zh-TW" altLang="en-US" smtClean="0"/>
              <a:pPr/>
              <a:t>2017/8/27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D9EAC4-378D-4983-A2CD-684AE6FE5D5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9" name="日期版面配置區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6AFEA17B-E74A-43FE-9602-23D84E93472F}" type="datetimeFigureOut">
              <a:rPr lang="zh-TW" altLang="en-US" smtClean="0"/>
              <a:pPr/>
              <a:t>2017/8/27</a:t>
            </a:fld>
            <a:endParaRPr lang="zh-TW" altLang="en-US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3D9EAC4-378D-4983-A2CD-684AE6FE5D55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頁尾版面配置區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3" name="圖片版面配置區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zh-TW" alt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按一下圖示以新增圖片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日期版面配置區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6AFEA17B-E74A-43FE-9602-23D84E93472F}" type="datetimeFigureOut">
              <a:rPr lang="zh-TW" altLang="en-US" smtClean="0"/>
              <a:pPr/>
              <a:t>2017/8/27</a:t>
            </a:fld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3D9EAC4-378D-4983-A2CD-684AE6FE5D55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圓角化對角線角落矩形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6AFEA17B-E74A-43FE-9602-23D84E93472F}" type="datetimeFigureOut">
              <a:rPr lang="zh-TW" altLang="en-US" smtClean="0"/>
              <a:pPr/>
              <a:t>2017/8/27</a:t>
            </a:fld>
            <a:endParaRPr lang="zh-TW" alt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F3D9EAC4-378D-4983-A2CD-684AE6FE5D55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stv.moe.edu.tw/co_video_content.php?p=296332" TargetMode="External"/><Relationship Id="rId2" Type="http://schemas.openxmlformats.org/officeDocument/2006/relationships/hyperlink" Target="http://stv.moe.edu.tw/co_video_content.php?p=296331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://stv.moe.edu.tw/co_video_content.php?p=296333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229600" cy="1214445"/>
          </a:xfrm>
        </p:spPr>
        <p:txBody>
          <a:bodyPr/>
          <a:lstStyle/>
          <a:p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圖片 3" descr="楊梅印象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229600" cy="1000131"/>
          </a:xfrm>
        </p:spPr>
        <p:txBody>
          <a:bodyPr>
            <a:noAutofit/>
          </a:bodyPr>
          <a:lstStyle/>
          <a:p>
            <a:pPr algn="ctr"/>
            <a:r>
              <a:rPr lang="zh-TW" altLang="en-US" sz="6000" b="1" dirty="0" smtClean="0">
                <a:solidFill>
                  <a:srgbClr val="FFCC00"/>
                </a:solidFill>
                <a:latin typeface="+mn-ea"/>
                <a:ea typeface="+mn-ea"/>
              </a:rPr>
              <a:t>第二節課：</a:t>
            </a:r>
            <a:r>
              <a:rPr lang="zh-TW" altLang="en-US" sz="6000" b="1" dirty="0" smtClean="0">
                <a:solidFill>
                  <a:srgbClr val="00CC00"/>
                </a:solidFill>
                <a:latin typeface="+mn-ea"/>
                <a:ea typeface="+mn-ea"/>
              </a:rPr>
              <a:t>走讀楊梅</a:t>
            </a:r>
            <a:endParaRPr lang="zh-TW" altLang="en-US" sz="6000" b="1" dirty="0">
              <a:solidFill>
                <a:srgbClr val="00CC00"/>
              </a:solidFill>
              <a:latin typeface="+mn-ea"/>
              <a:ea typeface="+mn-ea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14414" y="2786058"/>
            <a:ext cx="6715172" cy="3214710"/>
          </a:xfrm>
        </p:spPr>
        <p:txBody>
          <a:bodyPr>
            <a:noAutofit/>
          </a:bodyPr>
          <a:lstStyle/>
          <a:p>
            <a:pPr algn="l"/>
            <a:r>
              <a:rPr lang="zh-TW" altLang="en-US" sz="4000" b="1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自製教具：</a:t>
            </a:r>
            <a:endParaRPr lang="en-US" altLang="zh-TW" sz="4000" b="1" dirty="0" smtClean="0">
              <a:solidFill>
                <a:srgbClr val="00CC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zh-TW" altLang="en-US" sz="4000" b="1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「走讀楊梅」學習桌遊</a:t>
            </a:r>
            <a:endParaRPr lang="en-US" altLang="zh-TW" sz="4000" b="1" dirty="0" smtClean="0">
              <a:solidFill>
                <a:srgbClr val="00CC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zh-TW" altLang="en-US" sz="4000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認識楊梅樹</a:t>
            </a:r>
            <a:endParaRPr lang="en-US" altLang="zh-TW" sz="4000" b="1" dirty="0" smtClean="0">
              <a:solidFill>
                <a:srgbClr val="FFCC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zh-TW" altLang="en-US" sz="4000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認識楊梅區</a:t>
            </a:r>
            <a:endParaRPr lang="en-US" altLang="zh-TW" sz="4000" b="1" dirty="0" smtClean="0">
              <a:solidFill>
                <a:srgbClr val="FFCC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zh-TW" altLang="en-US" sz="4000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認識楊梅客家文化</a:t>
            </a:r>
            <a:endParaRPr lang="zh-TW" altLang="en-US" sz="4000" dirty="0" smtClean="0">
              <a:solidFill>
                <a:srgbClr val="FFCC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zh-TW" altLang="en-US" sz="2400" dirty="0" smtClean="0">
              <a:solidFill>
                <a:srgbClr val="00B0F0"/>
              </a:solidFill>
            </a:endParaRPr>
          </a:p>
          <a:p>
            <a:pPr algn="l"/>
            <a:endParaRPr lang="zh-TW" altLang="en-US" sz="2400" dirty="0">
              <a:solidFill>
                <a:srgbClr val="FFCC00"/>
              </a:solidFill>
              <a:latin typeface="+mn-ea"/>
            </a:endParaRPr>
          </a:p>
        </p:txBody>
      </p:sp>
      <p:pic>
        <p:nvPicPr>
          <p:cNvPr id="4" name="圖片 3" descr="miniber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1428736"/>
            <a:ext cx="2093221" cy="1219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229600" cy="1000131"/>
          </a:xfrm>
        </p:spPr>
        <p:txBody>
          <a:bodyPr>
            <a:noAutofit/>
          </a:bodyPr>
          <a:lstStyle/>
          <a:p>
            <a:pPr algn="ctr"/>
            <a:r>
              <a:rPr lang="zh-TW" altLang="en-US" sz="6000" b="1" dirty="0" smtClean="0">
                <a:solidFill>
                  <a:srgbClr val="FFCC00"/>
                </a:solidFill>
                <a:latin typeface="+mn-ea"/>
                <a:ea typeface="+mn-ea"/>
              </a:rPr>
              <a:t>第二節課：</a:t>
            </a:r>
            <a:r>
              <a:rPr lang="zh-TW" altLang="en-US" sz="6000" b="1" dirty="0" smtClean="0">
                <a:solidFill>
                  <a:srgbClr val="00CC00"/>
                </a:solidFill>
                <a:latin typeface="+mn-ea"/>
                <a:ea typeface="+mn-ea"/>
              </a:rPr>
              <a:t>走讀楊梅</a:t>
            </a:r>
            <a:endParaRPr lang="zh-TW" altLang="en-US" sz="6000" b="1" dirty="0">
              <a:solidFill>
                <a:srgbClr val="00CC00"/>
              </a:solidFill>
              <a:latin typeface="+mn-ea"/>
              <a:ea typeface="+mn-ea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14414" y="2786058"/>
            <a:ext cx="6715172" cy="3214710"/>
          </a:xfrm>
        </p:spPr>
        <p:txBody>
          <a:bodyPr>
            <a:noAutofit/>
          </a:bodyPr>
          <a:lstStyle/>
          <a:p>
            <a:pPr algn="l"/>
            <a:endParaRPr lang="zh-TW" altLang="en-US" sz="2400" dirty="0" smtClean="0">
              <a:solidFill>
                <a:srgbClr val="00B0F0"/>
              </a:solidFill>
            </a:endParaRPr>
          </a:p>
          <a:p>
            <a:pPr algn="l"/>
            <a:endParaRPr lang="zh-TW" altLang="en-US" sz="2400" dirty="0">
              <a:solidFill>
                <a:srgbClr val="FFCC00"/>
              </a:solidFill>
              <a:latin typeface="+mn-ea"/>
            </a:endParaRPr>
          </a:p>
        </p:txBody>
      </p:sp>
      <p:pic>
        <p:nvPicPr>
          <p:cNvPr id="4" name="圖片 3" descr="miniber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1428736"/>
            <a:ext cx="2093221" cy="1219604"/>
          </a:xfrm>
          <a:prstGeom prst="rect">
            <a:avLst/>
          </a:prstGeom>
        </p:spPr>
      </p:pic>
      <p:pic>
        <p:nvPicPr>
          <p:cNvPr id="5" name="圖片 4" descr="走讀楊梅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2643182"/>
            <a:ext cx="7560000" cy="39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229600" cy="1000131"/>
          </a:xfrm>
        </p:spPr>
        <p:txBody>
          <a:bodyPr>
            <a:noAutofit/>
          </a:bodyPr>
          <a:lstStyle/>
          <a:p>
            <a:pPr algn="ctr"/>
            <a:r>
              <a:rPr lang="zh-TW" altLang="en-US" sz="6000" b="1" dirty="0" smtClean="0">
                <a:solidFill>
                  <a:srgbClr val="FFCC00"/>
                </a:solidFill>
                <a:latin typeface="+mn-ea"/>
                <a:ea typeface="+mn-ea"/>
              </a:rPr>
              <a:t>第二節課：</a:t>
            </a:r>
            <a:r>
              <a:rPr lang="zh-TW" altLang="en-US" sz="6000" b="1" dirty="0" smtClean="0">
                <a:solidFill>
                  <a:srgbClr val="00CC00"/>
                </a:solidFill>
                <a:latin typeface="+mn-ea"/>
                <a:ea typeface="+mn-ea"/>
              </a:rPr>
              <a:t>走讀楊梅</a:t>
            </a:r>
            <a:endParaRPr lang="zh-TW" altLang="en-US" sz="6000" b="1" dirty="0">
              <a:solidFill>
                <a:srgbClr val="00CC00"/>
              </a:solidFill>
              <a:latin typeface="+mn-ea"/>
              <a:ea typeface="+mn-ea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14414" y="2786058"/>
            <a:ext cx="6715172" cy="3214710"/>
          </a:xfrm>
        </p:spPr>
        <p:txBody>
          <a:bodyPr>
            <a:noAutofit/>
          </a:bodyPr>
          <a:lstStyle/>
          <a:p>
            <a:pPr algn="l"/>
            <a:endParaRPr lang="zh-TW" altLang="en-US" sz="2400" dirty="0" smtClean="0">
              <a:solidFill>
                <a:srgbClr val="00B0F0"/>
              </a:solidFill>
            </a:endParaRPr>
          </a:p>
          <a:p>
            <a:pPr algn="l"/>
            <a:endParaRPr lang="zh-TW" altLang="en-US" sz="2400" dirty="0">
              <a:solidFill>
                <a:srgbClr val="FFCC00"/>
              </a:solidFill>
              <a:latin typeface="+mn-ea"/>
            </a:endParaRPr>
          </a:p>
        </p:txBody>
      </p:sp>
      <p:pic>
        <p:nvPicPr>
          <p:cNvPr id="4" name="圖片 3" descr="miniber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1428736"/>
            <a:ext cx="2093221" cy="1219604"/>
          </a:xfrm>
          <a:prstGeom prst="rect">
            <a:avLst/>
          </a:prstGeom>
        </p:spPr>
      </p:pic>
      <p:pic>
        <p:nvPicPr>
          <p:cNvPr id="6" name="圖片 5" descr="DSC00503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2643182"/>
            <a:ext cx="7560000" cy="39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229600" cy="1000131"/>
          </a:xfrm>
        </p:spPr>
        <p:txBody>
          <a:bodyPr>
            <a:noAutofit/>
          </a:bodyPr>
          <a:lstStyle/>
          <a:p>
            <a:pPr algn="ctr"/>
            <a:r>
              <a:rPr lang="zh-TW" altLang="en-US" sz="6000" b="1" dirty="0" smtClean="0">
                <a:solidFill>
                  <a:srgbClr val="FFCC00"/>
                </a:solidFill>
                <a:latin typeface="+mn-ea"/>
                <a:ea typeface="+mn-ea"/>
              </a:rPr>
              <a:t>第二節課：</a:t>
            </a:r>
            <a:r>
              <a:rPr lang="zh-TW" altLang="en-US" sz="6000" b="1" dirty="0" smtClean="0">
                <a:solidFill>
                  <a:srgbClr val="00CC00"/>
                </a:solidFill>
                <a:latin typeface="+mn-ea"/>
                <a:ea typeface="+mn-ea"/>
              </a:rPr>
              <a:t>走讀楊梅</a:t>
            </a:r>
            <a:endParaRPr lang="zh-TW" altLang="en-US" sz="6000" b="1" dirty="0">
              <a:solidFill>
                <a:srgbClr val="00CC00"/>
              </a:solidFill>
              <a:latin typeface="+mn-ea"/>
              <a:ea typeface="+mn-ea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14414" y="2786058"/>
            <a:ext cx="6715172" cy="3214710"/>
          </a:xfrm>
        </p:spPr>
        <p:txBody>
          <a:bodyPr>
            <a:noAutofit/>
          </a:bodyPr>
          <a:lstStyle/>
          <a:p>
            <a:pPr algn="l"/>
            <a:endParaRPr lang="zh-TW" altLang="en-US" sz="2400" dirty="0" smtClean="0">
              <a:solidFill>
                <a:srgbClr val="00B0F0"/>
              </a:solidFill>
            </a:endParaRPr>
          </a:p>
          <a:p>
            <a:pPr algn="l"/>
            <a:endParaRPr lang="zh-TW" altLang="en-US" sz="2400" dirty="0">
              <a:solidFill>
                <a:srgbClr val="FFCC00"/>
              </a:solidFill>
              <a:latin typeface="+mn-ea"/>
            </a:endParaRPr>
          </a:p>
        </p:txBody>
      </p:sp>
      <p:pic>
        <p:nvPicPr>
          <p:cNvPr id="4" name="圖片 3" descr="miniber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1428736"/>
            <a:ext cx="2093221" cy="1219604"/>
          </a:xfrm>
          <a:prstGeom prst="rect">
            <a:avLst/>
          </a:prstGeom>
        </p:spPr>
      </p:pic>
      <p:pic>
        <p:nvPicPr>
          <p:cNvPr id="6" name="圖片 5" descr="DSC00510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2643182"/>
            <a:ext cx="7560000" cy="39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229600" cy="1000131"/>
          </a:xfrm>
        </p:spPr>
        <p:txBody>
          <a:bodyPr>
            <a:noAutofit/>
          </a:bodyPr>
          <a:lstStyle/>
          <a:p>
            <a:pPr algn="ctr"/>
            <a:r>
              <a:rPr lang="zh-TW" altLang="en-US" sz="6000" b="1" dirty="0" smtClean="0">
                <a:solidFill>
                  <a:srgbClr val="FFCC00"/>
                </a:solidFill>
                <a:latin typeface="+mn-ea"/>
                <a:ea typeface="+mn-ea"/>
              </a:rPr>
              <a:t>課後作業：</a:t>
            </a:r>
            <a:r>
              <a:rPr lang="zh-TW" altLang="en-US" sz="6000" b="1" dirty="0" smtClean="0">
                <a:solidFill>
                  <a:srgbClr val="00CC00"/>
                </a:solidFill>
                <a:latin typeface="+mn-ea"/>
                <a:ea typeface="+mn-ea"/>
              </a:rPr>
              <a:t>楊梅行腳</a:t>
            </a:r>
            <a:endParaRPr lang="zh-TW" altLang="en-US" sz="6000" b="1" dirty="0">
              <a:solidFill>
                <a:srgbClr val="00CC00"/>
              </a:solidFill>
              <a:latin typeface="+mn-ea"/>
              <a:ea typeface="+mn-ea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14414" y="2786058"/>
            <a:ext cx="6715172" cy="3214710"/>
          </a:xfrm>
        </p:spPr>
        <p:txBody>
          <a:bodyPr>
            <a:noAutofit/>
          </a:bodyPr>
          <a:lstStyle/>
          <a:p>
            <a:pPr algn="l"/>
            <a:endParaRPr lang="zh-TW" altLang="en-US" sz="2400" dirty="0" smtClean="0">
              <a:solidFill>
                <a:srgbClr val="00B0F0"/>
              </a:solidFill>
            </a:endParaRPr>
          </a:p>
          <a:p>
            <a:pPr algn="l"/>
            <a:endParaRPr lang="zh-TW" altLang="en-US" sz="2400" dirty="0">
              <a:solidFill>
                <a:srgbClr val="FFCC00"/>
              </a:solidFill>
              <a:latin typeface="+mn-ea"/>
            </a:endParaRPr>
          </a:p>
        </p:txBody>
      </p:sp>
      <p:pic>
        <p:nvPicPr>
          <p:cNvPr id="4" name="圖片 3" descr="miniber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1428736"/>
            <a:ext cx="2093221" cy="12196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57290" y="3286124"/>
            <a:ext cx="582723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000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使用相機、手機</a:t>
            </a:r>
            <a:endParaRPr lang="en-US" altLang="zh-TW" sz="4000" b="1" dirty="0" smtClean="0">
              <a:solidFill>
                <a:srgbClr val="FFCC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TW" altLang="en-US" sz="4000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記錄在</a:t>
            </a:r>
            <a:r>
              <a:rPr lang="zh-TW" altLang="en-US" sz="4000" b="1" dirty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地生活的點點滴滴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229600" cy="1000131"/>
          </a:xfrm>
        </p:spPr>
        <p:txBody>
          <a:bodyPr>
            <a:noAutofit/>
          </a:bodyPr>
          <a:lstStyle/>
          <a:p>
            <a:pPr algn="ctr"/>
            <a:r>
              <a:rPr lang="zh-TW" altLang="en-US" sz="6000" b="1" dirty="0" smtClean="0">
                <a:solidFill>
                  <a:srgbClr val="FFCC00"/>
                </a:solidFill>
                <a:latin typeface="+mn-ea"/>
                <a:ea typeface="+mn-ea"/>
              </a:rPr>
              <a:t>歷程紀錄：</a:t>
            </a:r>
            <a:r>
              <a:rPr lang="zh-TW" altLang="en-US" sz="6000" b="1" dirty="0" smtClean="0">
                <a:solidFill>
                  <a:srgbClr val="00CC00"/>
                </a:solidFill>
                <a:latin typeface="+mn-ea"/>
                <a:ea typeface="+mn-ea"/>
              </a:rPr>
              <a:t>解構楊梅</a:t>
            </a:r>
            <a:endParaRPr lang="zh-TW" altLang="en-US" sz="6000" b="1" dirty="0">
              <a:solidFill>
                <a:srgbClr val="00CC00"/>
              </a:solidFill>
              <a:latin typeface="+mn-ea"/>
              <a:ea typeface="+mn-ea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14414" y="2786058"/>
            <a:ext cx="6715172" cy="3214710"/>
          </a:xfrm>
        </p:spPr>
        <p:txBody>
          <a:bodyPr>
            <a:noAutofit/>
          </a:bodyPr>
          <a:lstStyle/>
          <a:p>
            <a:pPr algn="l"/>
            <a:endParaRPr lang="zh-TW" altLang="en-US" sz="2400" dirty="0" smtClean="0">
              <a:solidFill>
                <a:srgbClr val="00B0F0"/>
              </a:solidFill>
            </a:endParaRPr>
          </a:p>
          <a:p>
            <a:pPr algn="l"/>
            <a:endParaRPr lang="zh-TW" altLang="en-US" sz="2400" dirty="0">
              <a:solidFill>
                <a:srgbClr val="FFCC00"/>
              </a:solidFill>
              <a:latin typeface="+mn-ea"/>
            </a:endParaRPr>
          </a:p>
        </p:txBody>
      </p:sp>
      <p:pic>
        <p:nvPicPr>
          <p:cNvPr id="4" name="圖片 3" descr="miniber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1428736"/>
            <a:ext cx="2093221" cy="1219604"/>
          </a:xfrm>
          <a:prstGeom prst="rect">
            <a:avLst/>
          </a:prstGeom>
        </p:spPr>
      </p:pic>
      <p:pic>
        <p:nvPicPr>
          <p:cNvPr id="5" name="圖片 4" descr="IMG_7395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2000" y="2857496"/>
            <a:ext cx="378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圖片 5" descr="IMG_7399A.JPG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2857496"/>
            <a:ext cx="378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229600" cy="1000131"/>
          </a:xfrm>
        </p:spPr>
        <p:txBody>
          <a:bodyPr>
            <a:noAutofit/>
          </a:bodyPr>
          <a:lstStyle/>
          <a:p>
            <a:pPr algn="ctr"/>
            <a:r>
              <a:rPr lang="zh-TW" altLang="en-US" sz="6000" b="1" dirty="0" smtClean="0">
                <a:solidFill>
                  <a:srgbClr val="FFCC00"/>
                </a:solidFill>
                <a:latin typeface="+mn-ea"/>
                <a:ea typeface="+mn-ea"/>
              </a:rPr>
              <a:t>歷程紀錄：</a:t>
            </a:r>
            <a:r>
              <a:rPr lang="zh-TW" altLang="en-US" sz="6000" b="1" dirty="0" smtClean="0">
                <a:solidFill>
                  <a:srgbClr val="00CC00"/>
                </a:solidFill>
                <a:latin typeface="+mn-ea"/>
                <a:ea typeface="+mn-ea"/>
              </a:rPr>
              <a:t>解構楊梅</a:t>
            </a:r>
            <a:endParaRPr lang="zh-TW" altLang="en-US" sz="6000" b="1" dirty="0">
              <a:solidFill>
                <a:srgbClr val="00CC00"/>
              </a:solidFill>
              <a:latin typeface="+mn-ea"/>
              <a:ea typeface="+mn-ea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14414" y="2786058"/>
            <a:ext cx="6715172" cy="3214710"/>
          </a:xfrm>
        </p:spPr>
        <p:txBody>
          <a:bodyPr>
            <a:noAutofit/>
          </a:bodyPr>
          <a:lstStyle/>
          <a:p>
            <a:pPr algn="l"/>
            <a:endParaRPr lang="zh-TW" altLang="en-US" sz="2400" dirty="0" smtClean="0">
              <a:solidFill>
                <a:srgbClr val="00B0F0"/>
              </a:solidFill>
            </a:endParaRPr>
          </a:p>
          <a:p>
            <a:pPr algn="l"/>
            <a:endParaRPr lang="zh-TW" altLang="en-US" sz="2400" dirty="0">
              <a:solidFill>
                <a:srgbClr val="FFCC00"/>
              </a:solidFill>
              <a:latin typeface="+mn-ea"/>
            </a:endParaRPr>
          </a:p>
        </p:txBody>
      </p:sp>
      <p:pic>
        <p:nvPicPr>
          <p:cNvPr id="4" name="圖片 3" descr="miniber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1428736"/>
            <a:ext cx="2093221" cy="1219604"/>
          </a:xfrm>
          <a:prstGeom prst="rect">
            <a:avLst/>
          </a:prstGeom>
        </p:spPr>
      </p:pic>
      <p:pic>
        <p:nvPicPr>
          <p:cNvPr id="7" name="圖片 6" descr="IMG_7432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2000" y="2858400"/>
            <a:ext cx="378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圖片 7" descr="IMG_7426.JPG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00" y="2858400"/>
            <a:ext cx="378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229600" cy="1000131"/>
          </a:xfrm>
        </p:spPr>
        <p:txBody>
          <a:bodyPr>
            <a:noAutofit/>
          </a:bodyPr>
          <a:lstStyle/>
          <a:p>
            <a:pPr algn="ctr"/>
            <a:r>
              <a:rPr lang="zh-TW" altLang="en-US" sz="6000" b="1" dirty="0" smtClean="0">
                <a:solidFill>
                  <a:srgbClr val="FFCC00"/>
                </a:solidFill>
                <a:latin typeface="+mn-ea"/>
                <a:ea typeface="+mn-ea"/>
              </a:rPr>
              <a:t>歷程紀錄：</a:t>
            </a:r>
            <a:r>
              <a:rPr lang="zh-TW" altLang="en-US" sz="6000" b="1" dirty="0" smtClean="0">
                <a:solidFill>
                  <a:srgbClr val="00CC00"/>
                </a:solidFill>
                <a:latin typeface="+mn-ea"/>
                <a:ea typeface="+mn-ea"/>
              </a:rPr>
              <a:t>走讀楊梅</a:t>
            </a:r>
            <a:endParaRPr lang="zh-TW" altLang="en-US" sz="6000" b="1" dirty="0">
              <a:solidFill>
                <a:srgbClr val="00CC00"/>
              </a:solidFill>
              <a:latin typeface="+mn-ea"/>
              <a:ea typeface="+mn-ea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14414" y="2786058"/>
            <a:ext cx="6715172" cy="3214710"/>
          </a:xfrm>
        </p:spPr>
        <p:txBody>
          <a:bodyPr>
            <a:noAutofit/>
          </a:bodyPr>
          <a:lstStyle/>
          <a:p>
            <a:pPr algn="l"/>
            <a:endParaRPr lang="zh-TW" altLang="en-US" sz="2400" dirty="0" smtClean="0">
              <a:solidFill>
                <a:srgbClr val="00B0F0"/>
              </a:solidFill>
            </a:endParaRPr>
          </a:p>
          <a:p>
            <a:pPr algn="l"/>
            <a:endParaRPr lang="zh-TW" altLang="en-US" sz="2400" dirty="0">
              <a:solidFill>
                <a:srgbClr val="FFCC00"/>
              </a:solidFill>
              <a:latin typeface="+mn-ea"/>
            </a:endParaRPr>
          </a:p>
        </p:txBody>
      </p:sp>
      <p:pic>
        <p:nvPicPr>
          <p:cNvPr id="4" name="圖片 3" descr="miniber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1428736"/>
            <a:ext cx="2093221" cy="1219604"/>
          </a:xfrm>
          <a:prstGeom prst="rect">
            <a:avLst/>
          </a:prstGeom>
        </p:spPr>
      </p:pic>
      <p:pic>
        <p:nvPicPr>
          <p:cNvPr id="9" name="圖片 8" descr="CIMG6730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2000" y="2858400"/>
            <a:ext cx="378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圖片 9" descr="CIMG6709.JPG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00" y="2858400"/>
            <a:ext cx="378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229600" cy="1000131"/>
          </a:xfrm>
        </p:spPr>
        <p:txBody>
          <a:bodyPr>
            <a:noAutofit/>
          </a:bodyPr>
          <a:lstStyle/>
          <a:p>
            <a:pPr algn="ctr"/>
            <a:r>
              <a:rPr lang="zh-TW" altLang="en-US" sz="6000" b="1" dirty="0" smtClean="0">
                <a:solidFill>
                  <a:srgbClr val="FFCC00"/>
                </a:solidFill>
                <a:latin typeface="+mn-ea"/>
                <a:ea typeface="+mn-ea"/>
              </a:rPr>
              <a:t>歷程紀錄：</a:t>
            </a:r>
            <a:r>
              <a:rPr lang="zh-TW" altLang="en-US" sz="6000" b="1" dirty="0" smtClean="0">
                <a:solidFill>
                  <a:srgbClr val="00CC00"/>
                </a:solidFill>
                <a:latin typeface="+mn-ea"/>
                <a:ea typeface="+mn-ea"/>
              </a:rPr>
              <a:t>走讀楊梅</a:t>
            </a:r>
            <a:endParaRPr lang="zh-TW" altLang="en-US" sz="6000" b="1" dirty="0">
              <a:solidFill>
                <a:srgbClr val="00CC00"/>
              </a:solidFill>
              <a:latin typeface="+mn-ea"/>
              <a:ea typeface="+mn-ea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14414" y="2786058"/>
            <a:ext cx="6715172" cy="3214710"/>
          </a:xfrm>
        </p:spPr>
        <p:txBody>
          <a:bodyPr>
            <a:noAutofit/>
          </a:bodyPr>
          <a:lstStyle/>
          <a:p>
            <a:pPr algn="l"/>
            <a:endParaRPr lang="zh-TW" altLang="en-US" sz="2400" dirty="0" smtClean="0">
              <a:solidFill>
                <a:srgbClr val="00B0F0"/>
              </a:solidFill>
            </a:endParaRPr>
          </a:p>
          <a:p>
            <a:pPr algn="l"/>
            <a:endParaRPr lang="zh-TW" altLang="en-US" sz="2400" dirty="0">
              <a:solidFill>
                <a:srgbClr val="FFCC00"/>
              </a:solidFill>
              <a:latin typeface="+mn-ea"/>
            </a:endParaRPr>
          </a:p>
        </p:txBody>
      </p:sp>
      <p:pic>
        <p:nvPicPr>
          <p:cNvPr id="4" name="圖片 3" descr="miniber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1428736"/>
            <a:ext cx="2093221" cy="1219604"/>
          </a:xfrm>
          <a:prstGeom prst="rect">
            <a:avLst/>
          </a:prstGeom>
        </p:spPr>
      </p:pic>
      <p:pic>
        <p:nvPicPr>
          <p:cNvPr id="7" name="圖片 6" descr="CIMG6694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2000" y="2858400"/>
            <a:ext cx="378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圖片 7" descr="CIMG6719.JPG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00" y="2858400"/>
            <a:ext cx="378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229600" cy="1000131"/>
          </a:xfrm>
        </p:spPr>
        <p:txBody>
          <a:bodyPr>
            <a:noAutofit/>
          </a:bodyPr>
          <a:lstStyle/>
          <a:p>
            <a:pPr algn="ctr"/>
            <a:r>
              <a:rPr lang="zh-TW" altLang="en-US" sz="6000" b="1" dirty="0" smtClean="0">
                <a:solidFill>
                  <a:srgbClr val="FFCC00"/>
                </a:solidFill>
                <a:latin typeface="+mn-ea"/>
                <a:ea typeface="+mn-ea"/>
              </a:rPr>
              <a:t>作業成果：</a:t>
            </a:r>
            <a:r>
              <a:rPr lang="zh-TW" altLang="en-US" sz="6000" b="1" dirty="0" smtClean="0">
                <a:solidFill>
                  <a:srgbClr val="00CC00"/>
                </a:solidFill>
                <a:latin typeface="+mn-ea"/>
                <a:ea typeface="+mn-ea"/>
              </a:rPr>
              <a:t>楊梅行腳</a:t>
            </a:r>
            <a:endParaRPr lang="zh-TW" altLang="en-US" sz="6000" b="1" dirty="0">
              <a:solidFill>
                <a:srgbClr val="00CC00"/>
              </a:solidFill>
              <a:latin typeface="+mn-ea"/>
              <a:ea typeface="+mn-ea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14414" y="2786058"/>
            <a:ext cx="6715172" cy="3214710"/>
          </a:xfrm>
        </p:spPr>
        <p:txBody>
          <a:bodyPr>
            <a:noAutofit/>
          </a:bodyPr>
          <a:lstStyle/>
          <a:p>
            <a:pPr algn="l"/>
            <a:endParaRPr lang="zh-TW" altLang="en-US" sz="2400" dirty="0" smtClean="0">
              <a:solidFill>
                <a:srgbClr val="00B0F0"/>
              </a:solidFill>
            </a:endParaRPr>
          </a:p>
          <a:p>
            <a:pPr algn="l"/>
            <a:endParaRPr lang="zh-TW" altLang="en-US" sz="2400" dirty="0">
              <a:solidFill>
                <a:srgbClr val="FFCC00"/>
              </a:solidFill>
              <a:latin typeface="+mn-ea"/>
            </a:endParaRPr>
          </a:p>
        </p:txBody>
      </p:sp>
      <p:pic>
        <p:nvPicPr>
          <p:cNvPr id="4" name="圖片 3" descr="miniberr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40" y="1428736"/>
            <a:ext cx="2093221" cy="1219604"/>
          </a:xfrm>
          <a:prstGeom prst="rect">
            <a:avLst/>
          </a:prstGeom>
        </p:spPr>
      </p:pic>
      <p:pic>
        <p:nvPicPr>
          <p:cNvPr id="9" name="圖片 8" descr="807-11-彭彥翔-亞洲福德宮.jpg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612000" y="2858400"/>
            <a:ext cx="378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圖片 9" descr="808-11-鄭仲修-道東堂.jpg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4716000" y="2858400"/>
            <a:ext cx="378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229600" cy="1000131"/>
          </a:xfrm>
        </p:spPr>
        <p:txBody>
          <a:bodyPr>
            <a:noAutofit/>
          </a:bodyPr>
          <a:lstStyle/>
          <a:p>
            <a:pPr algn="ctr"/>
            <a:r>
              <a:rPr lang="zh-TW" altLang="en-US" sz="6000" b="1" dirty="0" smtClean="0">
                <a:latin typeface="+mn-ea"/>
                <a:ea typeface="+mn-ea"/>
              </a:rPr>
              <a:t>楊梅鄉土情懷</a:t>
            </a:r>
            <a:endParaRPr lang="zh-TW" altLang="en-US" sz="6000" b="1" dirty="0">
              <a:latin typeface="+mn-ea"/>
              <a:ea typeface="+mn-ea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428728" y="2786058"/>
            <a:ext cx="6560234" cy="2643206"/>
          </a:xfrm>
        </p:spPr>
        <p:txBody>
          <a:bodyPr>
            <a:normAutofit/>
          </a:bodyPr>
          <a:lstStyle/>
          <a:p>
            <a:pPr algn="l"/>
            <a:r>
              <a:rPr lang="zh-TW" altLang="en-US" sz="4000" dirty="0" smtClean="0">
                <a:solidFill>
                  <a:srgbClr val="FFCC00"/>
                </a:solidFill>
                <a:latin typeface="+mn-ea"/>
              </a:rPr>
              <a:t>楊梅</a:t>
            </a:r>
            <a:endParaRPr lang="en-US" altLang="zh-TW" sz="4000" dirty="0" smtClean="0">
              <a:solidFill>
                <a:srgbClr val="FFCC00"/>
              </a:solidFill>
              <a:latin typeface="+mn-ea"/>
            </a:endParaRPr>
          </a:p>
          <a:p>
            <a:pPr algn="l"/>
            <a:r>
              <a:rPr lang="zh-TW" altLang="en-US" sz="4000" dirty="0" smtClean="0">
                <a:solidFill>
                  <a:srgbClr val="FFCC00"/>
                </a:solidFill>
                <a:latin typeface="+mn-ea"/>
              </a:rPr>
              <a:t>是樹名</a:t>
            </a:r>
            <a:endParaRPr lang="en-US" altLang="zh-TW" sz="4000" dirty="0" smtClean="0">
              <a:solidFill>
                <a:srgbClr val="FFCC00"/>
              </a:solidFill>
              <a:latin typeface="+mn-ea"/>
            </a:endParaRPr>
          </a:p>
          <a:p>
            <a:pPr algn="l"/>
            <a:r>
              <a:rPr lang="zh-TW" altLang="en-US" sz="4000" dirty="0" smtClean="0">
                <a:solidFill>
                  <a:srgbClr val="FFCC00"/>
                </a:solidFill>
                <a:latin typeface="+mn-ea"/>
              </a:rPr>
              <a:t>也是地名</a:t>
            </a:r>
            <a:endParaRPr lang="en-US" altLang="zh-TW" sz="4000" dirty="0" smtClean="0">
              <a:solidFill>
                <a:srgbClr val="FFCC00"/>
              </a:solidFill>
              <a:latin typeface="+mn-ea"/>
            </a:endParaRPr>
          </a:p>
          <a:p>
            <a:pPr algn="l"/>
            <a:r>
              <a:rPr lang="zh-TW" altLang="en-US" sz="4000" dirty="0" smtClean="0">
                <a:solidFill>
                  <a:srgbClr val="FFCC00"/>
                </a:solidFill>
                <a:latin typeface="+mn-ea"/>
              </a:rPr>
              <a:t>更是客家文化所在</a:t>
            </a:r>
            <a:endParaRPr lang="zh-TW" altLang="en-US" sz="4000" dirty="0">
              <a:solidFill>
                <a:srgbClr val="FFCC00"/>
              </a:solidFill>
              <a:latin typeface="+mn-ea"/>
            </a:endParaRPr>
          </a:p>
        </p:txBody>
      </p:sp>
      <p:pic>
        <p:nvPicPr>
          <p:cNvPr id="4" name="圖片 3" descr="miniber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1428736"/>
            <a:ext cx="2093221" cy="1219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229600" cy="1000131"/>
          </a:xfrm>
        </p:spPr>
        <p:txBody>
          <a:bodyPr>
            <a:noAutofit/>
          </a:bodyPr>
          <a:lstStyle/>
          <a:p>
            <a:pPr algn="ctr"/>
            <a:r>
              <a:rPr lang="zh-TW" altLang="en-US" sz="6000" b="1" dirty="0" smtClean="0">
                <a:solidFill>
                  <a:srgbClr val="FFCC00"/>
                </a:solidFill>
                <a:latin typeface="+mn-ea"/>
                <a:ea typeface="+mn-ea"/>
              </a:rPr>
              <a:t>作業成果：</a:t>
            </a:r>
            <a:r>
              <a:rPr lang="zh-TW" altLang="en-US" sz="6000" b="1" dirty="0" smtClean="0">
                <a:solidFill>
                  <a:srgbClr val="00CC00"/>
                </a:solidFill>
                <a:latin typeface="+mn-ea"/>
                <a:ea typeface="+mn-ea"/>
              </a:rPr>
              <a:t>楊梅行腳</a:t>
            </a:r>
            <a:endParaRPr lang="zh-TW" altLang="en-US" sz="6000" b="1" dirty="0">
              <a:solidFill>
                <a:srgbClr val="00CC00"/>
              </a:solidFill>
              <a:latin typeface="+mn-ea"/>
              <a:ea typeface="+mn-ea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14414" y="2786058"/>
            <a:ext cx="6715172" cy="3214710"/>
          </a:xfrm>
        </p:spPr>
        <p:txBody>
          <a:bodyPr>
            <a:noAutofit/>
          </a:bodyPr>
          <a:lstStyle/>
          <a:p>
            <a:pPr algn="l"/>
            <a:endParaRPr lang="zh-TW" altLang="en-US" sz="2400" dirty="0" smtClean="0">
              <a:solidFill>
                <a:srgbClr val="00B0F0"/>
              </a:solidFill>
            </a:endParaRPr>
          </a:p>
          <a:p>
            <a:pPr algn="l"/>
            <a:endParaRPr lang="zh-TW" altLang="en-US" sz="2400" dirty="0">
              <a:solidFill>
                <a:srgbClr val="FFCC00"/>
              </a:solidFill>
              <a:latin typeface="+mn-ea"/>
            </a:endParaRPr>
          </a:p>
        </p:txBody>
      </p:sp>
      <p:pic>
        <p:nvPicPr>
          <p:cNvPr id="4" name="圖片 3" descr="miniber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1428736"/>
            <a:ext cx="2093221" cy="1219604"/>
          </a:xfrm>
          <a:prstGeom prst="rect">
            <a:avLst/>
          </a:prstGeom>
        </p:spPr>
      </p:pic>
      <p:pic>
        <p:nvPicPr>
          <p:cNvPr id="7" name="圖片 6" descr="808-05-張宏宇-福人登山步道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2000" y="2858400"/>
            <a:ext cx="378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圖片 7" descr="808-04-周煜誠-東森步道.jpg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00" y="2858400"/>
            <a:ext cx="378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229600" cy="1000131"/>
          </a:xfrm>
        </p:spPr>
        <p:txBody>
          <a:bodyPr>
            <a:noAutofit/>
          </a:bodyPr>
          <a:lstStyle/>
          <a:p>
            <a:pPr algn="ctr"/>
            <a:r>
              <a:rPr lang="zh-TW" altLang="en-US" sz="6000" b="1" dirty="0" smtClean="0">
                <a:solidFill>
                  <a:srgbClr val="FFCC00"/>
                </a:solidFill>
                <a:latin typeface="+mn-ea"/>
                <a:ea typeface="+mn-ea"/>
              </a:rPr>
              <a:t>作業成果：</a:t>
            </a:r>
            <a:r>
              <a:rPr lang="zh-TW" altLang="en-US" sz="6000" b="1" dirty="0" smtClean="0">
                <a:solidFill>
                  <a:srgbClr val="00CC00"/>
                </a:solidFill>
                <a:latin typeface="+mn-ea"/>
                <a:ea typeface="+mn-ea"/>
              </a:rPr>
              <a:t>楊梅行腳</a:t>
            </a:r>
            <a:endParaRPr lang="zh-TW" altLang="en-US" sz="6000" b="1" dirty="0">
              <a:solidFill>
                <a:srgbClr val="00CC00"/>
              </a:solidFill>
              <a:latin typeface="+mn-ea"/>
              <a:ea typeface="+mn-ea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14414" y="2786058"/>
            <a:ext cx="6715172" cy="3214710"/>
          </a:xfrm>
        </p:spPr>
        <p:txBody>
          <a:bodyPr>
            <a:noAutofit/>
          </a:bodyPr>
          <a:lstStyle/>
          <a:p>
            <a:pPr algn="l"/>
            <a:endParaRPr lang="zh-TW" altLang="en-US" sz="2400" dirty="0" smtClean="0">
              <a:solidFill>
                <a:srgbClr val="00B0F0"/>
              </a:solidFill>
            </a:endParaRPr>
          </a:p>
          <a:p>
            <a:pPr algn="l"/>
            <a:endParaRPr lang="zh-TW" altLang="en-US" sz="2400" dirty="0">
              <a:solidFill>
                <a:srgbClr val="FFCC00"/>
              </a:solidFill>
              <a:latin typeface="+mn-ea"/>
            </a:endParaRPr>
          </a:p>
        </p:txBody>
      </p:sp>
      <p:pic>
        <p:nvPicPr>
          <p:cNvPr id="4" name="圖片 3" descr="miniber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1428736"/>
            <a:ext cx="2093221" cy="1219604"/>
          </a:xfrm>
          <a:prstGeom prst="rect">
            <a:avLst/>
          </a:prstGeom>
        </p:spPr>
      </p:pic>
      <p:pic>
        <p:nvPicPr>
          <p:cNvPr id="5" name="圖片 4" descr="810-31-宋文馨-38-許宸瑄-40-游慧琳-回善寺.jp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612000" y="2858400"/>
            <a:ext cx="378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圖片 6" descr="809-36-黃家萱-國寶兒童公園.jpg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00" y="2857496"/>
            <a:ext cx="378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229600" cy="1000131"/>
          </a:xfrm>
        </p:spPr>
        <p:txBody>
          <a:bodyPr>
            <a:noAutofit/>
          </a:bodyPr>
          <a:lstStyle/>
          <a:p>
            <a:pPr algn="ctr"/>
            <a:r>
              <a:rPr lang="zh-TW" altLang="en-US" sz="6000" b="1" dirty="0" smtClean="0">
                <a:solidFill>
                  <a:srgbClr val="FFCC00"/>
                </a:solidFill>
                <a:latin typeface="+mn-ea"/>
                <a:ea typeface="+mn-ea"/>
              </a:rPr>
              <a:t>作業成果：</a:t>
            </a:r>
            <a:r>
              <a:rPr lang="zh-TW" altLang="en-US" sz="6000" b="1" dirty="0" smtClean="0">
                <a:solidFill>
                  <a:srgbClr val="00CC00"/>
                </a:solidFill>
                <a:latin typeface="+mn-ea"/>
                <a:ea typeface="+mn-ea"/>
              </a:rPr>
              <a:t>楊梅行腳</a:t>
            </a:r>
            <a:endParaRPr lang="zh-TW" altLang="en-US" sz="6000" b="1" dirty="0">
              <a:solidFill>
                <a:srgbClr val="00CC00"/>
              </a:solidFill>
              <a:latin typeface="+mn-ea"/>
              <a:ea typeface="+mn-ea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14414" y="2786058"/>
            <a:ext cx="6715172" cy="3214710"/>
          </a:xfrm>
        </p:spPr>
        <p:txBody>
          <a:bodyPr>
            <a:noAutofit/>
          </a:bodyPr>
          <a:lstStyle/>
          <a:p>
            <a:pPr algn="l"/>
            <a:endParaRPr lang="zh-TW" altLang="en-US" sz="2400" dirty="0" smtClean="0">
              <a:solidFill>
                <a:srgbClr val="00B0F0"/>
              </a:solidFill>
            </a:endParaRPr>
          </a:p>
          <a:p>
            <a:pPr algn="l"/>
            <a:endParaRPr lang="zh-TW" altLang="en-US" sz="2400" dirty="0">
              <a:solidFill>
                <a:srgbClr val="FFCC00"/>
              </a:solidFill>
              <a:latin typeface="+mn-ea"/>
            </a:endParaRPr>
          </a:p>
        </p:txBody>
      </p:sp>
      <p:pic>
        <p:nvPicPr>
          <p:cNvPr id="4" name="圖片 3" descr="miniber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1428736"/>
            <a:ext cx="2093221" cy="1219604"/>
          </a:xfrm>
          <a:prstGeom prst="rect">
            <a:avLst/>
          </a:prstGeom>
        </p:spPr>
      </p:pic>
      <p:pic>
        <p:nvPicPr>
          <p:cNvPr id="5" name="圖片 4" descr="808-42-湯怡媜-上湖里三元宮.jpg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612000" y="2858400"/>
            <a:ext cx="378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圖片 5" descr="807-36-張小安-弘淨寺.jpg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4716000" y="2858400"/>
            <a:ext cx="378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229600" cy="1000131"/>
          </a:xfrm>
        </p:spPr>
        <p:txBody>
          <a:bodyPr>
            <a:noAutofit/>
          </a:bodyPr>
          <a:lstStyle/>
          <a:p>
            <a:pPr algn="ctr"/>
            <a:r>
              <a:rPr lang="zh-TW" altLang="en-US" sz="6000" b="1" dirty="0" smtClean="0">
                <a:solidFill>
                  <a:srgbClr val="FFCC00"/>
                </a:solidFill>
                <a:latin typeface="+mn-ea"/>
                <a:ea typeface="+mn-ea"/>
              </a:rPr>
              <a:t>作業成果：</a:t>
            </a:r>
            <a:r>
              <a:rPr lang="zh-TW" altLang="en-US" sz="6000" b="1" dirty="0" smtClean="0">
                <a:solidFill>
                  <a:srgbClr val="00CC00"/>
                </a:solidFill>
                <a:latin typeface="+mn-ea"/>
                <a:ea typeface="+mn-ea"/>
              </a:rPr>
              <a:t>楊梅行腳</a:t>
            </a:r>
            <a:endParaRPr lang="zh-TW" altLang="en-US" sz="6000" b="1" dirty="0">
              <a:solidFill>
                <a:srgbClr val="00CC00"/>
              </a:solidFill>
              <a:latin typeface="+mn-ea"/>
              <a:ea typeface="+mn-ea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14414" y="2786058"/>
            <a:ext cx="6715172" cy="3214710"/>
          </a:xfrm>
        </p:spPr>
        <p:txBody>
          <a:bodyPr>
            <a:noAutofit/>
          </a:bodyPr>
          <a:lstStyle/>
          <a:p>
            <a:pPr algn="l"/>
            <a:endParaRPr lang="zh-TW" altLang="en-US" sz="2400" dirty="0" smtClean="0">
              <a:solidFill>
                <a:srgbClr val="00B0F0"/>
              </a:solidFill>
            </a:endParaRPr>
          </a:p>
          <a:p>
            <a:pPr algn="l"/>
            <a:endParaRPr lang="zh-TW" altLang="en-US" sz="2400" dirty="0">
              <a:solidFill>
                <a:srgbClr val="FFCC00"/>
              </a:solidFill>
              <a:latin typeface="+mn-ea"/>
            </a:endParaRPr>
          </a:p>
        </p:txBody>
      </p:sp>
      <p:pic>
        <p:nvPicPr>
          <p:cNvPr id="4" name="圖片 3" descr="miniber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1428736"/>
            <a:ext cx="2093221" cy="1219604"/>
          </a:xfrm>
          <a:prstGeom prst="rect">
            <a:avLst/>
          </a:prstGeom>
        </p:spPr>
      </p:pic>
      <p:pic>
        <p:nvPicPr>
          <p:cNvPr id="5" name="圖片 4" descr="808-03-徐世旻-埔心牧場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2000" y="2858400"/>
            <a:ext cx="378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圖片 5" descr="808-31-吳佳穎-觀光茶園A.jpg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00" y="2858400"/>
            <a:ext cx="378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229600" cy="1000131"/>
          </a:xfrm>
        </p:spPr>
        <p:txBody>
          <a:bodyPr>
            <a:noAutofit/>
          </a:bodyPr>
          <a:lstStyle/>
          <a:p>
            <a:pPr algn="ctr"/>
            <a:r>
              <a:rPr lang="zh-TW" altLang="en-US" sz="6000" b="1" dirty="0" smtClean="0">
                <a:solidFill>
                  <a:srgbClr val="FFCC00"/>
                </a:solidFill>
                <a:latin typeface="+mn-ea"/>
                <a:ea typeface="+mn-ea"/>
              </a:rPr>
              <a:t>教學反思</a:t>
            </a:r>
            <a:endParaRPr lang="zh-TW" altLang="en-US" sz="6000" b="1" dirty="0">
              <a:solidFill>
                <a:srgbClr val="00CC00"/>
              </a:solidFill>
              <a:latin typeface="+mn-ea"/>
              <a:ea typeface="+mn-ea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14414" y="2786058"/>
            <a:ext cx="6715172" cy="3214710"/>
          </a:xfrm>
        </p:spPr>
        <p:txBody>
          <a:bodyPr>
            <a:noAutofit/>
          </a:bodyPr>
          <a:lstStyle/>
          <a:p>
            <a:pPr algn="l"/>
            <a:r>
              <a:rPr lang="zh-TW" altLang="en-US" sz="4000" b="1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設計</a:t>
            </a:r>
            <a:r>
              <a:rPr lang="en-US" altLang="zh-TW" sz="4000" b="1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Likert</a:t>
            </a:r>
            <a:r>
              <a:rPr lang="zh-TW" altLang="en-US" sz="4000" b="1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量表回饋分析</a:t>
            </a:r>
            <a:endParaRPr lang="en-US" altLang="zh-TW" sz="4000" b="1" dirty="0" smtClean="0">
              <a:solidFill>
                <a:srgbClr val="00CC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zh-TW" altLang="en-US" sz="4000" b="1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應用</a:t>
            </a:r>
            <a:r>
              <a:rPr lang="en-US" altLang="zh-TW" sz="4000" b="1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SPSS</a:t>
            </a:r>
            <a:r>
              <a:rPr lang="zh-TW" altLang="en-US" sz="4000" b="1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軟體統計分析</a:t>
            </a:r>
            <a:endParaRPr lang="en-US" altLang="zh-TW" sz="4000" b="1" dirty="0" smtClean="0">
              <a:solidFill>
                <a:srgbClr val="00CC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zh-TW" altLang="en-US" sz="4000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參與學生「喜歡」創新教學</a:t>
            </a:r>
            <a:endParaRPr lang="en-US" altLang="zh-TW" sz="4000" b="1" dirty="0" smtClean="0">
              <a:solidFill>
                <a:srgbClr val="FFCC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zh-TW" altLang="en-US" sz="4000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認為難易程度「普通」</a:t>
            </a:r>
            <a:endParaRPr lang="en-US" altLang="zh-TW" sz="4000" b="1" dirty="0" smtClean="0">
              <a:solidFill>
                <a:srgbClr val="FFCC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zh-TW" altLang="en-US" sz="2400" dirty="0" smtClean="0">
              <a:solidFill>
                <a:srgbClr val="00B0F0"/>
              </a:solidFill>
            </a:endParaRPr>
          </a:p>
          <a:p>
            <a:pPr algn="l"/>
            <a:endParaRPr lang="zh-TW" altLang="en-US" sz="2400" dirty="0">
              <a:solidFill>
                <a:srgbClr val="FFCC00"/>
              </a:solidFill>
              <a:latin typeface="+mn-ea"/>
            </a:endParaRPr>
          </a:p>
        </p:txBody>
      </p:sp>
      <p:pic>
        <p:nvPicPr>
          <p:cNvPr id="4" name="圖片 3" descr="miniber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1428736"/>
            <a:ext cx="2093221" cy="1219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229600" cy="1000131"/>
          </a:xfrm>
        </p:spPr>
        <p:txBody>
          <a:bodyPr>
            <a:noAutofit/>
          </a:bodyPr>
          <a:lstStyle/>
          <a:p>
            <a:pPr algn="ctr"/>
            <a:r>
              <a:rPr lang="zh-TW" altLang="en-US" sz="6000" b="1" dirty="0" smtClean="0">
                <a:latin typeface="+mn-ea"/>
                <a:ea typeface="+mn-ea"/>
              </a:rPr>
              <a:t>楊梅鄉土情懷</a:t>
            </a:r>
            <a:endParaRPr lang="zh-TW" altLang="en-US" sz="6000" b="1" dirty="0">
              <a:latin typeface="+mn-ea"/>
              <a:ea typeface="+mn-ea"/>
            </a:endParaRPr>
          </a:p>
        </p:txBody>
      </p:sp>
      <p:pic>
        <p:nvPicPr>
          <p:cNvPr id="4" name="圖片 3" descr="miniber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1428736"/>
            <a:ext cx="2093221" cy="1219604"/>
          </a:xfrm>
          <a:prstGeom prst="rect">
            <a:avLst/>
          </a:prstGeom>
        </p:spPr>
      </p:pic>
      <p:pic>
        <p:nvPicPr>
          <p:cNvPr id="5" name="圖片 4" descr="楊梅地圖-梅中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7290" y="2643182"/>
            <a:ext cx="6072230" cy="3857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229600" cy="1000131"/>
          </a:xfrm>
        </p:spPr>
        <p:txBody>
          <a:bodyPr>
            <a:noAutofit/>
          </a:bodyPr>
          <a:lstStyle/>
          <a:p>
            <a:pPr algn="ctr"/>
            <a:r>
              <a:rPr lang="zh-TW" altLang="en-US" sz="6000" b="1" dirty="0" smtClean="0">
                <a:latin typeface="+mn-ea"/>
                <a:ea typeface="+mn-ea"/>
              </a:rPr>
              <a:t>楊梅印象</a:t>
            </a:r>
            <a:r>
              <a:rPr lang="en-US" altLang="zh-TW" sz="6000" b="1" dirty="0" smtClean="0">
                <a:latin typeface="+mn-ea"/>
                <a:ea typeface="+mn-ea"/>
              </a:rPr>
              <a:t>-</a:t>
            </a:r>
            <a:r>
              <a:rPr lang="zh-TW" altLang="en-US" sz="6000" b="1" dirty="0" smtClean="0">
                <a:latin typeface="+mn-ea"/>
                <a:ea typeface="+mn-ea"/>
              </a:rPr>
              <a:t>教案設計</a:t>
            </a:r>
            <a:endParaRPr lang="zh-TW" altLang="en-US" sz="6000" b="1" dirty="0">
              <a:latin typeface="+mn-ea"/>
              <a:ea typeface="+mn-ea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428728" y="2786058"/>
            <a:ext cx="6560234" cy="2643206"/>
          </a:xfrm>
        </p:spPr>
        <p:txBody>
          <a:bodyPr>
            <a:normAutofit/>
          </a:bodyPr>
          <a:lstStyle/>
          <a:p>
            <a:pPr algn="l"/>
            <a:r>
              <a:rPr lang="zh-TW" altLang="en-US" sz="4000" dirty="0" smtClean="0">
                <a:solidFill>
                  <a:srgbClr val="FFCC00"/>
                </a:solidFill>
                <a:latin typeface="+mn-ea"/>
              </a:rPr>
              <a:t>課前預習：</a:t>
            </a:r>
            <a:r>
              <a:rPr lang="zh-TW" altLang="en-US" sz="4000" dirty="0" smtClean="0">
                <a:solidFill>
                  <a:srgbClr val="00CC00"/>
                </a:solidFill>
                <a:latin typeface="+mn-ea"/>
              </a:rPr>
              <a:t>「楊梅鱗爪」</a:t>
            </a:r>
            <a:endParaRPr lang="en-US" altLang="zh-TW" sz="4000" dirty="0" smtClean="0">
              <a:solidFill>
                <a:srgbClr val="00CC00"/>
              </a:solidFill>
              <a:latin typeface="+mn-ea"/>
            </a:endParaRPr>
          </a:p>
          <a:p>
            <a:pPr algn="l"/>
            <a:r>
              <a:rPr lang="zh-TW" altLang="en-US" sz="4000" dirty="0" smtClean="0">
                <a:solidFill>
                  <a:srgbClr val="FFCC00"/>
                </a:solidFill>
                <a:latin typeface="+mn-ea"/>
              </a:rPr>
              <a:t>第一節課：</a:t>
            </a:r>
            <a:r>
              <a:rPr lang="zh-TW" altLang="en-US" sz="4000" dirty="0" smtClean="0">
                <a:solidFill>
                  <a:srgbClr val="00CC00"/>
                </a:solidFill>
                <a:latin typeface="+mn-ea"/>
              </a:rPr>
              <a:t>「解構楊梅」</a:t>
            </a:r>
            <a:endParaRPr lang="en-US" altLang="zh-TW" sz="4000" dirty="0" smtClean="0">
              <a:solidFill>
                <a:srgbClr val="00CC00"/>
              </a:solidFill>
              <a:latin typeface="+mn-ea"/>
            </a:endParaRPr>
          </a:p>
          <a:p>
            <a:pPr algn="l"/>
            <a:r>
              <a:rPr lang="zh-TW" altLang="en-US" sz="4000" dirty="0" smtClean="0">
                <a:solidFill>
                  <a:srgbClr val="FFCC00"/>
                </a:solidFill>
                <a:latin typeface="+mn-ea"/>
              </a:rPr>
              <a:t>第二節課：</a:t>
            </a:r>
            <a:r>
              <a:rPr lang="zh-TW" altLang="en-US" sz="4000" dirty="0" smtClean="0">
                <a:solidFill>
                  <a:srgbClr val="00CC00"/>
                </a:solidFill>
                <a:latin typeface="+mn-ea"/>
              </a:rPr>
              <a:t>「走讀楊梅」</a:t>
            </a:r>
            <a:endParaRPr lang="en-US" altLang="zh-TW" sz="4000" dirty="0" smtClean="0">
              <a:solidFill>
                <a:srgbClr val="00CC00"/>
              </a:solidFill>
              <a:latin typeface="+mn-ea"/>
            </a:endParaRPr>
          </a:p>
          <a:p>
            <a:pPr algn="l"/>
            <a:r>
              <a:rPr lang="zh-TW" altLang="en-US" sz="4000" dirty="0" smtClean="0">
                <a:solidFill>
                  <a:srgbClr val="FFCC00"/>
                </a:solidFill>
                <a:latin typeface="+mn-ea"/>
              </a:rPr>
              <a:t>課後作業：</a:t>
            </a:r>
            <a:r>
              <a:rPr lang="zh-TW" altLang="en-US" sz="4000" dirty="0" smtClean="0">
                <a:solidFill>
                  <a:srgbClr val="00CC00"/>
                </a:solidFill>
                <a:latin typeface="+mn-ea"/>
              </a:rPr>
              <a:t>「楊梅行腳」</a:t>
            </a:r>
          </a:p>
        </p:txBody>
      </p:sp>
      <p:pic>
        <p:nvPicPr>
          <p:cNvPr id="4" name="圖片 3" descr="miniber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1428736"/>
            <a:ext cx="2093221" cy="1219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229600" cy="1000131"/>
          </a:xfrm>
        </p:spPr>
        <p:txBody>
          <a:bodyPr>
            <a:noAutofit/>
          </a:bodyPr>
          <a:lstStyle/>
          <a:p>
            <a:pPr algn="ctr"/>
            <a:r>
              <a:rPr lang="zh-TW" altLang="en-US" sz="6000" b="1" dirty="0" smtClean="0">
                <a:solidFill>
                  <a:srgbClr val="FFCC00"/>
                </a:solidFill>
                <a:latin typeface="+mn-ea"/>
                <a:ea typeface="+mn-ea"/>
              </a:rPr>
              <a:t>課前預習：</a:t>
            </a:r>
            <a:r>
              <a:rPr lang="zh-TW" altLang="en-US" sz="6000" b="1" dirty="0" smtClean="0">
                <a:solidFill>
                  <a:srgbClr val="00CC00"/>
                </a:solidFill>
                <a:latin typeface="+mn-ea"/>
                <a:ea typeface="+mn-ea"/>
              </a:rPr>
              <a:t>楊梅鱗爪</a:t>
            </a:r>
            <a:endParaRPr lang="zh-TW" altLang="en-US" sz="6000" b="1" dirty="0">
              <a:solidFill>
                <a:srgbClr val="00CC00"/>
              </a:solidFill>
              <a:latin typeface="+mn-ea"/>
              <a:ea typeface="+mn-ea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14414" y="2786058"/>
            <a:ext cx="6715172" cy="2643206"/>
          </a:xfrm>
        </p:spPr>
        <p:txBody>
          <a:bodyPr>
            <a:noAutofit/>
          </a:bodyPr>
          <a:lstStyle/>
          <a:p>
            <a:pPr algn="l"/>
            <a:r>
              <a:rPr lang="zh-TW" altLang="en-US" sz="2400" b="1" dirty="0" smtClean="0">
                <a:solidFill>
                  <a:srgbClr val="00B0F0"/>
                </a:solidFill>
              </a:rPr>
              <a:t>愛學網</a:t>
            </a:r>
            <a:r>
              <a:rPr lang="en-US" sz="2400" b="1" dirty="0" smtClean="0">
                <a:solidFill>
                  <a:srgbClr val="00B0F0"/>
                </a:solidFill>
              </a:rPr>
              <a:t>-</a:t>
            </a:r>
            <a:r>
              <a:rPr lang="zh-TW" altLang="en-US" sz="2400" b="1" dirty="0" smtClean="0">
                <a:solidFill>
                  <a:srgbClr val="00B0F0"/>
                </a:solidFill>
              </a:rPr>
              <a:t>地方紀錄影片：「鐵道．楊梅．老街」</a:t>
            </a:r>
            <a:endParaRPr lang="zh-TW" altLang="en-US" sz="2400" dirty="0" smtClean="0">
              <a:solidFill>
                <a:srgbClr val="00B0F0"/>
              </a:solidFill>
            </a:endParaRPr>
          </a:p>
          <a:p>
            <a:pPr algn="l"/>
            <a:r>
              <a:rPr lang="en-US" sz="2400" dirty="0" smtClean="0">
                <a:solidFill>
                  <a:srgbClr val="FFFF00"/>
                </a:solidFill>
              </a:rPr>
              <a:t>(</a:t>
            </a:r>
            <a:r>
              <a:rPr lang="zh-TW" altLang="en-US" sz="2400" dirty="0" smtClean="0">
                <a:solidFill>
                  <a:srgbClr val="FFFF00"/>
                </a:solidFill>
              </a:rPr>
              <a:t>上輯</a:t>
            </a:r>
            <a:r>
              <a:rPr lang="en-US" sz="2400" dirty="0" smtClean="0">
                <a:solidFill>
                  <a:srgbClr val="FFFF00"/>
                </a:solidFill>
              </a:rPr>
              <a:t>) </a:t>
            </a:r>
            <a:r>
              <a:rPr lang="en-US" sz="2400" u="sng" dirty="0" err="1" smtClean="0">
                <a:solidFill>
                  <a:srgbClr val="00B0F0"/>
                </a:solidFill>
                <a:hlinkClick r:id="rId2"/>
              </a:rPr>
              <a:t>http://stv.moe.edu.tw/co_video_content.php?p=296331</a:t>
            </a:r>
            <a:endParaRPr lang="zh-TW" altLang="en-US" sz="2400" dirty="0" smtClean="0">
              <a:solidFill>
                <a:srgbClr val="00B0F0"/>
              </a:solidFill>
            </a:endParaRPr>
          </a:p>
          <a:p>
            <a:pPr algn="l"/>
            <a:r>
              <a:rPr lang="en-US" sz="2400" dirty="0" smtClean="0">
                <a:solidFill>
                  <a:srgbClr val="FFFF00"/>
                </a:solidFill>
              </a:rPr>
              <a:t>(</a:t>
            </a:r>
            <a:r>
              <a:rPr lang="zh-TW" altLang="en-US" sz="2400" dirty="0" smtClean="0">
                <a:solidFill>
                  <a:srgbClr val="FFFF00"/>
                </a:solidFill>
              </a:rPr>
              <a:t>中輯</a:t>
            </a:r>
            <a:r>
              <a:rPr lang="en-US" sz="2400" dirty="0" smtClean="0">
                <a:solidFill>
                  <a:srgbClr val="FFFF00"/>
                </a:solidFill>
              </a:rPr>
              <a:t>) </a:t>
            </a:r>
            <a:r>
              <a:rPr lang="en-US" sz="2400" u="sng" dirty="0" err="1" smtClean="0">
                <a:solidFill>
                  <a:srgbClr val="00B0F0"/>
                </a:solidFill>
                <a:hlinkClick r:id="rId3"/>
              </a:rPr>
              <a:t>http://stv.moe.edu.tw/co_video_content.php?p=296332</a:t>
            </a:r>
            <a:endParaRPr lang="zh-TW" altLang="en-US" sz="2400" dirty="0" smtClean="0">
              <a:solidFill>
                <a:srgbClr val="00B0F0"/>
              </a:solidFill>
            </a:endParaRPr>
          </a:p>
          <a:p>
            <a:pPr algn="l"/>
            <a:r>
              <a:rPr lang="en-US" sz="2400" dirty="0" smtClean="0">
                <a:solidFill>
                  <a:srgbClr val="FFFF00"/>
                </a:solidFill>
              </a:rPr>
              <a:t>(</a:t>
            </a:r>
            <a:r>
              <a:rPr lang="zh-TW" altLang="en-US" sz="2400" dirty="0" smtClean="0">
                <a:solidFill>
                  <a:srgbClr val="FFFF00"/>
                </a:solidFill>
              </a:rPr>
              <a:t>下輯</a:t>
            </a:r>
            <a:r>
              <a:rPr lang="en-US" sz="2400" dirty="0" smtClean="0">
                <a:solidFill>
                  <a:srgbClr val="FFFF00"/>
                </a:solidFill>
              </a:rPr>
              <a:t>) </a:t>
            </a:r>
            <a:r>
              <a:rPr lang="en-US" sz="2400" u="sng" dirty="0" err="1" smtClean="0">
                <a:solidFill>
                  <a:srgbClr val="00B0F0"/>
                </a:solidFill>
                <a:hlinkClick r:id="rId4"/>
              </a:rPr>
              <a:t>http://stv.moe.edu.tw/co_video_content.php?p=296333</a:t>
            </a:r>
            <a:endParaRPr lang="zh-TW" altLang="en-US" sz="2400" dirty="0" smtClean="0">
              <a:solidFill>
                <a:srgbClr val="00B0F0"/>
              </a:solidFill>
            </a:endParaRPr>
          </a:p>
          <a:p>
            <a:pPr algn="l"/>
            <a:endParaRPr lang="zh-TW" altLang="en-US" sz="2400" dirty="0">
              <a:solidFill>
                <a:srgbClr val="FFCC00"/>
              </a:solidFill>
              <a:latin typeface="+mn-ea"/>
            </a:endParaRPr>
          </a:p>
        </p:txBody>
      </p:sp>
      <p:pic>
        <p:nvPicPr>
          <p:cNvPr id="4" name="圖片 3" descr="miniberry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5140" y="1428736"/>
            <a:ext cx="2093221" cy="1219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229600" cy="1000131"/>
          </a:xfrm>
        </p:spPr>
        <p:txBody>
          <a:bodyPr>
            <a:noAutofit/>
          </a:bodyPr>
          <a:lstStyle/>
          <a:p>
            <a:pPr algn="ctr"/>
            <a:r>
              <a:rPr lang="zh-TW" altLang="en-US" sz="6000" b="1" dirty="0" smtClean="0">
                <a:solidFill>
                  <a:srgbClr val="FFCC00"/>
                </a:solidFill>
                <a:latin typeface="+mn-ea"/>
                <a:ea typeface="+mn-ea"/>
              </a:rPr>
              <a:t>第一節課：</a:t>
            </a:r>
            <a:r>
              <a:rPr lang="zh-TW" altLang="en-US" sz="6000" b="1" dirty="0" smtClean="0">
                <a:solidFill>
                  <a:srgbClr val="00CC00"/>
                </a:solidFill>
                <a:latin typeface="+mn-ea"/>
                <a:ea typeface="+mn-ea"/>
              </a:rPr>
              <a:t>解構楊梅</a:t>
            </a:r>
            <a:endParaRPr lang="zh-TW" altLang="en-US" sz="6000" b="1" dirty="0">
              <a:solidFill>
                <a:srgbClr val="00CC00"/>
              </a:solidFill>
              <a:latin typeface="+mn-ea"/>
              <a:ea typeface="+mn-ea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14414" y="2786058"/>
            <a:ext cx="6715172" cy="3214710"/>
          </a:xfrm>
        </p:spPr>
        <p:txBody>
          <a:bodyPr>
            <a:noAutofit/>
          </a:bodyPr>
          <a:lstStyle/>
          <a:p>
            <a:pPr algn="l"/>
            <a:r>
              <a:rPr lang="zh-TW" altLang="en-US" sz="4000" b="1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自製教具：</a:t>
            </a:r>
            <a:endParaRPr lang="en-US" altLang="zh-TW" sz="4000" b="1" dirty="0" smtClean="0">
              <a:solidFill>
                <a:srgbClr val="00CC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zh-TW" altLang="en-US" sz="4000" b="1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「解構楊梅」地理拼圖</a:t>
            </a:r>
            <a:endParaRPr lang="en-US" altLang="zh-TW" sz="4000" b="1" dirty="0" smtClean="0">
              <a:solidFill>
                <a:srgbClr val="00CC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zh-TW" altLang="en-US" sz="4000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認識</a:t>
            </a:r>
            <a:r>
              <a:rPr lang="en-US" altLang="zh-TW" sz="4000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TW" altLang="en-US" sz="4000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個楊梅次分區</a:t>
            </a:r>
            <a:endParaRPr lang="en-US" altLang="zh-TW" sz="4000" b="1" dirty="0" smtClean="0">
              <a:solidFill>
                <a:srgbClr val="FFCC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zh-TW" altLang="en-US" sz="4000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認識</a:t>
            </a:r>
            <a:r>
              <a:rPr lang="en-US" altLang="zh-TW" sz="4000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41</a:t>
            </a:r>
            <a:r>
              <a:rPr lang="zh-TW" altLang="en-US" sz="4000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個楊梅行政里</a:t>
            </a:r>
            <a:endParaRPr lang="en-US" altLang="zh-TW" sz="4000" b="1" dirty="0" smtClean="0">
              <a:solidFill>
                <a:srgbClr val="FFCC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zh-TW" altLang="en-US" sz="4000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認識楊梅鄉土資料</a:t>
            </a:r>
            <a:endParaRPr lang="zh-TW" altLang="en-US" sz="4000" dirty="0" smtClean="0">
              <a:solidFill>
                <a:srgbClr val="FFCC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zh-TW" altLang="en-US" sz="2400" dirty="0" smtClean="0">
              <a:solidFill>
                <a:srgbClr val="00B0F0"/>
              </a:solidFill>
            </a:endParaRPr>
          </a:p>
          <a:p>
            <a:pPr algn="l"/>
            <a:endParaRPr lang="zh-TW" altLang="en-US" sz="2400" dirty="0">
              <a:solidFill>
                <a:srgbClr val="FFCC00"/>
              </a:solidFill>
              <a:latin typeface="+mn-ea"/>
            </a:endParaRPr>
          </a:p>
        </p:txBody>
      </p:sp>
      <p:pic>
        <p:nvPicPr>
          <p:cNvPr id="4" name="圖片 3" descr="miniber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1428736"/>
            <a:ext cx="2093221" cy="1219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229600" cy="1000131"/>
          </a:xfrm>
        </p:spPr>
        <p:txBody>
          <a:bodyPr>
            <a:noAutofit/>
          </a:bodyPr>
          <a:lstStyle/>
          <a:p>
            <a:pPr algn="ctr"/>
            <a:r>
              <a:rPr lang="zh-TW" altLang="en-US" sz="6000" b="1" dirty="0" smtClean="0">
                <a:solidFill>
                  <a:srgbClr val="FFCC00"/>
                </a:solidFill>
                <a:latin typeface="+mn-ea"/>
                <a:ea typeface="+mn-ea"/>
              </a:rPr>
              <a:t>第一節課：</a:t>
            </a:r>
            <a:r>
              <a:rPr lang="zh-TW" altLang="en-US" sz="6000" b="1" dirty="0" smtClean="0">
                <a:solidFill>
                  <a:srgbClr val="00CC00"/>
                </a:solidFill>
                <a:latin typeface="+mn-ea"/>
                <a:ea typeface="+mn-ea"/>
              </a:rPr>
              <a:t>解構楊梅</a:t>
            </a:r>
            <a:endParaRPr lang="zh-TW" altLang="en-US" sz="6000" b="1" dirty="0">
              <a:solidFill>
                <a:srgbClr val="00CC00"/>
              </a:solidFill>
              <a:latin typeface="+mn-ea"/>
              <a:ea typeface="+mn-ea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14414" y="2786058"/>
            <a:ext cx="6715172" cy="3214710"/>
          </a:xfrm>
        </p:spPr>
        <p:txBody>
          <a:bodyPr>
            <a:noAutofit/>
          </a:bodyPr>
          <a:lstStyle/>
          <a:p>
            <a:pPr algn="l"/>
            <a:endParaRPr lang="zh-TW" altLang="en-US" sz="4000" dirty="0" smtClean="0">
              <a:solidFill>
                <a:srgbClr val="FFCC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zh-TW" altLang="en-US" sz="2400" dirty="0" smtClean="0">
              <a:solidFill>
                <a:srgbClr val="00B0F0"/>
              </a:solidFill>
            </a:endParaRPr>
          </a:p>
          <a:p>
            <a:pPr algn="l"/>
            <a:endParaRPr lang="zh-TW" altLang="en-US" sz="2400" dirty="0">
              <a:solidFill>
                <a:srgbClr val="FFCC00"/>
              </a:solidFill>
              <a:latin typeface="+mn-ea"/>
            </a:endParaRPr>
          </a:p>
        </p:txBody>
      </p:sp>
      <p:pic>
        <p:nvPicPr>
          <p:cNvPr id="4" name="圖片 3" descr="miniber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1428736"/>
            <a:ext cx="2093221" cy="1219604"/>
          </a:xfrm>
          <a:prstGeom prst="rect">
            <a:avLst/>
          </a:prstGeom>
        </p:spPr>
      </p:pic>
      <p:pic>
        <p:nvPicPr>
          <p:cNvPr id="5" name="圖片 4" descr="楊梅次分區行政區域圖(含里名)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7290" y="2643182"/>
            <a:ext cx="6500826" cy="4036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229600" cy="1000131"/>
          </a:xfrm>
        </p:spPr>
        <p:txBody>
          <a:bodyPr>
            <a:noAutofit/>
          </a:bodyPr>
          <a:lstStyle/>
          <a:p>
            <a:pPr algn="ctr"/>
            <a:r>
              <a:rPr lang="zh-TW" altLang="en-US" sz="6000" b="1" dirty="0" smtClean="0">
                <a:solidFill>
                  <a:srgbClr val="FFCC00"/>
                </a:solidFill>
                <a:latin typeface="+mn-ea"/>
                <a:ea typeface="+mn-ea"/>
              </a:rPr>
              <a:t>第一節課：</a:t>
            </a:r>
            <a:r>
              <a:rPr lang="zh-TW" altLang="en-US" sz="6000" b="1" dirty="0" smtClean="0">
                <a:solidFill>
                  <a:srgbClr val="00CC00"/>
                </a:solidFill>
                <a:latin typeface="+mn-ea"/>
                <a:ea typeface="+mn-ea"/>
              </a:rPr>
              <a:t>解構楊梅</a:t>
            </a:r>
            <a:endParaRPr lang="zh-TW" altLang="en-US" sz="6000" b="1" dirty="0">
              <a:solidFill>
                <a:srgbClr val="00CC00"/>
              </a:solidFill>
              <a:latin typeface="+mn-ea"/>
              <a:ea typeface="+mn-ea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14414" y="2786058"/>
            <a:ext cx="6715172" cy="3214710"/>
          </a:xfrm>
        </p:spPr>
        <p:txBody>
          <a:bodyPr>
            <a:noAutofit/>
          </a:bodyPr>
          <a:lstStyle/>
          <a:p>
            <a:pPr algn="l"/>
            <a:endParaRPr lang="zh-TW" altLang="en-US" sz="4000" dirty="0" smtClean="0">
              <a:solidFill>
                <a:srgbClr val="FFCC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zh-TW" altLang="en-US" sz="2400" dirty="0" smtClean="0">
              <a:solidFill>
                <a:srgbClr val="00B0F0"/>
              </a:solidFill>
            </a:endParaRPr>
          </a:p>
          <a:p>
            <a:pPr algn="l"/>
            <a:endParaRPr lang="zh-TW" altLang="en-US" sz="2400" dirty="0">
              <a:solidFill>
                <a:srgbClr val="FFCC00"/>
              </a:solidFill>
              <a:latin typeface="+mn-ea"/>
            </a:endParaRPr>
          </a:p>
        </p:txBody>
      </p:sp>
      <p:pic>
        <p:nvPicPr>
          <p:cNvPr id="4" name="圖片 3" descr="miniber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1428736"/>
            <a:ext cx="2093221" cy="1219604"/>
          </a:xfrm>
          <a:prstGeom prst="rect">
            <a:avLst/>
          </a:prstGeom>
        </p:spPr>
      </p:pic>
      <p:pic>
        <p:nvPicPr>
          <p:cNvPr id="5" name="圖片 4" descr="IMG_8065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2643182"/>
            <a:ext cx="7560000" cy="39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229600" cy="1000131"/>
          </a:xfrm>
        </p:spPr>
        <p:txBody>
          <a:bodyPr>
            <a:noAutofit/>
          </a:bodyPr>
          <a:lstStyle/>
          <a:p>
            <a:pPr algn="ctr"/>
            <a:r>
              <a:rPr lang="zh-TW" altLang="en-US" sz="6000" b="1" dirty="0" smtClean="0">
                <a:solidFill>
                  <a:srgbClr val="FFCC00"/>
                </a:solidFill>
                <a:latin typeface="+mn-ea"/>
                <a:ea typeface="+mn-ea"/>
              </a:rPr>
              <a:t>第一節課：</a:t>
            </a:r>
            <a:r>
              <a:rPr lang="zh-TW" altLang="en-US" sz="6000" b="1" dirty="0" smtClean="0">
                <a:solidFill>
                  <a:srgbClr val="00CC00"/>
                </a:solidFill>
                <a:latin typeface="+mn-ea"/>
                <a:ea typeface="+mn-ea"/>
              </a:rPr>
              <a:t>解構楊梅</a:t>
            </a:r>
            <a:endParaRPr lang="zh-TW" altLang="en-US" sz="6000" b="1" dirty="0">
              <a:solidFill>
                <a:srgbClr val="00CC00"/>
              </a:solidFill>
              <a:latin typeface="+mn-ea"/>
              <a:ea typeface="+mn-ea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14414" y="2786058"/>
            <a:ext cx="6715172" cy="3214710"/>
          </a:xfrm>
        </p:spPr>
        <p:txBody>
          <a:bodyPr>
            <a:noAutofit/>
          </a:bodyPr>
          <a:lstStyle/>
          <a:p>
            <a:pPr algn="l"/>
            <a:endParaRPr lang="zh-TW" altLang="en-US" sz="4000" dirty="0" smtClean="0">
              <a:solidFill>
                <a:srgbClr val="FFCC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zh-TW" altLang="en-US" sz="2400" dirty="0" smtClean="0">
              <a:solidFill>
                <a:srgbClr val="00B0F0"/>
              </a:solidFill>
            </a:endParaRPr>
          </a:p>
          <a:p>
            <a:pPr algn="l"/>
            <a:endParaRPr lang="zh-TW" altLang="en-US" sz="2400" dirty="0">
              <a:solidFill>
                <a:srgbClr val="FFCC00"/>
              </a:solidFill>
              <a:latin typeface="+mn-ea"/>
            </a:endParaRPr>
          </a:p>
        </p:txBody>
      </p:sp>
      <p:pic>
        <p:nvPicPr>
          <p:cNvPr id="4" name="圖片 3" descr="miniber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1428736"/>
            <a:ext cx="2093221" cy="1219604"/>
          </a:xfrm>
          <a:prstGeom prst="rect">
            <a:avLst/>
          </a:prstGeom>
        </p:spPr>
      </p:pic>
      <p:pic>
        <p:nvPicPr>
          <p:cNvPr id="5" name="圖片 4" descr="IMG_7427A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2643181"/>
            <a:ext cx="7560000" cy="39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沉穩">
  <a:themeElements>
    <a:clrScheme name="旅程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沉穩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沉穩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171</TotalTime>
  <Words>294</Words>
  <Application>Microsoft Office PowerPoint</Application>
  <PresentationFormat>如螢幕大小 (4:3)</PresentationFormat>
  <Paragraphs>56</Paragraphs>
  <Slides>24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24</vt:i4>
      </vt:variant>
    </vt:vector>
  </HeadingPairs>
  <TitlesOfParts>
    <vt:vector size="25" baseType="lpstr">
      <vt:lpstr>沉穩</vt:lpstr>
      <vt:lpstr>投影片 1</vt:lpstr>
      <vt:lpstr>楊梅鄉土情懷</vt:lpstr>
      <vt:lpstr>楊梅鄉土情懷</vt:lpstr>
      <vt:lpstr>楊梅印象-教案設計</vt:lpstr>
      <vt:lpstr>課前預習：楊梅鱗爪</vt:lpstr>
      <vt:lpstr>第一節課：解構楊梅</vt:lpstr>
      <vt:lpstr>第一節課：解構楊梅</vt:lpstr>
      <vt:lpstr>第一節課：解構楊梅</vt:lpstr>
      <vt:lpstr>第一節課：解構楊梅</vt:lpstr>
      <vt:lpstr>第二節課：走讀楊梅</vt:lpstr>
      <vt:lpstr>第二節課：走讀楊梅</vt:lpstr>
      <vt:lpstr>第二節課：走讀楊梅</vt:lpstr>
      <vt:lpstr>第二節課：走讀楊梅</vt:lpstr>
      <vt:lpstr>課後作業：楊梅行腳</vt:lpstr>
      <vt:lpstr>歷程紀錄：解構楊梅</vt:lpstr>
      <vt:lpstr>歷程紀錄：解構楊梅</vt:lpstr>
      <vt:lpstr>歷程紀錄：走讀楊梅</vt:lpstr>
      <vt:lpstr>歷程紀錄：走讀楊梅</vt:lpstr>
      <vt:lpstr>作業成果：楊梅行腳</vt:lpstr>
      <vt:lpstr>作業成果：楊梅行腳</vt:lpstr>
      <vt:lpstr>作業成果：楊梅行腳</vt:lpstr>
      <vt:lpstr>作業成果：楊梅行腳</vt:lpstr>
      <vt:lpstr>作業成果：楊梅行腳</vt:lpstr>
      <vt:lpstr>教學反思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Vincent</dc:creator>
  <cp:lastModifiedBy>Vincent</cp:lastModifiedBy>
  <cp:revision>23</cp:revision>
  <dcterms:created xsi:type="dcterms:W3CDTF">2017-08-26T14:08:14Z</dcterms:created>
  <dcterms:modified xsi:type="dcterms:W3CDTF">2017-08-27T07:01:10Z</dcterms:modified>
</cp:coreProperties>
</file>