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57" r:id="rId4"/>
    <p:sldId id="260" r:id="rId5"/>
    <p:sldId id="259" r:id="rId6"/>
    <p:sldId id="261" r:id="rId7"/>
    <p:sldId id="265" r:id="rId8"/>
    <p:sldId id="266" r:id="rId9"/>
    <p:sldId id="268" r:id="rId10"/>
    <p:sldId id="267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7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63B39-D767-46CA-A583-0785A6C00128}" type="datetimeFigureOut">
              <a:rPr lang="zh-TW" altLang="en-US" smtClean="0"/>
              <a:pPr/>
              <a:t>2017/5/2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9619-A802-41D5-87DB-EA5D2E947CE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187378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63B39-D767-46CA-A583-0785A6C00128}" type="datetimeFigureOut">
              <a:rPr lang="zh-TW" altLang="en-US" smtClean="0"/>
              <a:pPr/>
              <a:t>2017/5/2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9619-A802-41D5-87DB-EA5D2E947CE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449868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63B39-D767-46CA-A583-0785A6C00128}" type="datetimeFigureOut">
              <a:rPr lang="zh-TW" altLang="en-US" smtClean="0"/>
              <a:pPr/>
              <a:t>2017/5/2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9619-A802-41D5-87DB-EA5D2E947CE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340650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63B39-D767-46CA-A583-0785A6C00128}" type="datetimeFigureOut">
              <a:rPr lang="zh-TW" altLang="en-US" smtClean="0"/>
              <a:pPr/>
              <a:t>2017/5/2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9619-A802-41D5-87DB-EA5D2E947CE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705355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63B39-D767-46CA-A583-0785A6C00128}" type="datetimeFigureOut">
              <a:rPr lang="zh-TW" altLang="en-US" smtClean="0"/>
              <a:pPr/>
              <a:t>2017/5/2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9619-A802-41D5-87DB-EA5D2E947CE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42911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63B39-D767-46CA-A583-0785A6C00128}" type="datetimeFigureOut">
              <a:rPr lang="zh-TW" altLang="en-US" smtClean="0"/>
              <a:pPr/>
              <a:t>2017/5/2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9619-A802-41D5-87DB-EA5D2E947CE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868474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63B39-D767-46CA-A583-0785A6C00128}" type="datetimeFigureOut">
              <a:rPr lang="zh-TW" altLang="en-US" smtClean="0"/>
              <a:pPr/>
              <a:t>2017/5/2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9619-A802-41D5-87DB-EA5D2E947CE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875115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63B39-D767-46CA-A583-0785A6C00128}" type="datetimeFigureOut">
              <a:rPr lang="zh-TW" altLang="en-US" smtClean="0"/>
              <a:pPr/>
              <a:t>2017/5/2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9619-A802-41D5-87DB-EA5D2E947CE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831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63B39-D767-46CA-A583-0785A6C00128}" type="datetimeFigureOut">
              <a:rPr lang="zh-TW" altLang="en-US" smtClean="0"/>
              <a:pPr/>
              <a:t>2017/5/2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9619-A802-41D5-87DB-EA5D2E947CE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273861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63B39-D767-46CA-A583-0785A6C00128}" type="datetimeFigureOut">
              <a:rPr lang="zh-TW" altLang="en-US" smtClean="0"/>
              <a:pPr/>
              <a:t>2017/5/2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9619-A802-41D5-87DB-EA5D2E947CE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99737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63B39-D767-46CA-A583-0785A6C00128}" type="datetimeFigureOut">
              <a:rPr lang="zh-TW" altLang="en-US" smtClean="0"/>
              <a:pPr/>
              <a:t>2017/5/2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9619-A802-41D5-87DB-EA5D2E947CE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752933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63B39-D767-46CA-A583-0785A6C00128}" type="datetimeFigureOut">
              <a:rPr lang="zh-TW" altLang="en-US" smtClean="0"/>
              <a:pPr/>
              <a:t>2017/5/2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E9619-A802-41D5-87DB-EA5D2E947CE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44113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146" name="Picture 2" descr="http://pic.58pic.com/58pic/12/68/05/97B58PIChmP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037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副標題 2"/>
          <p:cNvSpPr txBox="1">
            <a:spLocks/>
          </p:cNvSpPr>
          <p:nvPr/>
        </p:nvSpPr>
        <p:spPr>
          <a:xfrm>
            <a:off x="2627784" y="1688232"/>
            <a:ext cx="4680520" cy="3901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60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家鄉的節慶</a:t>
            </a:r>
            <a:endParaRPr lang="en-US" altLang="zh-TW" sz="6000" b="1" dirty="0" smtClean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 algn="ctr">
              <a:buNone/>
            </a:pPr>
            <a:r>
              <a:rPr lang="zh-TW" altLang="en-US" sz="60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與</a:t>
            </a:r>
            <a:endParaRPr lang="en-US" altLang="zh-TW" sz="6000" b="1" dirty="0" smtClean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 algn="ctr">
              <a:buNone/>
            </a:pPr>
            <a:r>
              <a:rPr lang="zh-TW" altLang="en-US" sz="60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民俗活動</a:t>
            </a:r>
            <a:endParaRPr lang="zh-TW" altLang="en-US" sz="6000" b="1" dirty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516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/>
          <p:nvPr/>
        </p:nvPicPr>
        <p:blipFill rotWithShape="1">
          <a:blip r:embed="rId2" cstate="print">
            <a:clrChange>
              <a:clrFrom>
                <a:srgbClr val="FFF79A"/>
              </a:clrFrom>
              <a:clrTo>
                <a:srgbClr val="FFF79A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808" t="10694" r="8334" b="10605"/>
          <a:stretch/>
        </p:blipFill>
        <p:spPr bwMode="auto">
          <a:xfrm>
            <a:off x="1835696" y="1772816"/>
            <a:ext cx="5184576" cy="49685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658" r="28993" b="72453"/>
          <a:stretch/>
        </p:blipFill>
        <p:spPr bwMode="auto">
          <a:xfrm>
            <a:off x="467544" y="199905"/>
            <a:ext cx="8280920" cy="150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7985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ic1.win4000.com/wallpaper/6/515be1bc8eda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09" y="13296"/>
            <a:ext cx="9121013" cy="68407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2771800" y="44624"/>
            <a:ext cx="5570756" cy="43924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7000"/>
              </a:lnSpc>
            </a:pPr>
            <a:r>
              <a:rPr lang="en-US" altLang="zh-TW" sz="3600" b="1" dirty="0" smtClean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</a:t>
            </a:r>
            <a:r>
              <a:rPr lang="zh-TW" altLang="en-US" sz="3600" b="1" dirty="0" smtClean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清明</a:t>
            </a:r>
            <a:r>
              <a:rPr lang="en-US" altLang="zh-TW" sz="3600" b="1" dirty="0" smtClean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》</a:t>
            </a:r>
            <a:r>
              <a:rPr lang="zh-TW" altLang="en-US" sz="3600" b="1" dirty="0" smtClean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　　杜牧</a:t>
            </a:r>
          </a:p>
          <a:p>
            <a:pPr>
              <a:lnSpc>
                <a:spcPts val="7000"/>
              </a:lnSpc>
            </a:pPr>
            <a:r>
              <a:rPr lang="zh-TW" altLang="en-US" sz="3600" b="1" dirty="0" smtClean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清明時節雨紛紛，</a:t>
            </a:r>
          </a:p>
          <a:p>
            <a:pPr>
              <a:lnSpc>
                <a:spcPts val="7000"/>
              </a:lnSpc>
            </a:pPr>
            <a:r>
              <a:rPr lang="zh-TW" altLang="en-US" sz="3600" b="1" dirty="0" smtClean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路上行人慾斷魂。</a:t>
            </a:r>
          </a:p>
          <a:p>
            <a:pPr>
              <a:lnSpc>
                <a:spcPts val="7000"/>
              </a:lnSpc>
            </a:pPr>
            <a:r>
              <a:rPr lang="zh-TW" altLang="en-US" sz="3600" b="1" dirty="0" smtClean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借問酒家何處有？</a:t>
            </a:r>
          </a:p>
          <a:p>
            <a:pPr>
              <a:lnSpc>
                <a:spcPts val="7000"/>
              </a:lnSpc>
            </a:pPr>
            <a:r>
              <a:rPr lang="zh-TW" altLang="en-US" sz="3600" b="1" dirty="0" smtClean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牧童遙指杏花村。</a:t>
            </a:r>
          </a:p>
          <a:p>
            <a:pPr>
              <a:lnSpc>
                <a:spcPts val="7000"/>
              </a:lnSpc>
            </a:pPr>
            <a:endParaRPr lang="zh-TW" altLang="en-US" sz="3600" b="1" dirty="0">
              <a:solidFill>
                <a:srgbClr val="00206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363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864" y="1916832"/>
            <a:ext cx="8229600" cy="4752528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zh-TW" altLang="en-US" sz="16000" b="1" dirty="0" smtClean="0">
                <a:solidFill>
                  <a:srgbClr val="FF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節氣</a:t>
            </a:r>
            <a:r>
              <a:rPr lang="zh-TW" altLang="en-US" sz="16000" b="1" dirty="0" smtClean="0">
                <a:solidFill>
                  <a:srgbClr val="FF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俗諺</a:t>
            </a:r>
            <a:endParaRPr lang="en-US" altLang="zh-TW" sz="16000" b="1" dirty="0" smtClean="0">
              <a:solidFill>
                <a:srgbClr val="FF0066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 algn="ctr">
              <a:buNone/>
            </a:pPr>
            <a:endParaRPr lang="en-US" altLang="zh-TW" sz="4800" b="1" dirty="0" smtClean="0">
              <a:solidFill>
                <a:srgbClr val="FF0066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136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一、「清明風若從南起，預報田禾大有收」</a:t>
            </a:r>
            <a:endParaRPr lang="en-US" altLang="zh-TW" sz="13600" b="1" dirty="0" smtClean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13600" b="1" dirty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sz="136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sz="1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清明</a:t>
            </a:r>
            <a:r>
              <a:rPr lang="zh-TW" altLang="en-US" sz="1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日吹南風的話，稻作就會豐收；</a:t>
            </a:r>
            <a:endParaRPr lang="en-US" altLang="zh-TW" sz="136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1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sz="1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如果吹北風，則可能會歉收。 </a:t>
            </a:r>
            <a:endParaRPr lang="en-US" altLang="zh-TW" sz="136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136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13600" b="1" dirty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二</a:t>
            </a:r>
            <a:r>
              <a:rPr lang="zh-TW" altLang="en-US" sz="136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、「清明晴魚高上坪，清明雨魚埤下死」　</a:t>
            </a:r>
            <a:endParaRPr lang="en-US" altLang="zh-TW" sz="13600" b="1" dirty="0" smtClean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13600" b="1" dirty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sz="136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sz="1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清明</a:t>
            </a:r>
            <a:r>
              <a:rPr lang="zh-TW" altLang="en-US" sz="1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這一天如果天氣晴朗</a:t>
            </a:r>
            <a:r>
              <a:rPr lang="zh-TW" altLang="en-US" sz="1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en-US" altLang="zh-TW" sz="1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1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1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日後雨水就會</a:t>
            </a:r>
            <a:r>
              <a:rPr lang="zh-TW" altLang="en-US" sz="1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多</a:t>
            </a:r>
            <a:r>
              <a:rPr lang="zh-TW" altLang="en-US" sz="1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；</a:t>
            </a:r>
            <a:r>
              <a:rPr lang="en-US" altLang="zh-TW" sz="1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1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1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相反</a:t>
            </a:r>
            <a:r>
              <a:rPr lang="zh-TW" altLang="en-US" sz="1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的話則可能會有乾旱。</a:t>
            </a:r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658" r="28993" b="72453"/>
          <a:stretch/>
        </p:blipFill>
        <p:spPr bwMode="auto">
          <a:xfrm>
            <a:off x="467544" y="116632"/>
            <a:ext cx="8280920" cy="150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7629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492" y="1700808"/>
            <a:ext cx="8229600" cy="496855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zh-TW" altLang="zh-TW" sz="4300" b="1" u="sng" dirty="0">
                <a:solidFill>
                  <a:srgbClr val="FF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清明</a:t>
            </a:r>
            <a:r>
              <a:rPr lang="zh-TW" altLang="zh-TW" sz="4300" b="1" dirty="0">
                <a:solidFill>
                  <a:srgbClr val="FF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（新曆</a:t>
            </a:r>
            <a:r>
              <a:rPr lang="en-US" altLang="zh-TW" sz="4300" b="1" dirty="0">
                <a:solidFill>
                  <a:srgbClr val="FF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zh-TW" sz="4300" b="1" dirty="0">
                <a:solidFill>
                  <a:srgbClr val="FF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4300" b="1" dirty="0">
                <a:solidFill>
                  <a:srgbClr val="FF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zh-TW" sz="4300" b="1" dirty="0">
                <a:solidFill>
                  <a:srgbClr val="FF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／</a:t>
            </a:r>
            <a:r>
              <a:rPr lang="en-US" altLang="zh-TW" sz="4300" b="1" dirty="0">
                <a:solidFill>
                  <a:srgbClr val="FF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zh-TW" sz="4300" b="1" dirty="0">
                <a:solidFill>
                  <a:srgbClr val="FF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日）</a:t>
            </a:r>
          </a:p>
          <a:p>
            <a:pPr marL="0" indent="0">
              <a:buNone/>
            </a:pPr>
            <a:r>
              <a:rPr lang="zh-TW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簡介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七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爺是清明的神明，伊會共墓地的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鬼怪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趕走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，予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培墓的人安心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b="1" dirty="0" smtClean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清明</a:t>
            </a:r>
            <a:r>
              <a:rPr lang="zh-TW" altLang="zh-TW" b="1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吹</a:t>
            </a:r>
            <a:r>
              <a:rPr lang="zh-TW" altLang="zh-TW" b="1" dirty="0" smtClean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的是</a:t>
            </a:r>
            <a:r>
              <a:rPr lang="zh-TW" altLang="zh-TW" b="1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燒烙的東南風，會帶來真濟雨水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古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早人才會講：「清明時節雨紛紛」。</a:t>
            </a:r>
          </a:p>
          <a:p>
            <a:pPr marL="0" indent="0">
              <a:buNone/>
            </a:pPr>
            <a:r>
              <a:rPr lang="zh-TW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俗語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zh-TW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雨淋墓頭紙，日曝穀雨田</a:t>
            </a:r>
            <a:r>
              <a:rPr lang="zh-TW" altLang="zh-TW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r>
              <a:rPr lang="en-US" altLang="zh-TW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</a:t>
            </a:r>
            <a:r>
              <a:rPr lang="zh-TW" altLang="zh-TW" b="1" dirty="0" smtClean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清明</a:t>
            </a:r>
            <a:r>
              <a:rPr lang="zh-TW" altLang="zh-TW" b="1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若落雨</a:t>
            </a:r>
            <a:r>
              <a:rPr lang="zh-TW" altLang="zh-TW" b="1" dirty="0" smtClean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，穀雨</a:t>
            </a:r>
            <a:r>
              <a:rPr lang="zh-TW" altLang="zh-TW" b="1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就會是好天。</a:t>
            </a:r>
          </a:p>
          <a:p>
            <a:pPr marL="0" indent="0">
              <a:buNone/>
            </a:pPr>
            <a:r>
              <a:rPr lang="zh-TW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人文活動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zh-TW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培墓。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清明拜祖先，規家伙總出動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　　　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祭拜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結束，會當佇郊外行行咧。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　　　</a:t>
            </a:r>
            <a:r>
              <a:rPr lang="zh-TW" altLang="zh-TW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食</a:t>
            </a:r>
            <a:r>
              <a:rPr lang="zh-TW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潤餅。</a:t>
            </a:r>
            <a:r>
              <a:rPr lang="zh-TW" altLang="zh-TW" b="1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清明有食潤餅的風俗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zh-TW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658" r="28993" b="72453"/>
          <a:stretch/>
        </p:blipFill>
        <p:spPr bwMode="auto">
          <a:xfrm>
            <a:off x="467544" y="116632"/>
            <a:ext cx="8280920" cy="150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0447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清明 </a:t>
            </a:r>
            <a:r>
              <a:rPr lang="zh-TW" altLang="en-US" sz="60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杜牧</a:t>
            </a:r>
            <a:r>
              <a:rPr lang="en-US" altLang="zh-TW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‧</a:t>
            </a:r>
            <a:r>
              <a:rPr lang="zh-TW" alt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臺</a:t>
            </a:r>
            <a:r>
              <a:rPr lang="zh-TW" alt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語</a:t>
            </a:r>
            <a:r>
              <a:rPr lang="zh-TW" alt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吟唱</a:t>
            </a:r>
            <a:endParaRPr lang="zh-TW" altLang="en-US" sz="6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584" t="22885" r="13368" b="14120"/>
          <a:stretch/>
        </p:blipFill>
        <p:spPr bwMode="auto">
          <a:xfrm>
            <a:off x="1475656" y="2750527"/>
            <a:ext cx="5975969" cy="3918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658" r="28993" b="72453"/>
          <a:stretch/>
        </p:blipFill>
        <p:spPr bwMode="auto">
          <a:xfrm>
            <a:off x="467544" y="116632"/>
            <a:ext cx="8280920" cy="150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7746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9694" y="1484784"/>
            <a:ext cx="8579296" cy="1143000"/>
          </a:xfrm>
        </p:spPr>
        <p:txBody>
          <a:bodyPr>
            <a:noAutofit/>
          </a:bodyPr>
          <a:lstStyle/>
          <a:p>
            <a:r>
              <a:rPr lang="zh-TW" altLang="en-US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俗諺動畫：立春落雨透清明</a:t>
            </a:r>
            <a:endParaRPr lang="zh-TW" altLang="en-US" sz="54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72" t="21528" r="28993" b="25926"/>
          <a:stretch/>
        </p:blipFill>
        <p:spPr bwMode="auto">
          <a:xfrm>
            <a:off x="1187624" y="2708920"/>
            <a:ext cx="666343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658" r="28993" b="72453"/>
          <a:stretch/>
        </p:blipFill>
        <p:spPr bwMode="auto">
          <a:xfrm>
            <a:off x="467544" y="116632"/>
            <a:ext cx="8280920" cy="150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4291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18864" y="1565920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二十四</a:t>
            </a:r>
            <a:r>
              <a:rPr lang="zh-TW" altLang="zh-TW" sz="48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節氣</a:t>
            </a:r>
            <a:r>
              <a:rPr lang="zh-TW" altLang="zh-TW" sz="4800" b="1" dirty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與數學的</a:t>
            </a:r>
            <a:r>
              <a:rPr lang="zh-TW" altLang="zh-TW" sz="4800" b="1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交互作用</a:t>
            </a:r>
            <a:endParaRPr lang="zh-TW" altLang="en-US" sz="4800" b="1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2564904"/>
            <a:ext cx="8208912" cy="40324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1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　</a:t>
            </a:r>
            <a:r>
              <a:rPr lang="zh-TW" altLang="zh-TW" sz="31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中國</a:t>
            </a:r>
            <a:r>
              <a:rPr lang="zh-TW" altLang="zh-TW" sz="31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古代的人民，在長期的生產實踐中逐步認識到</a:t>
            </a:r>
            <a:r>
              <a:rPr lang="zh-TW" altLang="zh-TW" sz="3100" b="1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季節更替</a:t>
            </a:r>
            <a:r>
              <a:rPr lang="zh-TW" altLang="zh-TW" sz="31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和</a:t>
            </a:r>
            <a:r>
              <a:rPr lang="zh-TW" altLang="zh-TW" sz="3100" b="1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氣候變化的規律</a:t>
            </a:r>
            <a:r>
              <a:rPr lang="zh-TW" altLang="zh-TW" sz="31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，結合日月的運行位置，把一年平分為二十四等份，</a:t>
            </a:r>
            <a:r>
              <a:rPr lang="zh-TW" altLang="zh-TW" sz="31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並給</a:t>
            </a:r>
            <a:r>
              <a:rPr lang="zh-TW" altLang="zh-TW" sz="31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每等份取了個專有名稱，這就是</a:t>
            </a:r>
            <a:r>
              <a:rPr lang="zh-TW" altLang="zh-TW" sz="3100" b="1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二十四節氣</a:t>
            </a:r>
            <a:r>
              <a:rPr lang="zh-TW" altLang="zh-TW" sz="31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pPr marL="0" indent="0">
              <a:buNone/>
            </a:pPr>
            <a:r>
              <a:rPr lang="zh-TW" altLang="en-US" sz="31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　</a:t>
            </a:r>
            <a:r>
              <a:rPr lang="zh-TW" altLang="zh-TW" sz="31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由於</a:t>
            </a:r>
            <a:r>
              <a:rPr lang="zh-TW" altLang="zh-TW" sz="3100" b="1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太陽所在位置的不同</a:t>
            </a:r>
            <a:r>
              <a:rPr lang="zh-TW" altLang="zh-TW" sz="31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，會影響</a:t>
            </a:r>
            <a:r>
              <a:rPr lang="zh-TW" altLang="zh-TW" sz="3100" b="1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氣溫</a:t>
            </a:r>
            <a:r>
              <a:rPr lang="zh-TW" altLang="zh-TW" sz="31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r>
              <a:rPr lang="zh-TW" altLang="zh-TW" sz="3100" b="1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天氣狀況</a:t>
            </a:r>
            <a:r>
              <a:rPr lang="zh-TW" altLang="zh-TW" sz="31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，因此訂出各個節氣，當作農事及生活的參考。而節氣的制定，就是參考</a:t>
            </a:r>
            <a:r>
              <a:rPr lang="zh-TW" altLang="zh-TW" sz="3100" b="1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太陽在黃道的動向決定</a:t>
            </a:r>
            <a:r>
              <a:rPr lang="zh-TW" altLang="zh-TW" sz="31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pPr marL="0" indent="0">
              <a:buNone/>
            </a:pPr>
            <a:endParaRPr lang="zh-TW" altLang="en-US" sz="31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658" r="28993" b="72453"/>
          <a:stretch/>
        </p:blipFill>
        <p:spPr bwMode="auto">
          <a:xfrm>
            <a:off x="467544" y="199905"/>
            <a:ext cx="8280920" cy="150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1586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7419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TW" altLang="zh-TW" sz="44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zh-TW" altLang="en-US" sz="44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二十四</a:t>
            </a:r>
            <a:r>
              <a:rPr lang="zh-TW" altLang="zh-TW" sz="44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節氣</a:t>
            </a:r>
            <a:r>
              <a:rPr lang="zh-TW" altLang="zh-TW" sz="4400" b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歌</a:t>
            </a:r>
            <a:r>
              <a:rPr lang="zh-TW" altLang="zh-TW" sz="44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endParaRPr lang="en-US" altLang="zh-TW" sz="44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二月</a:t>
            </a:r>
            <a:r>
              <a:rPr lang="zh-TW" altLang="zh-TW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立春雨水節；三月驚蟄及春分</a:t>
            </a:r>
            <a:r>
              <a:rPr lang="zh-TW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；</a:t>
            </a:r>
            <a:endParaRPr lang="en-US" altLang="zh-TW" sz="36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四月</a:t>
            </a:r>
            <a:r>
              <a:rPr lang="zh-TW" altLang="zh-TW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清明並穀雨；五月立夏小滿方；</a:t>
            </a:r>
            <a:r>
              <a:rPr lang="en-US" altLang="zh-TW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zh-TW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六月芒種及夏至；七月小暑大暑當</a:t>
            </a:r>
            <a:r>
              <a:rPr lang="zh-TW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；</a:t>
            </a:r>
            <a:endParaRPr lang="en-US" altLang="zh-TW" sz="36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八月</a:t>
            </a:r>
            <a:r>
              <a:rPr lang="zh-TW" altLang="zh-TW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立秋還處暑；九月白露秋分忙；</a:t>
            </a:r>
            <a:r>
              <a:rPr lang="en-US" altLang="zh-TW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zh-TW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十月寒露又霜降；十一月立冬小雪張</a:t>
            </a:r>
            <a:r>
              <a:rPr lang="zh-TW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；</a:t>
            </a:r>
            <a:endParaRPr lang="en-US" altLang="zh-TW" sz="36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十二月</a:t>
            </a:r>
            <a:r>
              <a:rPr lang="zh-TW" altLang="zh-TW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大雪冬至節；一月小寒大寒昌</a:t>
            </a:r>
          </a:p>
          <a:p>
            <a:pPr marL="0" indent="0">
              <a:buNone/>
            </a:pPr>
            <a:endParaRPr lang="zh-TW" altLang="en-US" sz="36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658" r="28993" b="72453"/>
          <a:stretch/>
        </p:blipFill>
        <p:spPr bwMode="auto">
          <a:xfrm>
            <a:off x="467544" y="188640"/>
            <a:ext cx="8280920" cy="150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0507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864" y="1484784"/>
            <a:ext cx="8229600" cy="506916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zh-TW" altLang="en-US" sz="3600" b="1" dirty="0" smtClean="0">
                <a:solidFill>
                  <a:srgbClr val="FF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二十四</a:t>
            </a:r>
            <a:r>
              <a:rPr lang="zh-TW" altLang="en-US" sz="3600" b="1" dirty="0" smtClean="0">
                <a:solidFill>
                  <a:srgbClr val="FF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節氣</a:t>
            </a:r>
            <a:endParaRPr lang="zh-TW" altLang="en-US" sz="3600" b="1" dirty="0" smtClean="0">
              <a:solidFill>
                <a:srgbClr val="FF0066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　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把太陽在黃道上的位置，每</a:t>
            </a:r>
            <a:r>
              <a:rPr lang="en-US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15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度訂出一個節氣，因此就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有了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二十四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節氣。</a:t>
            </a:r>
            <a:endParaRPr lang="en-US" altLang="zh-TW" sz="36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 algn="ctr">
              <a:buNone/>
            </a:pPr>
            <a:r>
              <a:rPr lang="en-US" altLang="zh-TW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360</a:t>
            </a:r>
            <a:r>
              <a:rPr lang="en-US" altLang="zh-TW" sz="44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÷</a:t>
            </a:r>
            <a:r>
              <a:rPr lang="en-US" altLang="zh-TW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15=24</a:t>
            </a:r>
            <a:endParaRPr lang="zh-TW" altLang="en-US" sz="36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太陽到達</a:t>
            </a:r>
            <a:r>
              <a:rPr lang="en-US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0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度的位置，稱為「</a:t>
            </a:r>
            <a:r>
              <a:rPr lang="zh-TW" altLang="en-US" sz="36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春分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」；</a:t>
            </a:r>
            <a:endParaRPr lang="en-US" altLang="zh-TW" sz="36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到達 </a:t>
            </a:r>
            <a:r>
              <a:rPr lang="en-US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90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度，稱為「</a:t>
            </a:r>
            <a:r>
              <a:rPr lang="zh-TW" altLang="en-US" sz="36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夏至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」；</a:t>
            </a:r>
            <a:endParaRPr lang="en-US" altLang="zh-TW" sz="36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到達</a:t>
            </a:r>
            <a:r>
              <a:rPr lang="en-US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180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度，稱為「</a:t>
            </a:r>
            <a:r>
              <a:rPr lang="zh-TW" altLang="en-US" sz="36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秋分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」；</a:t>
            </a:r>
            <a:endParaRPr lang="en-US" altLang="zh-TW" sz="36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到達</a:t>
            </a:r>
            <a:r>
              <a:rPr lang="en-US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270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度，稱為「</a:t>
            </a:r>
            <a:r>
              <a:rPr lang="zh-TW" altLang="en-US" sz="36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冬至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」。</a:t>
            </a:r>
          </a:p>
          <a:p>
            <a:pPr marL="0" indent="0">
              <a:buNone/>
            </a:pPr>
            <a:endParaRPr lang="zh-TW" altLang="en-US" sz="36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658" r="28993" b="72453"/>
          <a:stretch/>
        </p:blipFill>
        <p:spPr bwMode="auto">
          <a:xfrm>
            <a:off x="467544" y="44624"/>
            <a:ext cx="8280920" cy="150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圖片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47"/>
          <a:stretch/>
        </p:blipFill>
        <p:spPr bwMode="auto">
          <a:xfrm>
            <a:off x="6732240" y="4509120"/>
            <a:ext cx="1944216" cy="22048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261231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83</Words>
  <Application>Microsoft Office PowerPoint</Application>
  <PresentationFormat>如螢幕大小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1" baseType="lpstr">
      <vt:lpstr>Office 佈景主題</vt:lpstr>
      <vt:lpstr>投影片 1</vt:lpstr>
      <vt:lpstr>投影片 2</vt:lpstr>
      <vt:lpstr>投影片 3</vt:lpstr>
      <vt:lpstr>投影片 4</vt:lpstr>
      <vt:lpstr>清明 杜牧‧臺語吟唱</vt:lpstr>
      <vt:lpstr>俗諺動畫：立春落雨透清明</vt:lpstr>
      <vt:lpstr>二十四節氣與數學的交互作用</vt:lpstr>
      <vt:lpstr>投影片 8</vt:lpstr>
      <vt:lpstr>投影片 9</vt:lpstr>
      <vt:lpstr>投影片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Tina</dc:creator>
  <cp:lastModifiedBy>angela</cp:lastModifiedBy>
  <cp:revision>11</cp:revision>
  <dcterms:created xsi:type="dcterms:W3CDTF">2017-05-01T13:30:33Z</dcterms:created>
  <dcterms:modified xsi:type="dcterms:W3CDTF">2017-05-02T13:48:15Z</dcterms:modified>
</cp:coreProperties>
</file>