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57" r:id="rId2"/>
    <p:sldId id="258" r:id="rId3"/>
    <p:sldId id="259" r:id="rId4"/>
    <p:sldId id="263" r:id="rId5"/>
    <p:sldId id="260" r:id="rId6"/>
    <p:sldId id="262" r:id="rId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5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6CACF2-8065-4CA7-B133-45E7B13F2E01}" type="datetimeFigureOut">
              <a:rPr lang="zh-TW" altLang="en-US" smtClean="0"/>
              <a:t>2017/8/29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8BDEA4-53D9-455B-B129-E7118826C79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572971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38999-786C-4EEF-B670-264AC5E0043A}" type="datetimeFigureOut">
              <a:rPr lang="zh-TW" altLang="en-US" smtClean="0"/>
              <a:t>2017/8/29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A736-5FF2-4593-B95B-C32CA21CC6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79381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38999-786C-4EEF-B670-264AC5E0043A}" type="datetimeFigureOut">
              <a:rPr lang="zh-TW" altLang="en-US" smtClean="0"/>
              <a:t>2017/8/29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A736-5FF2-4593-B95B-C32CA21CC6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1488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38999-786C-4EEF-B670-264AC5E0043A}" type="datetimeFigureOut">
              <a:rPr lang="zh-TW" altLang="en-US" smtClean="0"/>
              <a:t>2017/8/29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A736-5FF2-4593-B95B-C32CA21CC6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8237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38999-786C-4EEF-B670-264AC5E0043A}" type="datetimeFigureOut">
              <a:rPr lang="zh-TW" altLang="en-US" smtClean="0"/>
              <a:t>2017/8/29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A736-5FF2-4593-B95B-C32CA21CC6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2455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38999-786C-4EEF-B670-264AC5E0043A}" type="datetimeFigureOut">
              <a:rPr lang="zh-TW" altLang="en-US" smtClean="0"/>
              <a:t>2017/8/29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A736-5FF2-4593-B95B-C32CA21CC6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9818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38999-786C-4EEF-B670-264AC5E0043A}" type="datetimeFigureOut">
              <a:rPr lang="zh-TW" altLang="en-US" smtClean="0"/>
              <a:t>2017/8/29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A736-5FF2-4593-B95B-C32CA21CC6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3797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38999-786C-4EEF-B670-264AC5E0043A}" type="datetimeFigureOut">
              <a:rPr lang="zh-TW" altLang="en-US" smtClean="0"/>
              <a:t>2017/8/29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A736-5FF2-4593-B95B-C32CA21CC6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91685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38999-786C-4EEF-B670-264AC5E0043A}" type="datetimeFigureOut">
              <a:rPr lang="zh-TW" altLang="en-US" smtClean="0"/>
              <a:t>2017/8/29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A736-5FF2-4593-B95B-C32CA21CC6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8475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38999-786C-4EEF-B670-264AC5E0043A}" type="datetimeFigureOut">
              <a:rPr lang="zh-TW" altLang="en-US" smtClean="0"/>
              <a:t>2017/8/29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A736-5FF2-4593-B95B-C32CA21CC6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438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38999-786C-4EEF-B670-264AC5E0043A}" type="datetimeFigureOut">
              <a:rPr lang="zh-TW" altLang="en-US" smtClean="0"/>
              <a:t>2017/8/29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A736-5FF2-4593-B95B-C32CA21CC6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4719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38999-786C-4EEF-B670-264AC5E0043A}" type="datetimeFigureOut">
              <a:rPr lang="zh-TW" altLang="en-US" smtClean="0"/>
              <a:t>2017/8/29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A736-5FF2-4593-B95B-C32CA21CC6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1734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38999-786C-4EEF-B670-264AC5E0043A}" type="datetimeFigureOut">
              <a:rPr lang="zh-TW" altLang="en-US" smtClean="0"/>
              <a:t>2017/8/29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CA736-5FF2-4593-B95B-C32CA21CC6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7529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stv.moe.edu.tw/co_video_content.php?p=307105" TargetMode="External"/><Relationship Id="rId3" Type="http://schemas.microsoft.com/office/2007/relationships/hdphoto" Target="../media/hdphoto2.wdp"/><Relationship Id="rId7" Type="http://schemas.openxmlformats.org/officeDocument/2006/relationships/hyperlink" Target="https://stv.moe.edu.tw/co_video_content.php?p=205527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等腰三角形 22"/>
          <p:cNvSpPr/>
          <p:nvPr/>
        </p:nvSpPr>
        <p:spPr>
          <a:xfrm rot="3316643" flipH="1">
            <a:off x="98025" y="4967944"/>
            <a:ext cx="568601" cy="56998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等腰三角形 7"/>
          <p:cNvSpPr/>
          <p:nvPr/>
        </p:nvSpPr>
        <p:spPr>
          <a:xfrm rot="5400000">
            <a:off x="-166156" y="155817"/>
            <a:ext cx="2112135" cy="1800502"/>
          </a:xfrm>
          <a:prstGeom prst="triangle">
            <a:avLst>
              <a:gd name="adj" fmla="val 7936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等腰三角形 6"/>
          <p:cNvSpPr/>
          <p:nvPr/>
        </p:nvSpPr>
        <p:spPr>
          <a:xfrm rot="5400000">
            <a:off x="-39127" y="25272"/>
            <a:ext cx="1854560" cy="1804020"/>
          </a:xfrm>
          <a:prstGeom prst="triangle">
            <a:avLst>
              <a:gd name="adj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2031685" y="2646785"/>
            <a:ext cx="836910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1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職能充電站</a:t>
            </a:r>
            <a:endParaRPr lang="zh-TW" altLang="en-US" sz="115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王漢宗特黑體繁" panose="02000500000000000000" pitchFamily="2" charset="-120"/>
              <a:ea typeface="王漢宗特黑體繁" panose="02000500000000000000" pitchFamily="2" charset="-120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10121174" y="4971691"/>
            <a:ext cx="2086281" cy="1772683"/>
          </a:xfrm>
          <a:prstGeom prst="triangle">
            <a:avLst>
              <a:gd name="adj" fmla="val 10000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等腰三角形 16"/>
          <p:cNvSpPr/>
          <p:nvPr/>
        </p:nvSpPr>
        <p:spPr>
          <a:xfrm>
            <a:off x="10241280" y="5261317"/>
            <a:ext cx="1950720" cy="1603871"/>
          </a:xfrm>
          <a:prstGeom prst="triangle">
            <a:avLst>
              <a:gd name="adj" fmla="val 100000"/>
            </a:avLst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五角星形 13"/>
          <p:cNvSpPr/>
          <p:nvPr/>
        </p:nvSpPr>
        <p:spPr>
          <a:xfrm rot="1770313">
            <a:off x="10111937" y="1998493"/>
            <a:ext cx="252000" cy="21600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五角星形 14"/>
          <p:cNvSpPr/>
          <p:nvPr/>
        </p:nvSpPr>
        <p:spPr>
          <a:xfrm rot="1770313">
            <a:off x="10057587" y="2422922"/>
            <a:ext cx="360218" cy="346364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五角星形 17"/>
          <p:cNvSpPr/>
          <p:nvPr/>
        </p:nvSpPr>
        <p:spPr>
          <a:xfrm rot="1770313">
            <a:off x="9641895" y="2133556"/>
            <a:ext cx="360218" cy="346364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五角星形 18"/>
          <p:cNvSpPr/>
          <p:nvPr/>
        </p:nvSpPr>
        <p:spPr>
          <a:xfrm rot="1770313">
            <a:off x="1632403" y="1952706"/>
            <a:ext cx="515574" cy="444402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文字方塊 19"/>
          <p:cNvSpPr txBox="1"/>
          <p:nvPr/>
        </p:nvSpPr>
        <p:spPr>
          <a:xfrm>
            <a:off x="7530419" y="92794"/>
            <a:ext cx="58516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600" dirty="0">
                <a:latin typeface="華康方圓體W7" panose="040B0709000000000000" pitchFamily="81" charset="-120"/>
                <a:ea typeface="華康方圓體W7" panose="040B0709000000000000" pitchFamily="81" charset="-120"/>
                <a:cs typeface="微軟正黑體 Light" panose="020B0304030504040204" pitchFamily="34" charset="-120"/>
              </a:rPr>
              <a:t>綜</a:t>
            </a:r>
            <a:r>
              <a:rPr lang="zh-TW" altLang="en-US" sz="3600" dirty="0" smtClean="0">
                <a:latin typeface="華康方圓體W7" panose="040B0709000000000000" pitchFamily="81" charset="-120"/>
                <a:ea typeface="華康方圓體W7" panose="040B0709000000000000" pitchFamily="81" charset="-120"/>
                <a:cs typeface="微軟正黑體 Light" panose="020B0304030504040204" pitchFamily="34" charset="-120"/>
              </a:rPr>
              <a:t>合活動領域</a:t>
            </a:r>
            <a:endParaRPr lang="en-US" altLang="zh-TW" sz="3600" dirty="0" smtClean="0">
              <a:latin typeface="華康方圓體W7" panose="040B0709000000000000" pitchFamily="81" charset="-120"/>
              <a:ea typeface="華康方圓體W7" panose="040B0709000000000000" pitchFamily="81" charset="-120"/>
              <a:cs typeface="微軟正黑體 Light" panose="020B0304030504040204" pitchFamily="34" charset="-120"/>
            </a:endParaRPr>
          </a:p>
          <a:p>
            <a:pPr algn="ctr"/>
            <a:r>
              <a:rPr lang="zh-TW" altLang="en-US" sz="3600" dirty="0" smtClean="0">
                <a:latin typeface="華康方圓體W7" panose="040B0709000000000000" pitchFamily="81" charset="-120"/>
                <a:ea typeface="華康方圓體W7" panose="040B0709000000000000" pitchFamily="81" charset="-120"/>
                <a:cs typeface="微軟正黑體 Light" panose="020B0304030504040204" pitchFamily="34" charset="-120"/>
              </a:rPr>
              <a:t>生涯規劃教育</a:t>
            </a:r>
            <a:endParaRPr lang="zh-TW" altLang="en-US" sz="3600" dirty="0">
              <a:latin typeface="華康方圓體W7" panose="040B0709000000000000" pitchFamily="81" charset="-120"/>
              <a:ea typeface="華康方圓體W7" panose="040B0709000000000000" pitchFamily="81" charset="-120"/>
              <a:cs typeface="微軟正黑體 Light" panose="020B03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804" y="465973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TW" altLang="en-US" sz="2800" dirty="0" smtClean="0"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洪瑩萱、鄭又慎、曾潔依、蘇盈年</a:t>
            </a:r>
            <a:endParaRPr lang="zh-TW" altLang="en-US" sz="2800" dirty="0">
              <a:latin typeface="王漢宗特黑體繁" panose="02000500000000000000" pitchFamily="2" charset="-120"/>
              <a:ea typeface="王漢宗特黑體繁" panose="02000500000000000000" pitchFamily="2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34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1612">
            <a:off x="1717315" y="2538602"/>
            <a:ext cx="1013331" cy="1017228"/>
          </a:xfrm>
          <a:prstGeom prst="rect">
            <a:avLst/>
          </a:prstGeom>
        </p:spPr>
      </p:pic>
      <p:sp>
        <p:nvSpPr>
          <p:cNvPr id="21" name="五角星形 20"/>
          <p:cNvSpPr/>
          <p:nvPr/>
        </p:nvSpPr>
        <p:spPr>
          <a:xfrm rot="1770313">
            <a:off x="9907485" y="4529811"/>
            <a:ext cx="360218" cy="346364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等腰三角形 21"/>
          <p:cNvSpPr/>
          <p:nvPr/>
        </p:nvSpPr>
        <p:spPr>
          <a:xfrm rot="3244710" flipH="1">
            <a:off x="82121" y="5067445"/>
            <a:ext cx="568088" cy="581908"/>
          </a:xfrm>
          <a:prstGeom prst="triangl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540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字方塊 11"/>
          <p:cNvSpPr txBox="1"/>
          <p:nvPr/>
        </p:nvSpPr>
        <p:spPr>
          <a:xfrm>
            <a:off x="139700" y="534453"/>
            <a:ext cx="24421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800"/>
              </a:spcBef>
            </a:pPr>
            <a:r>
              <a:rPr lang="zh-TW" altLang="en-US" sz="3600" dirty="0" smtClean="0">
                <a:solidFill>
                  <a:srgbClr val="C00000"/>
                </a:solidFill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作品</a:t>
            </a:r>
            <a:r>
              <a:rPr lang="zh-TW" altLang="en-US" sz="3600" dirty="0">
                <a:solidFill>
                  <a:srgbClr val="C00000"/>
                </a:solidFill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簡介</a:t>
            </a:r>
            <a:endParaRPr lang="en-US" altLang="zh-TW" sz="3600" dirty="0" smtClean="0">
              <a:solidFill>
                <a:srgbClr val="C00000"/>
              </a:solidFill>
              <a:latin typeface="王漢宗特黑體繁" panose="02000500000000000000" pitchFamily="2" charset="-120"/>
              <a:ea typeface="王漢宗特黑體繁" panose="02000500000000000000" pitchFamily="2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769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925" r="28026" b="13648"/>
          <a:stretch/>
        </p:blipFill>
        <p:spPr>
          <a:xfrm>
            <a:off x="10998558" y="6162684"/>
            <a:ext cx="769912" cy="742655"/>
          </a:xfrm>
          <a:prstGeom prst="rect">
            <a:avLst/>
          </a:prstGeom>
        </p:spPr>
      </p:pic>
      <p:pic>
        <p:nvPicPr>
          <p:cNvPr id="36" name="圖片 3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769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925" r="28026" b="13648"/>
          <a:stretch/>
        </p:blipFill>
        <p:spPr>
          <a:xfrm>
            <a:off x="10488852" y="6413679"/>
            <a:ext cx="509705" cy="491660"/>
          </a:xfrm>
          <a:prstGeom prst="rect">
            <a:avLst/>
          </a:prstGeom>
        </p:spPr>
      </p:pic>
      <p:sp>
        <p:nvSpPr>
          <p:cNvPr id="5" name="矩形 29"/>
          <p:cNvSpPr>
            <a:spLocks noChangeArrowheads="1"/>
          </p:cNvSpPr>
          <p:nvPr/>
        </p:nvSpPr>
        <p:spPr bwMode="auto">
          <a:xfrm>
            <a:off x="0" y="641719"/>
            <a:ext cx="144463" cy="431800"/>
          </a:xfrm>
          <a:prstGeom prst="rect">
            <a:avLst/>
          </a:prstGeom>
          <a:solidFill>
            <a:srgbClr val="8ABC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" name="矩形 30"/>
          <p:cNvSpPr>
            <a:spLocks noChangeArrowheads="1"/>
          </p:cNvSpPr>
          <p:nvPr/>
        </p:nvSpPr>
        <p:spPr bwMode="auto">
          <a:xfrm>
            <a:off x="139700" y="641719"/>
            <a:ext cx="144463" cy="431800"/>
          </a:xfrm>
          <a:prstGeom prst="rect">
            <a:avLst/>
          </a:prstGeom>
          <a:solidFill>
            <a:srgbClr val="0051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552450" y="1358756"/>
            <a:ext cx="11216020" cy="4929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800"/>
              </a:lnSpc>
            </a:pPr>
            <a:r>
              <a:rPr lang="zh-TW" altLang="en-US" sz="2800" b="1" dirty="0" smtClean="0">
                <a:solidFill>
                  <a:srgbClr val="FF0000"/>
                </a:solidFill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   </a:t>
            </a:r>
            <a:r>
              <a:rPr lang="zh-TW" altLang="zh-TW" sz="2800" b="1" dirty="0" smtClean="0">
                <a:solidFill>
                  <a:srgbClr val="FF0000"/>
                </a:solidFill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「</a:t>
            </a:r>
            <a:r>
              <a:rPr lang="zh-TW" altLang="zh-TW" sz="2800" b="1" dirty="0">
                <a:solidFill>
                  <a:srgbClr val="FF0000"/>
                </a:solidFill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職能充電站」</a:t>
            </a:r>
            <a:r>
              <a:rPr lang="zh-TW" altLang="zh-TW" sz="2800" b="1" dirty="0"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課程設計是透過</a:t>
            </a:r>
            <a:r>
              <a:rPr lang="zh-TW" altLang="zh-TW" sz="2800" b="1" dirty="0">
                <a:solidFill>
                  <a:srgbClr val="00B0F0"/>
                </a:solidFill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「愛學網」的「名人講堂」影片</a:t>
            </a:r>
            <a:r>
              <a:rPr lang="zh-TW" altLang="zh-TW" sz="2800" b="1" dirty="0"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，觸發學生職業的思索，包含對職業工作的態度、未來職業的選擇等，為生涯發展開啟一道門，接而引導學生探索自己未來可能從事的職業類別，透過</a:t>
            </a:r>
            <a:r>
              <a:rPr lang="zh-TW" altLang="zh-TW" sz="2800" b="1" dirty="0">
                <a:solidFill>
                  <a:srgbClr val="00B0F0"/>
                </a:solidFill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「職業能力派」</a:t>
            </a:r>
            <a:r>
              <a:rPr lang="zh-TW" altLang="zh-TW" sz="2800" b="1" dirty="0"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讓學生瞭解各項職業所需的相關能力，再藉由</a:t>
            </a:r>
            <a:r>
              <a:rPr lang="zh-TW" altLang="zh-TW" sz="2800" b="1" dirty="0">
                <a:solidFill>
                  <a:srgbClr val="00B0F0"/>
                </a:solidFill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「能力電池」</a:t>
            </a:r>
            <a:r>
              <a:rPr lang="zh-TW" altLang="zh-TW" sz="2800" b="1" dirty="0"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覺察個人所擁有的能力和未來可能需要學習的能力</a:t>
            </a:r>
            <a:r>
              <a:rPr lang="zh-TW" altLang="zh-TW" sz="2800" b="1" dirty="0" smtClean="0"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。</a:t>
            </a:r>
            <a:endParaRPr lang="en-US" altLang="zh-TW" sz="2800" b="1" dirty="0" smtClean="0">
              <a:latin typeface="王漢宗特黑體繁" panose="02000500000000000000" pitchFamily="2" charset="-120"/>
              <a:ea typeface="王漢宗特黑體繁" panose="02000500000000000000" pitchFamily="2" charset="-120"/>
            </a:endParaRPr>
          </a:p>
          <a:p>
            <a:pPr algn="just">
              <a:lnSpc>
                <a:spcPts val="3800"/>
              </a:lnSpc>
            </a:pPr>
            <a:endParaRPr lang="zh-TW" altLang="zh-TW" sz="2800" b="1" dirty="0">
              <a:latin typeface="王漢宗特黑體繁" panose="02000500000000000000" pitchFamily="2" charset="-120"/>
              <a:ea typeface="王漢宗特黑體繁" panose="02000500000000000000" pitchFamily="2" charset="-120"/>
            </a:endParaRPr>
          </a:p>
          <a:p>
            <a:pPr algn="just">
              <a:lnSpc>
                <a:spcPts val="3800"/>
              </a:lnSpc>
              <a:tabLst>
                <a:tab pos="714375" algn="l"/>
              </a:tabLst>
            </a:pPr>
            <a:r>
              <a:rPr lang="en-US" altLang="zh-TW" sz="2800" b="1" dirty="0"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	</a:t>
            </a:r>
            <a:r>
              <a:rPr lang="zh-TW" altLang="zh-TW" sz="2800" b="1" dirty="0" smtClean="0"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最後</a:t>
            </a:r>
            <a:r>
              <a:rPr lang="zh-TW" altLang="zh-TW" sz="2800" b="1" dirty="0"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以</a:t>
            </a:r>
            <a:r>
              <a:rPr lang="zh-TW" altLang="zh-TW" sz="2800" b="1" dirty="0">
                <a:solidFill>
                  <a:srgbClr val="00B0F0"/>
                </a:solidFill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「職業大富翁」</a:t>
            </a:r>
            <a:r>
              <a:rPr lang="zh-TW" altLang="zh-TW" sz="2800" b="1" dirty="0"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增加學生對各行各業的認識，擴展學生職業選擇的視野，教師藉由大富翁題目設計，讓學生討論未來學習相關能力的方法和策略，搭起學生培養自身能力的鷹架，同時養成學生不斷充實自身能量的態度。</a:t>
            </a:r>
            <a:endParaRPr lang="zh-TW" altLang="en-US" sz="2800" b="1" dirty="0">
              <a:latin typeface="王漢宗特黑體繁" panose="02000500000000000000" pitchFamily="2" charset="-120"/>
              <a:ea typeface="王漢宗特黑體繁" panose="02000500000000000000" pitchFamily="2" charset="-120"/>
            </a:endParaRPr>
          </a:p>
        </p:txBody>
      </p:sp>
      <p:sp>
        <p:nvSpPr>
          <p:cNvPr id="13" name="五角星形 12"/>
          <p:cNvSpPr/>
          <p:nvPr/>
        </p:nvSpPr>
        <p:spPr>
          <a:xfrm rot="1770313">
            <a:off x="11092206" y="299135"/>
            <a:ext cx="360218" cy="346364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五角星形 14"/>
          <p:cNvSpPr/>
          <p:nvPr/>
        </p:nvSpPr>
        <p:spPr>
          <a:xfrm rot="1770313">
            <a:off x="11318028" y="710406"/>
            <a:ext cx="252000" cy="25200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3373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字方塊 11"/>
          <p:cNvSpPr txBox="1"/>
          <p:nvPr/>
        </p:nvSpPr>
        <p:spPr>
          <a:xfrm>
            <a:off x="139699" y="534453"/>
            <a:ext cx="3375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800"/>
              </a:spcBef>
            </a:pPr>
            <a:r>
              <a:rPr lang="zh-TW" altLang="en-US" sz="3600" dirty="0" smtClean="0">
                <a:solidFill>
                  <a:srgbClr val="C00000"/>
                </a:solidFill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教學內容分</a:t>
            </a:r>
            <a:r>
              <a:rPr lang="zh-TW" altLang="en-US" sz="3600" dirty="0">
                <a:solidFill>
                  <a:srgbClr val="C00000"/>
                </a:solidFill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析</a:t>
            </a:r>
            <a:endParaRPr lang="en-US" altLang="zh-TW" sz="3600" dirty="0" smtClean="0">
              <a:solidFill>
                <a:srgbClr val="C00000"/>
              </a:solidFill>
              <a:latin typeface="王漢宗特黑體繁" panose="02000500000000000000" pitchFamily="2" charset="-120"/>
              <a:ea typeface="王漢宗特黑體繁" panose="02000500000000000000" pitchFamily="2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769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925" r="28026" b="13648"/>
          <a:stretch/>
        </p:blipFill>
        <p:spPr>
          <a:xfrm>
            <a:off x="10998558" y="6162684"/>
            <a:ext cx="769912" cy="742655"/>
          </a:xfrm>
          <a:prstGeom prst="rect">
            <a:avLst/>
          </a:prstGeom>
        </p:spPr>
      </p:pic>
      <p:pic>
        <p:nvPicPr>
          <p:cNvPr id="36" name="圖片 3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769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925" r="28026" b="13648"/>
          <a:stretch/>
        </p:blipFill>
        <p:spPr>
          <a:xfrm>
            <a:off x="10488852" y="6413679"/>
            <a:ext cx="509705" cy="491660"/>
          </a:xfrm>
          <a:prstGeom prst="rect">
            <a:avLst/>
          </a:prstGeom>
        </p:spPr>
      </p:pic>
      <p:sp>
        <p:nvSpPr>
          <p:cNvPr id="5" name="矩形 29"/>
          <p:cNvSpPr>
            <a:spLocks noChangeArrowheads="1"/>
          </p:cNvSpPr>
          <p:nvPr/>
        </p:nvSpPr>
        <p:spPr bwMode="auto">
          <a:xfrm>
            <a:off x="0" y="641719"/>
            <a:ext cx="144463" cy="431800"/>
          </a:xfrm>
          <a:prstGeom prst="rect">
            <a:avLst/>
          </a:prstGeom>
          <a:solidFill>
            <a:srgbClr val="8ABC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" name="矩形 30"/>
          <p:cNvSpPr>
            <a:spLocks noChangeArrowheads="1"/>
          </p:cNvSpPr>
          <p:nvPr/>
        </p:nvSpPr>
        <p:spPr bwMode="auto">
          <a:xfrm>
            <a:off x="139700" y="641719"/>
            <a:ext cx="144463" cy="431800"/>
          </a:xfrm>
          <a:prstGeom prst="rect">
            <a:avLst/>
          </a:prstGeom>
          <a:solidFill>
            <a:srgbClr val="0051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552450" y="1403454"/>
            <a:ext cx="11216020" cy="205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>
              <a:lnSpc>
                <a:spcPts val="3900"/>
              </a:lnSpc>
            </a:pPr>
            <a:r>
              <a:rPr lang="zh-TW" altLang="en-US" sz="2800" b="1" dirty="0" smtClean="0">
                <a:latin typeface="王漢宗特黑體繁" panose="02000500000000000000" pitchFamily="2" charset="-120"/>
                <a:ea typeface="王漢宗特黑體繁" panose="02000500000000000000" pitchFamily="2" charset="-120"/>
                <a:sym typeface="Wingdings" panose="05000000000000000000" pitchFamily="2" charset="2"/>
              </a:rPr>
              <a:t></a:t>
            </a:r>
            <a:r>
              <a:rPr lang="zh-TW" altLang="zh-TW" sz="2800" b="1" dirty="0" smtClean="0"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讓學生</a:t>
            </a:r>
            <a:r>
              <a:rPr lang="zh-TW" altLang="en-US" sz="2800" b="1" dirty="0" smtClean="0"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從「愛學網」的影片</a:t>
            </a:r>
            <a:r>
              <a:rPr lang="zh-TW" altLang="zh-TW" sz="2800" b="1" dirty="0" smtClean="0"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認識</a:t>
            </a:r>
            <a:r>
              <a:rPr lang="zh-TW" altLang="zh-TW" sz="2800" b="1" dirty="0"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不同職業人物的故事，從這些故事中引發學生的興趣，讓學生先對於未來自我職業選擇與態度有個初步的想法，接著讓學生思考相關職業所需具備的能力有哪些，再進一步</a:t>
            </a:r>
            <a:r>
              <a:rPr lang="zh-TW" altLang="zh-TW" sz="2800" b="1" dirty="0" smtClean="0"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自己規劃</a:t>
            </a:r>
            <a:r>
              <a:rPr lang="zh-TW" altLang="zh-TW" sz="2800" b="1" dirty="0"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未來職業可能需學習的能力為何</a:t>
            </a:r>
            <a:r>
              <a:rPr lang="zh-TW" altLang="zh-TW" sz="2800" b="1" dirty="0" smtClean="0"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。</a:t>
            </a:r>
          </a:p>
        </p:txBody>
      </p:sp>
      <p:sp>
        <p:nvSpPr>
          <p:cNvPr id="13" name="五角星形 12"/>
          <p:cNvSpPr/>
          <p:nvPr/>
        </p:nvSpPr>
        <p:spPr>
          <a:xfrm rot="1770313">
            <a:off x="11092206" y="299135"/>
            <a:ext cx="360218" cy="346364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五角星形 14"/>
          <p:cNvSpPr/>
          <p:nvPr/>
        </p:nvSpPr>
        <p:spPr>
          <a:xfrm rot="1770313">
            <a:off x="11318028" y="710406"/>
            <a:ext cx="252000" cy="25200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6"/>
          <a:srcRect l="6316" t="8775" r="8425" b="6667"/>
          <a:stretch/>
        </p:blipFill>
        <p:spPr>
          <a:xfrm>
            <a:off x="2046954" y="3793109"/>
            <a:ext cx="4247535" cy="2369575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139699" y="6224739"/>
            <a:ext cx="65855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400" dirty="0" smtClean="0"/>
              <a:t>圖片來源：</a:t>
            </a:r>
            <a:r>
              <a:rPr lang="zh-TW" altLang="en-US" sz="1400" dirty="0" smtClean="0">
                <a:hlinkClick r:id="rId7"/>
              </a:rPr>
              <a:t>https://stv.moe.edu.tw/co_video_content.php?p=205527</a:t>
            </a:r>
            <a:r>
              <a:rPr lang="en-US" altLang="zh-TW" sz="1400" dirty="0"/>
              <a:t/>
            </a:r>
            <a:br>
              <a:rPr lang="en-US" altLang="zh-TW" sz="1400" dirty="0"/>
            </a:br>
            <a:r>
              <a:rPr lang="zh-TW" altLang="en-US" sz="1400" dirty="0" smtClean="0"/>
              <a:t>                      </a:t>
            </a:r>
            <a:r>
              <a:rPr lang="en-US" altLang="zh-TW" sz="1400" dirty="0" smtClean="0">
                <a:hlinkClick r:id="rId8"/>
              </a:rPr>
              <a:t>https://stv.moe.edu.tw/co_video_content.php?p=307105</a:t>
            </a:r>
            <a:endParaRPr lang="en-US" altLang="zh-TW" sz="1400" dirty="0" smtClean="0"/>
          </a:p>
          <a:p>
            <a:r>
              <a:rPr lang="zh-TW" altLang="en-US" sz="1400" dirty="0" smtClean="0"/>
              <a:t> </a:t>
            </a:r>
            <a:endParaRPr lang="zh-TW" altLang="en-US" sz="1400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9"/>
          <a:srcRect l="11095" t="9353" r="9018" b="5980"/>
          <a:stretch/>
        </p:blipFill>
        <p:spPr>
          <a:xfrm rot="607654">
            <a:off x="7121018" y="3766205"/>
            <a:ext cx="3711902" cy="2212865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7491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字方塊 11"/>
          <p:cNvSpPr txBox="1"/>
          <p:nvPr/>
        </p:nvSpPr>
        <p:spPr>
          <a:xfrm>
            <a:off x="139699" y="534453"/>
            <a:ext cx="3375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800"/>
              </a:spcBef>
            </a:pPr>
            <a:r>
              <a:rPr lang="zh-TW" altLang="en-US" sz="3600" dirty="0" smtClean="0">
                <a:solidFill>
                  <a:srgbClr val="C00000"/>
                </a:solidFill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教學內容分</a:t>
            </a:r>
            <a:r>
              <a:rPr lang="zh-TW" altLang="en-US" sz="3600" dirty="0">
                <a:solidFill>
                  <a:srgbClr val="C00000"/>
                </a:solidFill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析</a:t>
            </a:r>
            <a:endParaRPr lang="en-US" altLang="zh-TW" sz="3600" dirty="0" smtClean="0">
              <a:solidFill>
                <a:srgbClr val="C00000"/>
              </a:solidFill>
              <a:latin typeface="王漢宗特黑體繁" panose="02000500000000000000" pitchFamily="2" charset="-120"/>
              <a:ea typeface="王漢宗特黑體繁" panose="02000500000000000000" pitchFamily="2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769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925" r="28026" b="13648"/>
          <a:stretch/>
        </p:blipFill>
        <p:spPr>
          <a:xfrm>
            <a:off x="10998558" y="6162684"/>
            <a:ext cx="769912" cy="742655"/>
          </a:xfrm>
          <a:prstGeom prst="rect">
            <a:avLst/>
          </a:prstGeom>
        </p:spPr>
      </p:pic>
      <p:pic>
        <p:nvPicPr>
          <p:cNvPr id="36" name="圖片 3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769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925" r="28026" b="13648"/>
          <a:stretch/>
        </p:blipFill>
        <p:spPr>
          <a:xfrm>
            <a:off x="10488852" y="6413679"/>
            <a:ext cx="509705" cy="491660"/>
          </a:xfrm>
          <a:prstGeom prst="rect">
            <a:avLst/>
          </a:prstGeom>
        </p:spPr>
      </p:pic>
      <p:sp>
        <p:nvSpPr>
          <p:cNvPr id="5" name="矩形 29"/>
          <p:cNvSpPr>
            <a:spLocks noChangeArrowheads="1"/>
          </p:cNvSpPr>
          <p:nvPr/>
        </p:nvSpPr>
        <p:spPr bwMode="auto">
          <a:xfrm>
            <a:off x="0" y="641719"/>
            <a:ext cx="144463" cy="431800"/>
          </a:xfrm>
          <a:prstGeom prst="rect">
            <a:avLst/>
          </a:prstGeom>
          <a:solidFill>
            <a:srgbClr val="8ABC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" name="矩形 30"/>
          <p:cNvSpPr>
            <a:spLocks noChangeArrowheads="1"/>
          </p:cNvSpPr>
          <p:nvPr/>
        </p:nvSpPr>
        <p:spPr bwMode="auto">
          <a:xfrm>
            <a:off x="139700" y="641719"/>
            <a:ext cx="144463" cy="431800"/>
          </a:xfrm>
          <a:prstGeom prst="rect">
            <a:avLst/>
          </a:prstGeom>
          <a:solidFill>
            <a:srgbClr val="0051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552450" y="1612585"/>
            <a:ext cx="11216020" cy="1553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>
              <a:lnSpc>
                <a:spcPts val="3900"/>
              </a:lnSpc>
            </a:pPr>
            <a:r>
              <a:rPr lang="zh-TW" altLang="en-US" sz="2800" b="1" dirty="0" smtClean="0">
                <a:latin typeface="王漢宗特黑體繁" panose="02000500000000000000" pitchFamily="2" charset="-120"/>
                <a:ea typeface="王漢宗特黑體繁" panose="02000500000000000000" pitchFamily="2" charset="-120"/>
                <a:sym typeface="Wingdings" panose="05000000000000000000" pitchFamily="2" charset="2"/>
              </a:rPr>
              <a:t></a:t>
            </a:r>
            <a:r>
              <a:rPr lang="zh-TW" altLang="zh-TW" sz="2800" b="1" dirty="0" smtClean="0"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透過能力電池讓學生選擇自己未來想要或喜歡的職業，針對該職業須具備的能力進行自我審核，並藉由電池充電的概念，讓學生慢慢補足自己所需要的能力。</a:t>
            </a:r>
            <a:endParaRPr lang="en-US" altLang="zh-TW" sz="2800" b="1" dirty="0" smtClean="0">
              <a:latin typeface="王漢宗特黑體繁" panose="02000500000000000000" pitchFamily="2" charset="-120"/>
              <a:ea typeface="王漢宗特黑體繁" panose="02000500000000000000" pitchFamily="2" charset="-120"/>
            </a:endParaRPr>
          </a:p>
        </p:txBody>
      </p:sp>
      <p:sp>
        <p:nvSpPr>
          <p:cNvPr id="13" name="五角星形 12"/>
          <p:cNvSpPr/>
          <p:nvPr/>
        </p:nvSpPr>
        <p:spPr>
          <a:xfrm rot="1770313">
            <a:off x="11092206" y="299135"/>
            <a:ext cx="360218" cy="346364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五角星形 14"/>
          <p:cNvSpPr/>
          <p:nvPr/>
        </p:nvSpPr>
        <p:spPr>
          <a:xfrm rot="1770313">
            <a:off x="11318028" y="710406"/>
            <a:ext cx="252000" cy="25200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619125" y="3358821"/>
            <a:ext cx="11216020" cy="1053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indent="-361950">
              <a:lnSpc>
                <a:spcPts val="3900"/>
              </a:lnSpc>
            </a:pPr>
            <a:r>
              <a:rPr lang="zh-TW" altLang="en-US" sz="2800" b="1" dirty="0" smtClean="0">
                <a:latin typeface="王漢宗特黑體繁" panose="02000500000000000000" pitchFamily="2" charset="-120"/>
                <a:ea typeface="王漢宗特黑體繁" panose="02000500000000000000" pitchFamily="2" charset="-120"/>
                <a:sym typeface="Wingdings" panose="05000000000000000000" pitchFamily="2" charset="2"/>
              </a:rPr>
              <a:t></a:t>
            </a:r>
            <a:r>
              <a:rPr lang="zh-TW" altLang="zh-TW" sz="2800" b="1" dirty="0" smtClean="0"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透過大富翁闖關活動，讓學生接觸各類型態的職業，並舉出未來學習相關能力的策略與方法。</a:t>
            </a:r>
            <a:endParaRPr lang="zh-TW" altLang="en-US" sz="2800" b="1" dirty="0">
              <a:latin typeface="王漢宗特黑體繁" panose="02000500000000000000" pitchFamily="2" charset="-120"/>
              <a:ea typeface="王漢宗特黑體繁" panose="02000500000000000000" pitchFamily="2" charset="-120"/>
            </a:endParaRP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738" y="4066928"/>
            <a:ext cx="1825013" cy="241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4586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字方塊 11"/>
          <p:cNvSpPr txBox="1"/>
          <p:nvPr/>
        </p:nvSpPr>
        <p:spPr>
          <a:xfrm>
            <a:off x="211931" y="291850"/>
            <a:ext cx="184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800"/>
              </a:spcBef>
            </a:pPr>
            <a:r>
              <a:rPr lang="zh-TW" altLang="en-US" sz="3600" dirty="0" smtClean="0">
                <a:solidFill>
                  <a:srgbClr val="C00000"/>
                </a:solidFill>
                <a:latin typeface="王漢宗特黑體繁" panose="02000500000000000000" pitchFamily="2" charset="-120"/>
                <a:ea typeface="王漢宗特黑體繁" panose="02000500000000000000" pitchFamily="2" charset="-120"/>
              </a:rPr>
              <a:t>學習單設計</a:t>
            </a:r>
            <a:endParaRPr lang="en-US" altLang="zh-TW" sz="3600" dirty="0" smtClean="0">
              <a:solidFill>
                <a:srgbClr val="C00000"/>
              </a:solidFill>
              <a:latin typeface="王漢宗特黑體繁" panose="02000500000000000000" pitchFamily="2" charset="-120"/>
              <a:ea typeface="王漢宗特黑體繁" panose="02000500000000000000" pitchFamily="2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769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925" r="28026" b="13648"/>
          <a:stretch/>
        </p:blipFill>
        <p:spPr>
          <a:xfrm>
            <a:off x="10998558" y="6162684"/>
            <a:ext cx="769912" cy="742655"/>
          </a:xfrm>
          <a:prstGeom prst="rect">
            <a:avLst/>
          </a:prstGeom>
        </p:spPr>
      </p:pic>
      <p:sp>
        <p:nvSpPr>
          <p:cNvPr id="5" name="矩形 29"/>
          <p:cNvSpPr>
            <a:spLocks noChangeArrowheads="1"/>
          </p:cNvSpPr>
          <p:nvPr/>
        </p:nvSpPr>
        <p:spPr bwMode="auto">
          <a:xfrm>
            <a:off x="0" y="641719"/>
            <a:ext cx="144463" cy="431800"/>
          </a:xfrm>
          <a:prstGeom prst="rect">
            <a:avLst/>
          </a:prstGeom>
          <a:solidFill>
            <a:srgbClr val="8ABC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" name="矩形 30"/>
          <p:cNvSpPr>
            <a:spLocks noChangeArrowheads="1"/>
          </p:cNvSpPr>
          <p:nvPr/>
        </p:nvSpPr>
        <p:spPr bwMode="auto">
          <a:xfrm>
            <a:off x="139700" y="641719"/>
            <a:ext cx="144463" cy="431800"/>
          </a:xfrm>
          <a:prstGeom prst="rect">
            <a:avLst/>
          </a:prstGeom>
          <a:solidFill>
            <a:srgbClr val="0051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3" name="五角星形 12"/>
          <p:cNvSpPr/>
          <p:nvPr/>
        </p:nvSpPr>
        <p:spPr>
          <a:xfrm rot="1770313">
            <a:off x="11092206" y="299135"/>
            <a:ext cx="360218" cy="346364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五角星形 14"/>
          <p:cNvSpPr/>
          <p:nvPr/>
        </p:nvSpPr>
        <p:spPr>
          <a:xfrm rot="1770313">
            <a:off x="11318028" y="710406"/>
            <a:ext cx="252000" cy="25200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" name="圖片 9"/>
          <p:cNvPicPr/>
          <p:nvPr/>
        </p:nvPicPr>
        <p:blipFill rotWithShape="1">
          <a:blip r:embed="rId4"/>
          <a:srcRect l="34041" t="16148" r="35365" b="6903"/>
          <a:stretch/>
        </p:blipFill>
        <p:spPr bwMode="auto">
          <a:xfrm>
            <a:off x="2235106" y="417346"/>
            <a:ext cx="4101575" cy="6242161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圖片 10"/>
          <p:cNvPicPr/>
          <p:nvPr/>
        </p:nvPicPr>
        <p:blipFill rotWithShape="1">
          <a:blip r:embed="rId5"/>
          <a:srcRect l="33819" t="14532" r="34887" b="5704"/>
          <a:stretch/>
        </p:blipFill>
        <p:spPr bwMode="auto">
          <a:xfrm>
            <a:off x="6523448" y="417347"/>
            <a:ext cx="4475110" cy="6242161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7852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/>
        </p:nvSpPr>
        <p:spPr>
          <a:xfrm rot="19054856">
            <a:off x="11400016" y="657650"/>
            <a:ext cx="605043" cy="534884"/>
          </a:xfrm>
          <a:prstGeom prst="triangl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等腰三角形 7"/>
          <p:cNvSpPr/>
          <p:nvPr/>
        </p:nvSpPr>
        <p:spPr>
          <a:xfrm rot="5400000">
            <a:off x="-85147" y="232991"/>
            <a:ext cx="934164" cy="772983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等腰三角形 16"/>
          <p:cNvSpPr/>
          <p:nvPr/>
        </p:nvSpPr>
        <p:spPr>
          <a:xfrm rot="3316643" flipH="1">
            <a:off x="98025" y="4967944"/>
            <a:ext cx="568601" cy="56998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等腰三角形 6"/>
          <p:cNvSpPr/>
          <p:nvPr/>
        </p:nvSpPr>
        <p:spPr>
          <a:xfrm rot="5400000">
            <a:off x="-114551" y="100695"/>
            <a:ext cx="983673" cy="782283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等腰三角形 9"/>
          <p:cNvSpPr/>
          <p:nvPr/>
        </p:nvSpPr>
        <p:spPr>
          <a:xfrm rot="19054856">
            <a:off x="11520896" y="643794"/>
            <a:ext cx="605043" cy="534884"/>
          </a:xfrm>
          <a:prstGeom prst="triangle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等腰三角形 12"/>
          <p:cNvSpPr/>
          <p:nvPr/>
        </p:nvSpPr>
        <p:spPr>
          <a:xfrm rot="3244710" flipH="1">
            <a:off x="82121" y="5067445"/>
            <a:ext cx="568088" cy="581908"/>
          </a:xfrm>
          <a:prstGeom prst="triangl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五角星形 17"/>
          <p:cNvSpPr/>
          <p:nvPr/>
        </p:nvSpPr>
        <p:spPr>
          <a:xfrm rot="2935467">
            <a:off x="8636746" y="3728924"/>
            <a:ext cx="360218" cy="346364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五角星形 18"/>
          <p:cNvSpPr/>
          <p:nvPr/>
        </p:nvSpPr>
        <p:spPr>
          <a:xfrm rot="1770313">
            <a:off x="5486810" y="1484557"/>
            <a:ext cx="360218" cy="346364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五角星形 19"/>
          <p:cNvSpPr/>
          <p:nvPr/>
        </p:nvSpPr>
        <p:spPr>
          <a:xfrm rot="19658104">
            <a:off x="1386001" y="2793705"/>
            <a:ext cx="360218" cy="346364"/>
          </a:xfrm>
          <a:prstGeom prst="star5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五角星形 21"/>
          <p:cNvSpPr/>
          <p:nvPr/>
        </p:nvSpPr>
        <p:spPr>
          <a:xfrm rot="19637128">
            <a:off x="8128374" y="910359"/>
            <a:ext cx="360218" cy="346364"/>
          </a:xfrm>
          <a:prstGeom prst="star5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五角星形 23"/>
          <p:cNvSpPr/>
          <p:nvPr/>
        </p:nvSpPr>
        <p:spPr>
          <a:xfrm>
            <a:off x="10868891" y="2691331"/>
            <a:ext cx="360218" cy="346364"/>
          </a:xfrm>
          <a:prstGeom prst="star5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五角星形 24"/>
          <p:cNvSpPr/>
          <p:nvPr/>
        </p:nvSpPr>
        <p:spPr>
          <a:xfrm rot="20341721">
            <a:off x="2362335" y="1139554"/>
            <a:ext cx="360218" cy="346364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五角星形 25"/>
          <p:cNvSpPr/>
          <p:nvPr/>
        </p:nvSpPr>
        <p:spPr>
          <a:xfrm>
            <a:off x="4559100" y="5723510"/>
            <a:ext cx="360218" cy="346364"/>
          </a:xfrm>
          <a:prstGeom prst="star5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五角星形 26"/>
          <p:cNvSpPr/>
          <p:nvPr/>
        </p:nvSpPr>
        <p:spPr>
          <a:xfrm rot="1770313">
            <a:off x="2350453" y="4917163"/>
            <a:ext cx="360218" cy="346364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0" name="五角星形 29"/>
          <p:cNvSpPr/>
          <p:nvPr/>
        </p:nvSpPr>
        <p:spPr>
          <a:xfrm rot="1417527">
            <a:off x="9670473" y="6272076"/>
            <a:ext cx="360218" cy="346364"/>
          </a:xfrm>
          <a:prstGeom prst="star5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文字方塊 30"/>
          <p:cNvSpPr txBox="1"/>
          <p:nvPr/>
        </p:nvSpPr>
        <p:spPr>
          <a:xfrm>
            <a:off x="3864234" y="2570363"/>
            <a:ext cx="43641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TW" altLang="en-US" sz="5400" dirty="0">
              <a:latin typeface="王漢宗特黑體繁" panose="02000500000000000000" pitchFamily="2" charset="-120"/>
              <a:ea typeface="王漢宗特黑體繁" panose="02000500000000000000" pitchFamily="2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20973" y="2056643"/>
            <a:ext cx="8564026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6600" dirty="0" smtClean="0">
                <a:ln w="0"/>
                <a:solidFill>
                  <a:srgbClr val="FF5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華康方圓體W7" panose="040B0709000000000000" pitchFamily="81" charset="-120"/>
                <a:ea typeface="華康方圓體W7" panose="040B0709000000000000" pitchFamily="81" charset="-120"/>
              </a:rPr>
              <a:t>職能充電站</a:t>
            </a:r>
            <a:endParaRPr lang="en-US" altLang="zh-TW" sz="6600" dirty="0" smtClean="0">
              <a:ln w="0"/>
              <a:solidFill>
                <a:srgbClr val="FF5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華康方圓體W7" panose="040B0709000000000000" pitchFamily="81" charset="-120"/>
              <a:ea typeface="華康方圓體W7" panose="040B0709000000000000" pitchFamily="81" charset="-120"/>
            </a:endParaRPr>
          </a:p>
          <a:p>
            <a:pPr lvl="0" algn="ctr">
              <a:lnSpc>
                <a:spcPts val="4800"/>
              </a:lnSpc>
            </a:pPr>
            <a:endParaRPr lang="en-US" altLang="zh-TW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華康方圓體W7" panose="040B0709000000000000" pitchFamily="81" charset="-120"/>
              <a:ea typeface="華康方圓體W7" panose="040B0709000000000000" pitchFamily="81" charset="-12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200" y="3176416"/>
            <a:ext cx="122280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4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華康方圓體W7" panose="040B0709000000000000" pitchFamily="81" charset="-120"/>
                <a:ea typeface="華康方圓體W7" panose="040B0709000000000000" pitchFamily="81" charset="-120"/>
              </a:rPr>
              <a:t>探索與規劃，瞭解自我  </a:t>
            </a:r>
            <a:endParaRPr lang="en-US" altLang="zh-TW" sz="4800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華康方圓體W7" panose="040B0709000000000000" pitchFamily="81" charset="-120"/>
              <a:ea typeface="華康方圓體W7" panose="040B0709000000000000" pitchFamily="81" charset="-120"/>
            </a:endParaRPr>
          </a:p>
          <a:p>
            <a:pPr lvl="0" algn="ctr"/>
            <a:r>
              <a:rPr lang="zh-TW" altLang="en-US" sz="4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華康方圓體W7" panose="040B0709000000000000" pitchFamily="81" charset="-120"/>
                <a:ea typeface="華康方圓體W7" panose="040B0709000000000000" pitchFamily="81" charset="-120"/>
              </a:rPr>
              <a:t>充飽電池，迎向未來的挑戰！</a:t>
            </a:r>
            <a:r>
              <a:rPr lang="en-US" altLang="zh-TW" sz="48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華康方圓體W7" panose="040B0709000000000000" pitchFamily="81" charset="-120"/>
                <a:ea typeface="華康方圓體W7" panose="040B0709000000000000" pitchFamily="81" charset="-120"/>
                <a:sym typeface="Wingdings" panose="05000000000000000000" pitchFamily="2" charset="2"/>
              </a:rPr>
              <a:t></a:t>
            </a:r>
            <a:endParaRPr lang="en-US" altLang="zh-TW" sz="4800" b="1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華康方圓體W7" panose="040B0709000000000000" pitchFamily="81" charset="-120"/>
              <a:ea typeface="華康方圓體W7" panose="040B0709000000000000" pitchFamily="81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3735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323</Words>
  <Application>Microsoft Office PowerPoint</Application>
  <PresentationFormat>寬螢幕</PresentationFormat>
  <Paragraphs>19</Paragraphs>
  <Slides>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6" baseType="lpstr">
      <vt:lpstr>SimSun</vt:lpstr>
      <vt:lpstr>王漢宗特黑體繁</vt:lpstr>
      <vt:lpstr>華康方圓體W7</vt:lpstr>
      <vt:lpstr>微軟正黑體 Light</vt:lpstr>
      <vt:lpstr>新細明體</vt:lpstr>
      <vt:lpstr>Arial</vt:lpstr>
      <vt:lpstr>Calibri</vt:lpstr>
      <vt:lpstr>Calibri Light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7</cp:revision>
  <dcterms:created xsi:type="dcterms:W3CDTF">2017-08-29T12:34:44Z</dcterms:created>
  <dcterms:modified xsi:type="dcterms:W3CDTF">2017-08-29T14:20:44Z</dcterms:modified>
</cp:coreProperties>
</file>