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 b="def" i="def"/>
      <a:tcStyle>
        <a:tcBdr/>
        <a:fill>
          <a:solidFill>
            <a:srgbClr val="F6F2E5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 b="def" i="def"/>
      <a:tcStyle>
        <a:tcBdr/>
        <a:fill>
          <a:solidFill>
            <a:srgbClr val="F9F5E8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 b="def" i="def"/>
      <a:tcStyle>
        <a:tcBdr/>
        <a:fill>
          <a:solidFill>
            <a:srgbClr val="FFFBF1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 b="def" i="def"/>
      <a:tcStyle>
        <a:tcBdr/>
        <a:fill>
          <a:solidFill>
            <a:srgbClr val="E9E7DC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508000" y="51816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4" name="Shape 14"/>
          <p:cNvSpPr/>
          <p:nvPr>
            <p:ph type="title"/>
          </p:nvPr>
        </p:nvSpPr>
        <p:spPr>
          <a:xfrm>
            <a:off x="508000" y="3009900"/>
            <a:ext cx="11988800" cy="2032000"/>
          </a:xfrm>
          <a:prstGeom prst="rect">
            <a:avLst/>
          </a:prstGeom>
        </p:spPr>
        <p:txBody>
          <a:bodyPr anchor="b"/>
          <a:lstStyle/>
          <a:p>
            <a:pPr/>
            <a:r>
              <a:t>大標題文字</a:t>
            </a:r>
          </a:p>
        </p:txBody>
      </p:sp>
      <p:sp>
        <p:nvSpPr>
          <p:cNvPr id="15" name="Shape 15"/>
          <p:cNvSpPr/>
          <p:nvPr>
            <p:ph type="body" sz="quarter" idx="1"/>
          </p:nvPr>
        </p:nvSpPr>
        <p:spPr>
          <a:xfrm>
            <a:off x="508000" y="5562600"/>
            <a:ext cx="11988800" cy="825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xfrm>
            <a:off x="12154001" y="8763000"/>
            <a:ext cx="342901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type="body" sz="quarter" idx="13"/>
          </p:nvPr>
        </p:nvSpPr>
        <p:spPr>
          <a:xfrm>
            <a:off x="508000" y="5918200"/>
            <a:ext cx="11988800" cy="6350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i="1" sz="3000">
                <a:solidFill>
                  <a:srgbClr val="9D9D9D"/>
                </a:solidFill>
              </a:defRPr>
            </a:lvl1pPr>
          </a:lstStyle>
          <a:p>
            <a:pPr/>
            <a:r>
              <a:t>–王大明</a:t>
            </a:r>
          </a:p>
        </p:txBody>
      </p:sp>
      <p:sp>
        <p:nvSpPr>
          <p:cNvPr id="106" name="Shape 106"/>
          <p:cNvSpPr/>
          <p:nvPr>
            <p:ph type="body" sz="quarter" idx="14"/>
          </p:nvPr>
        </p:nvSpPr>
        <p:spPr>
          <a:xfrm>
            <a:off x="1270000" y="4241799"/>
            <a:ext cx="10464800" cy="736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3600"/>
            </a:lvl1pPr>
          </a:lstStyle>
          <a:p>
            <a:pPr/>
            <a:r>
              <a:t>「在此輸入名言語錄。」</a:t>
            </a:r>
          </a:p>
        </p:txBody>
      </p:sp>
      <p:sp>
        <p:nvSpPr>
          <p:cNvPr id="107" name="Shape 10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5" name="Shape 11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pic" idx="13"/>
          </p:nvPr>
        </p:nvSpPr>
        <p:spPr>
          <a:xfrm>
            <a:off x="622300" y="1181100"/>
            <a:ext cx="11760200" cy="5676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4" name="Shape 24"/>
          <p:cNvSpPr/>
          <p:nvPr>
            <p:ph type="title"/>
          </p:nvPr>
        </p:nvSpPr>
        <p:spPr>
          <a:xfrm>
            <a:off x="508000" y="7099300"/>
            <a:ext cx="11988800" cy="1117600"/>
          </a:xfrm>
          <a:prstGeom prst="rect">
            <a:avLst/>
          </a:prstGeom>
        </p:spPr>
        <p:txBody>
          <a:bodyPr anchor="b"/>
          <a:lstStyle/>
          <a:p>
            <a:pPr/>
            <a:r>
              <a:t>大標題文字</a:t>
            </a:r>
          </a:p>
        </p:txBody>
      </p:sp>
      <p:sp>
        <p:nvSpPr>
          <p:cNvPr id="25" name="Shape 25"/>
          <p:cNvSpPr/>
          <p:nvPr>
            <p:ph type="body" sz="quarter" idx="1"/>
          </p:nvPr>
        </p:nvSpPr>
        <p:spPr>
          <a:xfrm>
            <a:off x="508000" y="8267700"/>
            <a:ext cx="119888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6" name="Shape 2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title"/>
          </p:nvPr>
        </p:nvSpPr>
        <p:spPr>
          <a:xfrm>
            <a:off x="508000" y="3860800"/>
            <a:ext cx="11988800" cy="2032000"/>
          </a:xfrm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34" name="Shape 3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pic" sz="half" idx="13"/>
          </p:nvPr>
        </p:nvSpPr>
        <p:spPr>
          <a:xfrm>
            <a:off x="6805519" y="981849"/>
            <a:ext cx="5575301" cy="7531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2" name="Shape 42"/>
          <p:cNvSpPr/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/>
          <a:p>
            <a:pPr/>
            <a:r>
              <a:t>大標題文字</a:t>
            </a:r>
          </a:p>
        </p:txBody>
      </p:sp>
      <p:sp>
        <p:nvSpPr>
          <p:cNvPr id="43" name="Shape 43"/>
          <p:cNvSpPr/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4" name="Shape 4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508000" y="2578100"/>
            <a:ext cx="1199729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2" name="Shape 52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3" name="Shape 53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4" name="Shape 5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55" name="Shape 5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" name="Shape 63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4" name="Shape 64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xfrm>
            <a:off x="508000" y="3035300"/>
            <a:ext cx="11988800" cy="57277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7" name="Shape 6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5" name="Shape 75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6" name="Shape 76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7" name="Shape 77"/>
          <p:cNvSpPr/>
          <p:nvPr>
            <p:ph type="pic" sz="half" idx="13"/>
          </p:nvPr>
        </p:nvSpPr>
        <p:spPr>
          <a:xfrm>
            <a:off x="620619" y="2994799"/>
            <a:ext cx="5524501" cy="552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8" name="Shape 7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79" name="Shape 79"/>
          <p:cNvSpPr/>
          <p:nvPr>
            <p:ph type="body" sz="half" idx="1"/>
          </p:nvPr>
        </p:nvSpPr>
        <p:spPr>
          <a:xfrm>
            <a:off x="6781800" y="2971800"/>
            <a:ext cx="5727700" cy="5524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1pPr>
            <a:lvl2pPr marL="7366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2pPr>
            <a:lvl3pPr marL="11049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3pPr>
            <a:lvl4pPr marL="14732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4pPr>
            <a:lvl5pPr marL="18415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80" name="Shape 8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88" name="Shape 8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type="pic" sz="quarter" idx="13"/>
          </p:nvPr>
        </p:nvSpPr>
        <p:spPr>
          <a:xfrm>
            <a:off x="6654800" y="977900"/>
            <a:ext cx="5727700" cy="3606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hape 96"/>
          <p:cNvSpPr/>
          <p:nvPr>
            <p:ph type="pic" sz="quarter" idx="14"/>
          </p:nvPr>
        </p:nvSpPr>
        <p:spPr>
          <a:xfrm>
            <a:off x="6654800" y="5003800"/>
            <a:ext cx="5727700" cy="364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7" name="Shape 97"/>
          <p:cNvSpPr/>
          <p:nvPr>
            <p:ph type="pic" sz="half" idx="15"/>
          </p:nvPr>
        </p:nvSpPr>
        <p:spPr>
          <a:xfrm>
            <a:off x="620619" y="975499"/>
            <a:ext cx="5575301" cy="7670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8" name="Shape 9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Shape 3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508000" y="977900"/>
            <a:ext cx="11988800" cy="778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" name="Shape 5"/>
          <p:cNvSpPr/>
          <p:nvPr>
            <p:ph type="title"/>
          </p:nvPr>
        </p:nvSpPr>
        <p:spPr>
          <a:xfrm>
            <a:off x="508000" y="596900"/>
            <a:ext cx="1198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大標題文字</a:t>
            </a:r>
          </a:p>
        </p:txBody>
      </p:sp>
      <p:sp>
        <p:nvSpPr>
          <p:cNvPr id="6" name="Shape 6"/>
          <p:cNvSpPr/>
          <p:nvPr>
            <p:ph type="sldNum" sz="quarter" idx="2"/>
          </p:nvPr>
        </p:nvSpPr>
        <p:spPr>
          <a:xfrm>
            <a:off x="12166701" y="8763000"/>
            <a:ext cx="342901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1pPr>
      <a:lvl2pPr marL="0" marR="0" indent="228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2pPr>
      <a:lvl3pPr marL="0" marR="0" indent="457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3pPr>
      <a:lvl4pPr marL="0" marR="0" indent="685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4pPr>
      <a:lvl5pPr marL="0" marR="0" indent="9144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5pPr>
      <a:lvl6pPr marL="0" marR="0" indent="11430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6pPr>
      <a:lvl7pPr marL="0" marR="0" indent="1371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7pPr>
      <a:lvl8pPr marL="0" marR="0" indent="1600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8pPr>
      <a:lvl9pPr marL="0" marR="0" indent="1828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9pPr>
    </p:titleStyle>
    <p:bodyStyle>
      <a:lvl1pPr marL="4191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1pPr>
      <a:lvl2pPr marL="8382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2pPr>
      <a:lvl3pPr marL="12573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3pPr>
      <a:lvl4pPr marL="16764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4pPr>
      <a:lvl5pPr marL="20955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5pPr>
      <a:lvl6pPr marL="25146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6pPr>
      <a:lvl7pPr marL="29337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7pPr>
      <a:lvl8pPr marL="33528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8pPr>
      <a:lvl9pPr marL="37719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495300" y="1092200"/>
            <a:ext cx="12014200" cy="6007100"/>
          </a:xfrm>
          <a:prstGeom prst="rect">
            <a:avLst/>
          </a:prstGeom>
        </p:spPr>
      </p:pic>
      <p:sp>
        <p:nvSpPr>
          <p:cNvPr id="132" name="Shape 1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9937">
              <a:defRPr sz="5696"/>
            </a:lvl1pPr>
          </a:lstStyle>
          <a:p>
            <a:pPr/>
            <a:r>
              <a:t>為新住民找心靈出口</a:t>
            </a:r>
          </a:p>
        </p:txBody>
      </p:sp>
      <p:sp>
        <p:nvSpPr>
          <p:cNvPr id="133" name="Shape 13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李家兆/ 新北市新店區中正國民小學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設計理念</a:t>
            </a: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marR="457200" indent="30480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  <a:latin typeface="新細明體"/>
                <a:ea typeface="新細明體"/>
                <a:cs typeface="新細明體"/>
                <a:sym typeface="新細明體"/>
              </a:defRPr>
            </a:pPr>
            <a:r>
              <a:t>在愛學網的「名人講堂」裡提供許多不同典範人物的分享，並從自身的故事出發，討論自身如何學習、如何生活以及如何思考，本課程參照愛學網「名人講堂」103年的系列影片之《為新住民找心靈出口：張正》進行課程設計，透過《為新住民找心靈出口的人》的單元設計，引導學生探究名人是如何關注社會或是世界的需要，以及名人做了哪些重要的行動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30480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  <a:latin typeface="新細明體"/>
                <a:ea typeface="新細明體"/>
                <a:cs typeface="新細明體"/>
                <a:sym typeface="新細明體"/>
              </a:defRPr>
            </a:pPr>
            <a:r>
              <a:t>本單元《為新住民找心靈出口的人》是一個「人物研究」的課程，透過人物的多元複雜性，整合領域的多元性，探討名人在不同領域、不同生活方式、年代與特質是如何形塑一個「人」。在觀賞「愛學網名人講堂」2014年製作的為「新住民找心靈出口：張正」後，教師透過「魚骨分析法」引導學生分析張正先生的故事以及其後續的行動，並做為之後訪問張正先生的初步探究。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教學內容分析</a:t>
            </a:r>
          </a:p>
        </p:txBody>
      </p:sp>
      <p:pic>
        <p:nvPicPr>
          <p:cNvPr id="139" name="螢幕快照 2017-08-07 下午4.10.3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321" y="3222623"/>
            <a:ext cx="12414158" cy="48227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螢幕快照 2017-08-07 下午4.12.4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949" y="49807"/>
            <a:ext cx="8969121" cy="91394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十二年國教課綱</a:t>
            </a: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綜合活動領域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1c-III-1 運用生涯資訊，初探自己的生涯發展。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3c-III-1 尊重與關懷不同的族群，理解並欣賞多元文化。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社會領域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1b-III-3解析特定人物、族群與事件在所處時間、空間脈絡中的位置與意義。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3b-III-1透過適當的管道（如訪談、調查、實察等），蒐集與社會議題相關的資料。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3b-III-2摘取及整理社會議題相關資料的重點，並加以描述和解釋。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教學目標</a:t>
            </a:r>
          </a:p>
        </p:txBody>
      </p:sp>
      <p:sp>
        <p:nvSpPr>
          <p:cNvPr id="147" name="Shape 14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A認知方面：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A1能分析名人的事件與環境脈絡，綜合整理名人的故事。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A2能透過資料蒐集與整理的方式，理解新住民在臺灣的現況。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B情意方面：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B1能尊重不同文化的族群，並同理其需求。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B2能在名人的故事裡，探詢自身的生涯發展。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C技能方面：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C1能運用魚骨分析進行思考與探究。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457200" indent="0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C2能規劃訪談大綱並進行初步的資料整理。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606060"/>
      </a:dk1>
      <a:lt1>
        <a:srgbClr val="006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