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notesSlides/notesSlide11.xml" ContentType="application/vnd.openxmlformats-officedocument.presentationml.notesSlide+xml"/>
  <Override PartName="/ppt/tags/tag4.xml" ContentType="application/vnd.openxmlformats-officedocument.presentationml.tags+xml"/>
  <Override PartName="/ppt/notesSlides/notesSlide12.xml" ContentType="application/vnd.openxmlformats-officedocument.presentationml.notesSlide+xml"/>
  <Override PartName="/ppt/tags/tag5.xml" ContentType="application/vnd.openxmlformats-officedocument.presentationml.tags+xml"/>
  <Override PartName="/ppt/notesSlides/notesSlide13.xml" ContentType="application/vnd.openxmlformats-officedocument.presentationml.notesSlide+xml"/>
  <Override PartName="/ppt/tags/tag6.xml" ContentType="application/vnd.openxmlformats-officedocument.presentationml.tags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tags/tag10.xml" ContentType="application/vnd.openxmlformats-officedocument.presentationml.tags+xml"/>
  <Override PartName="/ppt/notesSlides/notesSlide18.xml" ContentType="application/vnd.openxmlformats-officedocument.presentationml.notesSlide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7" r:id="rId2"/>
  </p:sldMasterIdLst>
  <p:notesMasterIdLst>
    <p:notesMasterId r:id="rId26"/>
  </p:notesMasterIdLst>
  <p:handoutMasterIdLst>
    <p:handoutMasterId r:id="rId27"/>
  </p:handoutMasterIdLst>
  <p:sldIdLst>
    <p:sldId id="256" r:id="rId3"/>
    <p:sldId id="478" r:id="rId4"/>
    <p:sldId id="505" r:id="rId5"/>
    <p:sldId id="353" r:id="rId6"/>
    <p:sldId id="536" r:id="rId7"/>
    <p:sldId id="537" r:id="rId8"/>
    <p:sldId id="538" r:id="rId9"/>
    <p:sldId id="539" r:id="rId10"/>
    <p:sldId id="540" r:id="rId11"/>
    <p:sldId id="565" r:id="rId12"/>
    <p:sldId id="566" r:id="rId13"/>
    <p:sldId id="564" r:id="rId14"/>
    <p:sldId id="567" r:id="rId15"/>
    <p:sldId id="541" r:id="rId16"/>
    <p:sldId id="568" r:id="rId17"/>
    <p:sldId id="569" r:id="rId18"/>
    <p:sldId id="563" r:id="rId19"/>
    <p:sldId id="570" r:id="rId20"/>
    <p:sldId id="571" r:id="rId21"/>
    <p:sldId id="572" r:id="rId22"/>
    <p:sldId id="573" r:id="rId23"/>
    <p:sldId id="574" r:id="rId24"/>
    <p:sldId id="546" r:id="rId2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等深淺樣式 3 - 輔色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中等深淺樣式 4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171" autoAdjust="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2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5FD421-DBFE-4AA7-9038-73121E2EC31B}" type="doc">
      <dgm:prSet loTypeId="urn:microsoft.com/office/officeart/2005/8/layout/matrix3" loCatId="matrix" qsTypeId="urn:microsoft.com/office/officeart/2005/8/quickstyle/simple2" qsCatId="simple" csTypeId="urn:microsoft.com/office/officeart/2005/8/colors/colorful1#1" csCatId="colorful" phldr="1"/>
      <dgm:spPr/>
      <dgm:t>
        <a:bodyPr/>
        <a:lstStyle/>
        <a:p>
          <a:endParaRPr lang="zh-TW" altLang="en-US"/>
        </a:p>
      </dgm:t>
    </dgm:pt>
    <dgm:pt modelId="{14DB0BEF-9DF8-4ED5-ADEC-CD4F5C4DF1A6}">
      <dgm:prSet phldrT="[文字]" custT="1"/>
      <dgm:spPr/>
      <dgm:t>
        <a:bodyPr/>
        <a:lstStyle/>
        <a:p>
          <a:r>
            <a:rPr lang="zh-TW" altLang="en-US" sz="3200" dirty="0" smtClean="0"/>
            <a:t>效率低</a:t>
          </a:r>
          <a:endParaRPr lang="zh-TW" altLang="en-US" sz="3200" dirty="0"/>
        </a:p>
      </dgm:t>
    </dgm:pt>
    <dgm:pt modelId="{3757C4E2-6A3A-46CC-ADE4-D7FCB85C4351}" type="parTrans" cxnId="{EC31F974-AEA0-4EFB-9B87-BC1DCF332398}">
      <dgm:prSet/>
      <dgm:spPr/>
      <dgm:t>
        <a:bodyPr/>
        <a:lstStyle/>
        <a:p>
          <a:endParaRPr lang="zh-TW" altLang="en-US" sz="1200"/>
        </a:p>
      </dgm:t>
    </dgm:pt>
    <dgm:pt modelId="{A0ADDCE1-CAAA-4027-8A01-5958F3C2E4EC}" type="sibTrans" cxnId="{EC31F974-AEA0-4EFB-9B87-BC1DCF332398}">
      <dgm:prSet/>
      <dgm:spPr/>
      <dgm:t>
        <a:bodyPr/>
        <a:lstStyle/>
        <a:p>
          <a:endParaRPr lang="zh-TW" altLang="en-US" sz="1200"/>
        </a:p>
      </dgm:t>
    </dgm:pt>
    <dgm:pt modelId="{BD7AFAF5-BE44-4A77-A3F3-B328553DA8BE}">
      <dgm:prSet phldrT="[文字]" custT="1"/>
      <dgm:spPr/>
      <dgm:t>
        <a:bodyPr/>
        <a:lstStyle/>
        <a:p>
          <a:r>
            <a:rPr lang="zh-TW" altLang="en-US" sz="3200" dirty="0" smtClean="0"/>
            <a:t>效期短</a:t>
          </a:r>
          <a:endParaRPr lang="zh-TW" altLang="en-US" sz="3200" dirty="0"/>
        </a:p>
      </dgm:t>
    </dgm:pt>
    <dgm:pt modelId="{2B2779E6-4831-4E0E-A016-DFD6874F3354}" type="parTrans" cxnId="{349B6276-9345-4A4D-9D6A-E85788B9F551}">
      <dgm:prSet/>
      <dgm:spPr/>
      <dgm:t>
        <a:bodyPr/>
        <a:lstStyle/>
        <a:p>
          <a:endParaRPr lang="zh-TW" altLang="en-US" sz="1200"/>
        </a:p>
      </dgm:t>
    </dgm:pt>
    <dgm:pt modelId="{AD6E02DA-61C8-4CE8-A9A6-A7DEB861DAC6}" type="sibTrans" cxnId="{349B6276-9345-4A4D-9D6A-E85788B9F551}">
      <dgm:prSet/>
      <dgm:spPr/>
      <dgm:t>
        <a:bodyPr/>
        <a:lstStyle/>
        <a:p>
          <a:endParaRPr lang="zh-TW" altLang="en-US" sz="1200"/>
        </a:p>
      </dgm:t>
    </dgm:pt>
    <dgm:pt modelId="{450A5A7F-ED5E-4D51-B9B1-1F7E3F49BA14}">
      <dgm:prSet phldrT="[文字]" custT="1"/>
      <dgm:spPr/>
      <dgm:t>
        <a:bodyPr/>
        <a:lstStyle/>
        <a:p>
          <a:r>
            <a:rPr lang="zh-TW" altLang="en-US" sz="3200" dirty="0" smtClean="0"/>
            <a:t>特定性</a:t>
          </a:r>
          <a:endParaRPr lang="zh-TW" altLang="en-US" sz="3200" dirty="0"/>
        </a:p>
      </dgm:t>
    </dgm:pt>
    <dgm:pt modelId="{1EC15A79-CEEA-44F9-AD98-43E7F4E67514}" type="parTrans" cxnId="{D38B2072-C05D-4F85-9F0B-CA57CB22C940}">
      <dgm:prSet/>
      <dgm:spPr/>
      <dgm:t>
        <a:bodyPr/>
        <a:lstStyle/>
        <a:p>
          <a:endParaRPr lang="zh-TW" altLang="en-US" sz="1200"/>
        </a:p>
      </dgm:t>
    </dgm:pt>
    <dgm:pt modelId="{6811D5D3-CAA2-46D8-9494-DF1E759C946F}" type="sibTrans" cxnId="{D38B2072-C05D-4F85-9F0B-CA57CB22C940}">
      <dgm:prSet/>
      <dgm:spPr/>
      <dgm:t>
        <a:bodyPr/>
        <a:lstStyle/>
        <a:p>
          <a:endParaRPr lang="zh-TW" altLang="en-US" sz="1200"/>
        </a:p>
      </dgm:t>
    </dgm:pt>
    <dgm:pt modelId="{2811E1B8-02A5-4E1E-A9F8-87F98285EA44}">
      <dgm:prSet phldrT="[文字]" custT="1"/>
      <dgm:spPr/>
      <dgm:t>
        <a:bodyPr/>
        <a:lstStyle/>
        <a:p>
          <a:r>
            <a:rPr lang="zh-TW" altLang="en-US" sz="3200" dirty="0" smtClean="0"/>
            <a:t>非人性化</a:t>
          </a:r>
          <a:endParaRPr lang="zh-TW" altLang="en-US" sz="3200" dirty="0"/>
        </a:p>
      </dgm:t>
    </dgm:pt>
    <dgm:pt modelId="{7ACCC3F2-71CF-4B83-AE6B-2AE58F30D072}" type="parTrans" cxnId="{B5B3E941-DF17-41D9-ABA8-71136A0EC56C}">
      <dgm:prSet/>
      <dgm:spPr/>
      <dgm:t>
        <a:bodyPr/>
        <a:lstStyle/>
        <a:p>
          <a:endParaRPr lang="zh-TW" altLang="en-US" sz="1200"/>
        </a:p>
      </dgm:t>
    </dgm:pt>
    <dgm:pt modelId="{20894B76-8F12-4BD1-B284-F73E5B6A2B71}" type="sibTrans" cxnId="{B5B3E941-DF17-41D9-ABA8-71136A0EC56C}">
      <dgm:prSet/>
      <dgm:spPr/>
      <dgm:t>
        <a:bodyPr/>
        <a:lstStyle/>
        <a:p>
          <a:endParaRPr lang="zh-TW" altLang="en-US" sz="1200"/>
        </a:p>
      </dgm:t>
    </dgm:pt>
    <dgm:pt modelId="{E43D46E5-1A7C-4341-9120-A20F9758F436}" type="pres">
      <dgm:prSet presAssocID="{F05FD421-DBFE-4AA7-9038-73121E2EC31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B901F78-856F-432F-A98E-A8C49EF94FB7}" type="pres">
      <dgm:prSet presAssocID="{F05FD421-DBFE-4AA7-9038-73121E2EC31B}" presName="diamond" presStyleLbl="bgShp" presStyleIdx="0" presStyleCnt="1"/>
      <dgm:spPr/>
    </dgm:pt>
    <dgm:pt modelId="{512BE5EC-7FBF-4DA7-A2D8-5FB6A0C04125}" type="pres">
      <dgm:prSet presAssocID="{F05FD421-DBFE-4AA7-9038-73121E2EC31B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26AC750-7BC4-46D9-A396-E142FB27503E}" type="pres">
      <dgm:prSet presAssocID="{F05FD421-DBFE-4AA7-9038-73121E2EC31B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D1F32D3-A6A9-4641-A5D2-6487921AB215}" type="pres">
      <dgm:prSet presAssocID="{F05FD421-DBFE-4AA7-9038-73121E2EC31B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BD1FE6F-4B1F-4CC8-9F64-C96F1812EB60}" type="pres">
      <dgm:prSet presAssocID="{F05FD421-DBFE-4AA7-9038-73121E2EC31B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C31F974-AEA0-4EFB-9B87-BC1DCF332398}" srcId="{F05FD421-DBFE-4AA7-9038-73121E2EC31B}" destId="{14DB0BEF-9DF8-4ED5-ADEC-CD4F5C4DF1A6}" srcOrd="0" destOrd="0" parTransId="{3757C4E2-6A3A-46CC-ADE4-D7FCB85C4351}" sibTransId="{A0ADDCE1-CAAA-4027-8A01-5958F3C2E4EC}"/>
    <dgm:cxn modelId="{B5B3E941-DF17-41D9-ABA8-71136A0EC56C}" srcId="{F05FD421-DBFE-4AA7-9038-73121E2EC31B}" destId="{2811E1B8-02A5-4E1E-A9F8-87F98285EA44}" srcOrd="3" destOrd="0" parTransId="{7ACCC3F2-71CF-4B83-AE6B-2AE58F30D072}" sibTransId="{20894B76-8F12-4BD1-B284-F73E5B6A2B71}"/>
    <dgm:cxn modelId="{501B9735-FD2A-4941-B0D2-3F67E9049D32}" type="presOf" srcId="{2811E1B8-02A5-4E1E-A9F8-87F98285EA44}" destId="{FBD1FE6F-4B1F-4CC8-9F64-C96F1812EB60}" srcOrd="0" destOrd="0" presId="urn:microsoft.com/office/officeart/2005/8/layout/matrix3"/>
    <dgm:cxn modelId="{3F08E2EB-026F-4933-B052-B562252C4AB9}" type="presOf" srcId="{F05FD421-DBFE-4AA7-9038-73121E2EC31B}" destId="{E43D46E5-1A7C-4341-9120-A20F9758F436}" srcOrd="0" destOrd="0" presId="urn:microsoft.com/office/officeart/2005/8/layout/matrix3"/>
    <dgm:cxn modelId="{8FF9EADB-1275-47AB-A3B5-D2D65F6CAB91}" type="presOf" srcId="{BD7AFAF5-BE44-4A77-A3F3-B328553DA8BE}" destId="{D26AC750-7BC4-46D9-A396-E142FB27503E}" srcOrd="0" destOrd="0" presId="urn:microsoft.com/office/officeart/2005/8/layout/matrix3"/>
    <dgm:cxn modelId="{349B6276-9345-4A4D-9D6A-E85788B9F551}" srcId="{F05FD421-DBFE-4AA7-9038-73121E2EC31B}" destId="{BD7AFAF5-BE44-4A77-A3F3-B328553DA8BE}" srcOrd="1" destOrd="0" parTransId="{2B2779E6-4831-4E0E-A016-DFD6874F3354}" sibTransId="{AD6E02DA-61C8-4CE8-A9A6-A7DEB861DAC6}"/>
    <dgm:cxn modelId="{D04310B4-4416-4692-9686-AD1D03A4695C}" type="presOf" srcId="{450A5A7F-ED5E-4D51-B9B1-1F7E3F49BA14}" destId="{3D1F32D3-A6A9-4641-A5D2-6487921AB215}" srcOrd="0" destOrd="0" presId="urn:microsoft.com/office/officeart/2005/8/layout/matrix3"/>
    <dgm:cxn modelId="{D38B2072-C05D-4F85-9F0B-CA57CB22C940}" srcId="{F05FD421-DBFE-4AA7-9038-73121E2EC31B}" destId="{450A5A7F-ED5E-4D51-B9B1-1F7E3F49BA14}" srcOrd="2" destOrd="0" parTransId="{1EC15A79-CEEA-44F9-AD98-43E7F4E67514}" sibTransId="{6811D5D3-CAA2-46D8-9494-DF1E759C946F}"/>
    <dgm:cxn modelId="{1E2FCC6F-6479-41F0-9D55-3E6DA62E4093}" type="presOf" srcId="{14DB0BEF-9DF8-4ED5-ADEC-CD4F5C4DF1A6}" destId="{512BE5EC-7FBF-4DA7-A2D8-5FB6A0C04125}" srcOrd="0" destOrd="0" presId="urn:microsoft.com/office/officeart/2005/8/layout/matrix3"/>
    <dgm:cxn modelId="{49000E2D-92EA-4998-9BA4-D5B67B4AE74F}" type="presParOf" srcId="{E43D46E5-1A7C-4341-9120-A20F9758F436}" destId="{8B901F78-856F-432F-A98E-A8C49EF94FB7}" srcOrd="0" destOrd="0" presId="urn:microsoft.com/office/officeart/2005/8/layout/matrix3"/>
    <dgm:cxn modelId="{F8AC069D-A3B2-4450-A3A0-A2FF855C49F9}" type="presParOf" srcId="{E43D46E5-1A7C-4341-9120-A20F9758F436}" destId="{512BE5EC-7FBF-4DA7-A2D8-5FB6A0C04125}" srcOrd="1" destOrd="0" presId="urn:microsoft.com/office/officeart/2005/8/layout/matrix3"/>
    <dgm:cxn modelId="{69605966-6801-46FC-97BB-D80EF8969003}" type="presParOf" srcId="{E43D46E5-1A7C-4341-9120-A20F9758F436}" destId="{D26AC750-7BC4-46D9-A396-E142FB27503E}" srcOrd="2" destOrd="0" presId="urn:microsoft.com/office/officeart/2005/8/layout/matrix3"/>
    <dgm:cxn modelId="{92552E61-914E-4079-9586-DD7858AE3932}" type="presParOf" srcId="{E43D46E5-1A7C-4341-9120-A20F9758F436}" destId="{3D1F32D3-A6A9-4641-A5D2-6487921AB215}" srcOrd="3" destOrd="0" presId="urn:microsoft.com/office/officeart/2005/8/layout/matrix3"/>
    <dgm:cxn modelId="{E688B4C8-5B2F-4CF1-9E24-B8AA5D671B32}" type="presParOf" srcId="{E43D46E5-1A7C-4341-9120-A20F9758F436}" destId="{FBD1FE6F-4B1F-4CC8-9F64-C96F1812EB60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79BC27-42A8-4A65-B14A-D0B4F8FFE3F4}" type="doc">
      <dgm:prSet loTypeId="urn:microsoft.com/office/officeart/2005/8/layout/chart3" loCatId="relationship" qsTypeId="urn:microsoft.com/office/officeart/2005/8/quickstyle/simple5" qsCatId="simple" csTypeId="urn:microsoft.com/office/officeart/2005/8/colors/colorful1#4" csCatId="colorful" phldr="1"/>
      <dgm:spPr/>
    </dgm:pt>
    <dgm:pt modelId="{53A919CD-E080-45D2-B69A-FE6D0136D876}">
      <dgm:prSet phldrT="[文字]"/>
      <dgm:spPr/>
      <dgm:t>
        <a:bodyPr/>
        <a:lstStyle/>
        <a:p>
          <a:r>
            <a:rPr lang="zh-TW" altLang="en-US" b="1" dirty="0" smtClean="0">
              <a:solidFill>
                <a:schemeClr val="tx1"/>
              </a:solidFill>
            </a:rPr>
            <a:t>綜合</a:t>
          </a:r>
          <a:endParaRPr lang="en-US" altLang="zh-TW" b="1" dirty="0" smtClean="0">
            <a:solidFill>
              <a:schemeClr val="tx1"/>
            </a:solidFill>
          </a:endParaRPr>
        </a:p>
        <a:p>
          <a:r>
            <a:rPr lang="zh-TW" altLang="en-US" b="1" dirty="0" smtClean="0">
              <a:solidFill>
                <a:schemeClr val="tx1"/>
              </a:solidFill>
            </a:rPr>
            <a:t>領域</a:t>
          </a:r>
          <a:endParaRPr lang="zh-TW" altLang="en-US" b="1" dirty="0">
            <a:solidFill>
              <a:schemeClr val="tx1"/>
            </a:solidFill>
          </a:endParaRPr>
        </a:p>
      </dgm:t>
    </dgm:pt>
    <dgm:pt modelId="{CFAEC4AD-E6A8-4EA2-BFAA-5D7698334C7F}" type="parTrans" cxnId="{D4E4E13D-1085-49E2-A5D0-BCD783E369CA}">
      <dgm:prSet/>
      <dgm:spPr/>
      <dgm:t>
        <a:bodyPr/>
        <a:lstStyle/>
        <a:p>
          <a:endParaRPr lang="zh-TW" altLang="en-US"/>
        </a:p>
      </dgm:t>
    </dgm:pt>
    <dgm:pt modelId="{19C14C62-8FF0-4933-B252-F13978957E73}" type="sibTrans" cxnId="{D4E4E13D-1085-49E2-A5D0-BCD783E369CA}">
      <dgm:prSet/>
      <dgm:spPr/>
      <dgm:t>
        <a:bodyPr/>
        <a:lstStyle/>
        <a:p>
          <a:endParaRPr lang="zh-TW" altLang="en-US"/>
        </a:p>
      </dgm:t>
    </dgm:pt>
    <dgm:pt modelId="{0113AEEA-E4A1-4169-BA5B-9B6F63958E15}">
      <dgm:prSet phldrT="[文字]"/>
      <dgm:spPr/>
      <dgm:t>
        <a:bodyPr/>
        <a:lstStyle/>
        <a:p>
          <a:r>
            <a:rPr lang="zh-TW" altLang="en-US" b="1" dirty="0" smtClean="0">
              <a:solidFill>
                <a:schemeClr val="tx1"/>
              </a:solidFill>
            </a:rPr>
            <a:t>國語文領域</a:t>
          </a:r>
          <a:endParaRPr lang="zh-TW" altLang="en-US" b="1" dirty="0">
            <a:solidFill>
              <a:schemeClr val="tx1"/>
            </a:solidFill>
          </a:endParaRPr>
        </a:p>
      </dgm:t>
    </dgm:pt>
    <dgm:pt modelId="{67ACA0FB-BBE9-4839-B7E6-A73FE1887F88}" type="parTrans" cxnId="{A6475288-7A92-4E43-8EA5-3EB306A52FED}">
      <dgm:prSet/>
      <dgm:spPr/>
      <dgm:t>
        <a:bodyPr/>
        <a:lstStyle/>
        <a:p>
          <a:endParaRPr lang="zh-TW" altLang="en-US"/>
        </a:p>
      </dgm:t>
    </dgm:pt>
    <dgm:pt modelId="{8F5474A3-0B79-440D-BC8A-C8C80E1563C2}" type="sibTrans" cxnId="{A6475288-7A92-4E43-8EA5-3EB306A52FED}">
      <dgm:prSet/>
      <dgm:spPr/>
      <dgm:t>
        <a:bodyPr/>
        <a:lstStyle/>
        <a:p>
          <a:endParaRPr lang="zh-TW" altLang="en-US"/>
        </a:p>
      </dgm:t>
    </dgm:pt>
    <dgm:pt modelId="{4AAB14F4-3C56-417E-A201-9E632ECD2F09}" type="pres">
      <dgm:prSet presAssocID="{4679BC27-42A8-4A65-B14A-D0B4F8FFE3F4}" presName="compositeShape" presStyleCnt="0">
        <dgm:presLayoutVars>
          <dgm:chMax val="7"/>
          <dgm:dir/>
          <dgm:resizeHandles val="exact"/>
        </dgm:presLayoutVars>
      </dgm:prSet>
      <dgm:spPr/>
    </dgm:pt>
    <dgm:pt modelId="{5272CE1B-E446-4018-9D3D-9F54D67FFC6B}" type="pres">
      <dgm:prSet presAssocID="{4679BC27-42A8-4A65-B14A-D0B4F8FFE3F4}" presName="wedge1" presStyleLbl="node1" presStyleIdx="0" presStyleCnt="2" custScaleX="138872" custScaleY="138872" custLinFactNeighborX="-3989" custLinFactNeighborY="8160"/>
      <dgm:spPr/>
      <dgm:t>
        <a:bodyPr/>
        <a:lstStyle/>
        <a:p>
          <a:endParaRPr lang="zh-TW" altLang="en-US"/>
        </a:p>
      </dgm:t>
    </dgm:pt>
    <dgm:pt modelId="{EE7899C9-A332-4963-B0E9-73D5729A104D}" type="pres">
      <dgm:prSet presAssocID="{4679BC27-42A8-4A65-B14A-D0B4F8FFE3F4}" presName="wedge1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1E683B2-00AF-4B83-86CE-56EB1660237F}" type="pres">
      <dgm:prSet presAssocID="{4679BC27-42A8-4A65-B14A-D0B4F8FFE3F4}" presName="wedge2" presStyleLbl="node1" presStyleIdx="1" presStyleCnt="2" custScaleX="138947" custScaleY="138872" custLinFactNeighborY="7178"/>
      <dgm:spPr/>
      <dgm:t>
        <a:bodyPr/>
        <a:lstStyle/>
        <a:p>
          <a:endParaRPr lang="zh-TW" altLang="en-US"/>
        </a:p>
      </dgm:t>
    </dgm:pt>
    <dgm:pt modelId="{2302B56F-BF0B-440D-A87C-C356B86CC9FA}" type="pres">
      <dgm:prSet presAssocID="{4679BC27-42A8-4A65-B14A-D0B4F8FFE3F4}" presName="wedge2Tx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501A2FC-8478-4EED-9C71-EE7C9ACF797B}" type="presOf" srcId="{53A919CD-E080-45D2-B69A-FE6D0136D876}" destId="{5272CE1B-E446-4018-9D3D-9F54D67FFC6B}" srcOrd="0" destOrd="0" presId="urn:microsoft.com/office/officeart/2005/8/layout/chart3"/>
    <dgm:cxn modelId="{D4E4E13D-1085-49E2-A5D0-BCD783E369CA}" srcId="{4679BC27-42A8-4A65-B14A-D0B4F8FFE3F4}" destId="{53A919CD-E080-45D2-B69A-FE6D0136D876}" srcOrd="0" destOrd="0" parTransId="{CFAEC4AD-E6A8-4EA2-BFAA-5D7698334C7F}" sibTransId="{19C14C62-8FF0-4933-B252-F13978957E73}"/>
    <dgm:cxn modelId="{2F4908EC-C5D7-4E22-880F-DEBBBC5BCEC8}" type="presOf" srcId="{0113AEEA-E4A1-4169-BA5B-9B6F63958E15}" destId="{31E683B2-00AF-4B83-86CE-56EB1660237F}" srcOrd="0" destOrd="0" presId="urn:microsoft.com/office/officeart/2005/8/layout/chart3"/>
    <dgm:cxn modelId="{A6475288-7A92-4E43-8EA5-3EB306A52FED}" srcId="{4679BC27-42A8-4A65-B14A-D0B4F8FFE3F4}" destId="{0113AEEA-E4A1-4169-BA5B-9B6F63958E15}" srcOrd="1" destOrd="0" parTransId="{67ACA0FB-BBE9-4839-B7E6-A73FE1887F88}" sibTransId="{8F5474A3-0B79-440D-BC8A-C8C80E1563C2}"/>
    <dgm:cxn modelId="{5BC9831B-10F6-4FE8-9D05-725DAA852DC9}" type="presOf" srcId="{53A919CD-E080-45D2-B69A-FE6D0136D876}" destId="{EE7899C9-A332-4963-B0E9-73D5729A104D}" srcOrd="1" destOrd="0" presId="urn:microsoft.com/office/officeart/2005/8/layout/chart3"/>
    <dgm:cxn modelId="{533C81A7-9E80-4B61-B27F-BC495E0D54C7}" type="presOf" srcId="{0113AEEA-E4A1-4169-BA5B-9B6F63958E15}" destId="{2302B56F-BF0B-440D-A87C-C356B86CC9FA}" srcOrd="1" destOrd="0" presId="urn:microsoft.com/office/officeart/2005/8/layout/chart3"/>
    <dgm:cxn modelId="{316353CC-4855-4755-A12D-F131DC50BC86}" type="presOf" srcId="{4679BC27-42A8-4A65-B14A-D0B4F8FFE3F4}" destId="{4AAB14F4-3C56-417E-A201-9E632ECD2F09}" srcOrd="0" destOrd="0" presId="urn:microsoft.com/office/officeart/2005/8/layout/chart3"/>
    <dgm:cxn modelId="{DFAEE8E7-3E51-42E5-9A3D-D61D48222F71}" type="presParOf" srcId="{4AAB14F4-3C56-417E-A201-9E632ECD2F09}" destId="{5272CE1B-E446-4018-9D3D-9F54D67FFC6B}" srcOrd="0" destOrd="0" presId="urn:microsoft.com/office/officeart/2005/8/layout/chart3"/>
    <dgm:cxn modelId="{338E22A4-9426-4CDF-94A5-316D9DA91039}" type="presParOf" srcId="{4AAB14F4-3C56-417E-A201-9E632ECD2F09}" destId="{EE7899C9-A332-4963-B0E9-73D5729A104D}" srcOrd="1" destOrd="0" presId="urn:microsoft.com/office/officeart/2005/8/layout/chart3"/>
    <dgm:cxn modelId="{51BF0B79-95FB-47D1-A833-A8D4A58FF9CB}" type="presParOf" srcId="{4AAB14F4-3C56-417E-A201-9E632ECD2F09}" destId="{31E683B2-00AF-4B83-86CE-56EB1660237F}" srcOrd="2" destOrd="0" presId="urn:microsoft.com/office/officeart/2005/8/layout/chart3"/>
    <dgm:cxn modelId="{4527D6E3-2AC1-4041-A92D-A1976103CF53}" type="presParOf" srcId="{4AAB14F4-3C56-417E-A201-9E632ECD2F09}" destId="{2302B56F-BF0B-440D-A87C-C356B86CC9FA}" srcOrd="3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901F78-856F-432F-A98E-A8C49EF94FB7}">
      <dsp:nvSpPr>
        <dsp:cNvPr id="0" name=""/>
        <dsp:cNvSpPr/>
      </dsp:nvSpPr>
      <dsp:spPr>
        <a:xfrm>
          <a:off x="652304" y="0"/>
          <a:ext cx="3378052" cy="3378052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2BE5EC-7FBF-4DA7-A2D8-5FB6A0C04125}">
      <dsp:nvSpPr>
        <dsp:cNvPr id="0" name=""/>
        <dsp:cNvSpPr/>
      </dsp:nvSpPr>
      <dsp:spPr>
        <a:xfrm>
          <a:off x="973219" y="320914"/>
          <a:ext cx="1317440" cy="13174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/>
            <a:t>效率低</a:t>
          </a:r>
          <a:endParaRPr lang="zh-TW" altLang="en-US" sz="3200" kern="1200" dirty="0"/>
        </a:p>
      </dsp:txBody>
      <dsp:txXfrm>
        <a:off x="1037531" y="385226"/>
        <a:ext cx="1188816" cy="1188816"/>
      </dsp:txXfrm>
    </dsp:sp>
    <dsp:sp modelId="{D26AC750-7BC4-46D9-A396-E142FB27503E}">
      <dsp:nvSpPr>
        <dsp:cNvPr id="0" name=""/>
        <dsp:cNvSpPr/>
      </dsp:nvSpPr>
      <dsp:spPr>
        <a:xfrm>
          <a:off x="2392001" y="320914"/>
          <a:ext cx="1317440" cy="13174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/>
            <a:t>效期短</a:t>
          </a:r>
          <a:endParaRPr lang="zh-TW" altLang="en-US" sz="3200" kern="1200" dirty="0"/>
        </a:p>
      </dsp:txBody>
      <dsp:txXfrm>
        <a:off x="2456313" y="385226"/>
        <a:ext cx="1188816" cy="1188816"/>
      </dsp:txXfrm>
    </dsp:sp>
    <dsp:sp modelId="{3D1F32D3-A6A9-4641-A5D2-6487921AB215}">
      <dsp:nvSpPr>
        <dsp:cNvPr id="0" name=""/>
        <dsp:cNvSpPr/>
      </dsp:nvSpPr>
      <dsp:spPr>
        <a:xfrm>
          <a:off x="973219" y="1739696"/>
          <a:ext cx="1317440" cy="13174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/>
            <a:t>特定性</a:t>
          </a:r>
          <a:endParaRPr lang="zh-TW" altLang="en-US" sz="3200" kern="1200" dirty="0"/>
        </a:p>
      </dsp:txBody>
      <dsp:txXfrm>
        <a:off x="1037531" y="1804008"/>
        <a:ext cx="1188816" cy="1188816"/>
      </dsp:txXfrm>
    </dsp:sp>
    <dsp:sp modelId="{FBD1FE6F-4B1F-4CC8-9F64-C96F1812EB60}">
      <dsp:nvSpPr>
        <dsp:cNvPr id="0" name=""/>
        <dsp:cNvSpPr/>
      </dsp:nvSpPr>
      <dsp:spPr>
        <a:xfrm>
          <a:off x="2392001" y="1739696"/>
          <a:ext cx="1317440" cy="13174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/>
            <a:t>非人性化</a:t>
          </a:r>
          <a:endParaRPr lang="zh-TW" altLang="en-US" sz="3200" kern="1200" dirty="0"/>
        </a:p>
      </dsp:txBody>
      <dsp:txXfrm>
        <a:off x="2456313" y="1804008"/>
        <a:ext cx="1188816" cy="11888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72CE1B-E446-4018-9D3D-9F54D67FFC6B}">
      <dsp:nvSpPr>
        <dsp:cNvPr id="0" name=""/>
        <dsp:cNvSpPr/>
      </dsp:nvSpPr>
      <dsp:spPr>
        <a:xfrm>
          <a:off x="1136432" y="-66777"/>
          <a:ext cx="5292493" cy="5292493"/>
        </a:xfrm>
        <a:prstGeom prst="pie">
          <a:avLst>
            <a:gd name="adj1" fmla="val 16200000"/>
            <a:gd name="adj2" fmla="val 54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0000"/>
                <a:alpha val="100000"/>
                <a:satMod val="15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>
            <a:rot lat="0" lon="0" rev="0"/>
          </a:camera>
          <a:lightRig rig="twoPt" dir="tl">
            <a:rot lat="0" lon="0" rev="4500000"/>
          </a:lightRig>
        </a:scene3d>
        <a:sp3d>
          <a:bevelT w="635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8740" tIns="78740" rIns="78740" bIns="7874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6200" b="1" kern="1200" dirty="0" smtClean="0">
              <a:solidFill>
                <a:schemeClr val="tx1"/>
              </a:solidFill>
            </a:rPr>
            <a:t>綜合</a:t>
          </a:r>
          <a:endParaRPr lang="en-US" altLang="zh-TW" sz="6200" b="1" kern="1200" dirty="0" smtClean="0">
            <a:solidFill>
              <a:schemeClr val="tx1"/>
            </a:solidFill>
          </a:endParaRPr>
        </a:p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6200" b="1" kern="1200" dirty="0" smtClean="0">
              <a:solidFill>
                <a:schemeClr val="tx1"/>
              </a:solidFill>
            </a:rPr>
            <a:t>領域</a:t>
          </a:r>
          <a:endParaRPr lang="zh-TW" altLang="en-US" sz="6200" b="1" kern="1200" dirty="0">
            <a:solidFill>
              <a:schemeClr val="tx1"/>
            </a:solidFill>
          </a:endParaRPr>
        </a:p>
      </dsp:txBody>
      <dsp:txXfrm>
        <a:off x="3782679" y="720796"/>
        <a:ext cx="1858673" cy="3717346"/>
      </dsp:txXfrm>
    </dsp:sp>
    <dsp:sp modelId="{31E683B2-00AF-4B83-86CE-56EB1660237F}">
      <dsp:nvSpPr>
        <dsp:cNvPr id="0" name=""/>
        <dsp:cNvSpPr/>
      </dsp:nvSpPr>
      <dsp:spPr>
        <a:xfrm>
          <a:off x="1196286" y="-104201"/>
          <a:ext cx="5295352" cy="529249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0000"/>
                <a:alpha val="100000"/>
                <a:satMod val="15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>
            <a:rot lat="0" lon="0" rev="0"/>
          </a:camera>
          <a:lightRig rig="twoPt" dir="tl">
            <a:rot lat="0" lon="0" rev="4500000"/>
          </a:lightRig>
        </a:scene3d>
        <a:sp3d>
          <a:bevelT w="63500" h="508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7470" tIns="77470" rIns="77470" bIns="7747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6100" b="1" kern="1200" dirty="0" smtClean="0">
              <a:solidFill>
                <a:schemeClr val="tx1"/>
              </a:solidFill>
            </a:rPr>
            <a:t>國語文領域</a:t>
          </a:r>
          <a:endParaRPr lang="zh-TW" altLang="en-US" sz="6100" b="1" kern="1200" dirty="0">
            <a:solidFill>
              <a:schemeClr val="tx1"/>
            </a:solidFill>
          </a:endParaRPr>
        </a:p>
      </dsp:txBody>
      <dsp:txXfrm>
        <a:off x="1952765" y="683371"/>
        <a:ext cx="1859677" cy="37173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E3424-E972-4FE0-ACB4-763504F974BB}" type="datetimeFigureOut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A6E2B-E373-4178-B5BD-02FA773078D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1962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9910E-AA8A-4A4C-AA87-69E87E8F72C2}" type="datetimeFigureOut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91E55F-3851-4F1C-A2ED-243702FC2A5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84273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194523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771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37755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37755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37755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8740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8740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8740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8740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8740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874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教案的特色為結合遊戲與實作，使學生快樂學習有關節能的相關概念，就如同照片中的孩子，驚訝原來上本主題課程會這麼有趣又能學到相關知識。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4399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0224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0872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8626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3470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8188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2834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1E55F-3851-4F1C-A2ED-243702FC2A5C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771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282575" y="228600"/>
            <a:ext cx="4235450" cy="4187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6802438" y="228600"/>
            <a:ext cx="2057400" cy="2038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4624388" y="2378075"/>
            <a:ext cx="2057400" cy="2038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4624388" y="228600"/>
            <a:ext cx="2057400" cy="20383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6802438" y="2378075"/>
            <a:ext cx="2057400" cy="20383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6200"/>
            <a:ext cx="1231900" cy="365125"/>
          </a:xfrm>
        </p:spPr>
        <p:txBody>
          <a:bodyPr/>
          <a:lstStyle>
            <a:lvl1pPr algn="l">
              <a:defRPr/>
            </a:lvl1pPr>
          </a:lstStyle>
          <a:p>
            <a:fld id="{3EB2F36F-9DB4-46FC-848E-D568D01C03B8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900" y="6426200"/>
            <a:ext cx="2616200" cy="365125"/>
          </a:xfrm>
        </p:spPr>
        <p:txBody>
          <a:bodyPr/>
          <a:lstStyle>
            <a:lvl1pPr algn="r">
              <a:defRPr/>
            </a:lvl1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982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/>
        </p:nvSpPr>
        <p:spPr>
          <a:xfrm>
            <a:off x="8166100" y="282575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/>
            </a:lvl1pPr>
          </a:lstStyle>
          <a:p>
            <a:fld id="{733BCCCF-421C-457A-84FE-A69774AEEE99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5918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dirty="0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C2C9AF-5072-4777-823B-C8AF55013718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8" name="Rectangle 6"/>
          <p:cNvSpPr/>
          <p:nvPr userDrawn="1"/>
        </p:nvSpPr>
        <p:spPr>
          <a:xfrm>
            <a:off x="8467154" y="1374825"/>
            <a:ext cx="641350" cy="3259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9" name="Rectangle 9"/>
          <p:cNvSpPr/>
          <p:nvPr userDrawn="1"/>
        </p:nvSpPr>
        <p:spPr>
          <a:xfrm>
            <a:off x="8324279" y="1374825"/>
            <a:ext cx="92075" cy="3259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0810" y="1332756"/>
            <a:ext cx="554038" cy="365125"/>
          </a:xfrm>
        </p:spPr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32681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8166100" y="282575"/>
            <a:ext cx="685800" cy="301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1CFCC7-76A8-424E-BF50-F87CDF0A12CE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04689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400" y="6423025"/>
            <a:ext cx="1536700" cy="365125"/>
          </a:xfrm>
        </p:spPr>
        <p:txBody>
          <a:bodyPr/>
          <a:lstStyle>
            <a:lvl1pPr>
              <a:defRPr/>
            </a:lvl1pPr>
          </a:lstStyle>
          <a:p>
            <a:fld id="{01A9942B-1015-4311-998C-57BE0DDED49A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213" y="6423025"/>
            <a:ext cx="3316287" cy="365125"/>
          </a:xfrm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6986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8166100" y="282575"/>
            <a:ext cx="685800" cy="301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3989388" y="3370263"/>
            <a:ext cx="220662" cy="3698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kumimoji="0" sz="2400" b="1">
                <a:solidFill>
                  <a:srgbClr val="A5B592">
                    <a:lumMod val="60000"/>
                    <a:lumOff val="40000"/>
                  </a:srgbClr>
                </a:solidFill>
                <a:ea typeface="新細明體" pitchFamily="18" charset="-120"/>
              </a:rPr>
              <a:t>+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400" y="6423025"/>
            <a:ext cx="1536700" cy="365125"/>
          </a:xfrm>
        </p:spPr>
        <p:txBody>
          <a:bodyPr/>
          <a:lstStyle>
            <a:lvl1pPr>
              <a:defRPr/>
            </a:lvl1pPr>
          </a:lstStyle>
          <a:p>
            <a:fld id="{518390B3-0A7A-44DF-B5A9-1D39434A5BDD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025"/>
            <a:ext cx="3005138" cy="365125"/>
          </a:xfrm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67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6802438" y="228600"/>
            <a:ext cx="2057400" cy="2038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6802438" y="2378075"/>
            <a:ext cx="2057400" cy="2038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327025" y="4632325"/>
            <a:ext cx="220663" cy="369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kumimoji="0" sz="2400" b="1">
                <a:solidFill>
                  <a:srgbClr val="A5B592">
                    <a:lumMod val="60000"/>
                    <a:lumOff val="40000"/>
                  </a:srgbClr>
                </a:solidFill>
                <a:ea typeface="新細明體" pitchFamily="18" charset="-120"/>
              </a:rPr>
              <a:t>+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3BCCCF-421C-457A-84FE-A69774AEEE99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3314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>
            <a:off x="282575" y="228600"/>
            <a:ext cx="6386513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6802438" y="228600"/>
            <a:ext cx="2057400" cy="2038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5"/>
          </p:nvPr>
        </p:nvSpPr>
        <p:spPr>
          <a:xfrm>
            <a:off x="5211763" y="6235700"/>
            <a:ext cx="134937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33BCCCF-421C-457A-84FE-A69774AEEE99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6"/>
          </p:nvPr>
        </p:nvSpPr>
        <p:spPr>
          <a:xfrm>
            <a:off x="381000" y="6235700"/>
            <a:ext cx="4648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3959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9" name="Rectangle 9"/>
          <p:cNvSpPr/>
          <p:nvPr/>
        </p:nvSpPr>
        <p:spPr>
          <a:xfrm>
            <a:off x="6802438" y="228600"/>
            <a:ext cx="2057400" cy="2038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4624388" y="4535488"/>
            <a:ext cx="2057400" cy="2038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6"/>
          </p:nvPr>
        </p:nvSpPr>
        <p:spPr>
          <a:xfrm>
            <a:off x="3048000" y="6235700"/>
            <a:ext cx="134778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33BCCCF-421C-457A-84FE-A69774AEEE99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7"/>
          </p:nvPr>
        </p:nvSpPr>
        <p:spPr>
          <a:xfrm>
            <a:off x="381000" y="6235700"/>
            <a:ext cx="2590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3012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/>
          <p:nvPr/>
        </p:nvSpPr>
        <p:spPr>
          <a:xfrm>
            <a:off x="8166100" y="282575"/>
            <a:ext cx="685800" cy="301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4749800" y="3370263"/>
            <a:ext cx="220663" cy="3698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kumimoji="0" sz="2400" b="1">
                <a:solidFill>
                  <a:srgbClr val="A5B592">
                    <a:lumMod val="60000"/>
                    <a:lumOff val="40000"/>
                  </a:srgbClr>
                </a:solidFill>
                <a:ea typeface="新細明體" pitchFamily="18" charset="-120"/>
              </a:rPr>
              <a:t>+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5"/>
          </p:nvPr>
        </p:nvSpPr>
        <p:spPr>
          <a:xfrm>
            <a:off x="7391400" y="6423025"/>
            <a:ext cx="1536700" cy="365125"/>
          </a:xfrm>
        </p:spPr>
        <p:txBody>
          <a:bodyPr/>
          <a:lstStyle>
            <a:lvl1pPr>
              <a:defRPr/>
            </a:lvl1pPr>
          </a:lstStyle>
          <a:p>
            <a:fld id="{733BCCCF-421C-457A-84FE-A69774AEEE99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6"/>
          </p:nvPr>
        </p:nvSpPr>
        <p:spPr>
          <a:xfrm>
            <a:off x="4191000" y="6423025"/>
            <a:ext cx="3005138" cy="365125"/>
          </a:xfrm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7749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8166100" y="282575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223838" y="228600"/>
            <a:ext cx="260350" cy="5540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kumimoji="0" sz="3600" b="1">
                <a:solidFill>
                  <a:srgbClr val="A5B592">
                    <a:lumMod val="60000"/>
                    <a:lumOff val="40000"/>
                  </a:srgbClr>
                </a:solidFill>
                <a:ea typeface="新細明體" pitchFamily="18" charset="-120"/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15B6DF-89AA-4ED1-B443-1D8C4510780B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3991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8467154" y="1374825"/>
            <a:ext cx="641350" cy="3259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8324279" y="1374825"/>
            <a:ext cx="92075" cy="3259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620688"/>
            <a:ext cx="7556500" cy="8731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556792"/>
            <a:ext cx="7556500" cy="429766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02925A-8556-4B90-845F-9442A2161FAD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0810" y="1332756"/>
            <a:ext cx="554038" cy="365125"/>
          </a:xfrm>
        </p:spPr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63528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>
          <a:xfrm>
            <a:off x="8166100" y="282575"/>
            <a:ext cx="685800" cy="3016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5" name="TextBox 8"/>
          <p:cNvSpPr txBox="1"/>
          <p:nvPr/>
        </p:nvSpPr>
        <p:spPr>
          <a:xfrm rot="16200000">
            <a:off x="8593932" y="561181"/>
            <a:ext cx="260350" cy="5540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kumimoji="0" sz="3600" b="1">
                <a:solidFill>
                  <a:srgbClr val="A5B592">
                    <a:lumMod val="60000"/>
                    <a:lumOff val="40000"/>
                  </a:srgbClr>
                </a:solidFill>
                <a:ea typeface="新細明體" pitchFamily="18" charset="-120"/>
              </a:rPr>
              <a:t>+</a:t>
            </a: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4FA34B-877E-400E-B239-BD6F13F02626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1844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3BCCCF-421C-457A-84FE-A69774AEEE99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0469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3BCCCF-421C-457A-84FE-A69774AEEE99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2437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5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1123" y="0"/>
            <a:ext cx="92451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2411760" y="692696"/>
            <a:ext cx="673224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899592" y="3356992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 dirty="0"/>
          </a:p>
        </p:txBody>
      </p: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extLst/>
          </a:lstStyle>
          <a:p>
            <a:r>
              <a:rPr lang="en-US" altLang="zh-TW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2011/3/25</a:t>
            </a:r>
            <a:endParaRPr lang="zh-TW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extLst/>
          </a:lstStyle>
          <a:p>
            <a:endParaRPr lang="zh-TW" alt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pic>
        <p:nvPicPr>
          <p:cNvPr id="97286" name="Picture 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944" y="6237313"/>
            <a:ext cx="611560" cy="6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extLst/>
          </a:lstStyle>
          <a:p>
            <a:fld id="{42D5A640-3CD3-4276-82C9-1F1412D40487}" type="slidenum">
              <a:rPr lang="zh-TW" alt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zh-TW" alt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altLang="zh-TW" smtClean="0">
                <a:solidFill>
                  <a:prstClr val="black"/>
                </a:solidFill>
              </a:rPr>
              <a:t>2011/3/25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DFBF7F9-F68E-41EB-9E9F-C8F88050EEBB}" type="slidenum">
              <a:rPr lang="zh-TW" alt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altLang="zh-TW" smtClean="0">
                <a:solidFill>
                  <a:prstClr val="white"/>
                </a:solidFill>
              </a:rPr>
              <a:t>2011/3/25</a:t>
            </a: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5A640-3CD3-4276-82C9-1F1412D4048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7" name="＞形箭號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＞形箭號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altLang="zh-TW" smtClean="0">
                <a:solidFill>
                  <a:prstClr val="white"/>
                </a:solidFill>
              </a:rPr>
              <a:t>2011/3/25</a:t>
            </a: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5A640-3CD3-4276-82C9-1F1412D4048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altLang="zh-TW" smtClean="0">
                <a:solidFill>
                  <a:prstClr val="black"/>
                </a:solidFill>
              </a:rPr>
              <a:t>2011/3/25</a:t>
            </a: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5A640-3CD3-4276-82C9-1F1412D40487}" type="slidenum">
              <a:rPr lang="zh-TW" altLang="en-US" smtClean="0">
                <a:solidFill>
                  <a:prstClr val="white"/>
                </a:solidFill>
              </a:rPr>
              <a:pPr/>
              <a:t>‹#›</a:t>
            </a:fld>
            <a:endParaRPr lang="zh-TW" altLang="en-US">
              <a:solidFill>
                <a:prstClr val="white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altLang="zh-TW" smtClean="0">
                <a:solidFill>
                  <a:prstClr val="white"/>
                </a:solidFill>
              </a:rPr>
              <a:t>2011/3/25</a:t>
            </a: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5A640-3CD3-4276-82C9-1F1412D40487}" type="slidenum">
              <a:rPr lang="zh-TW" altLang="en-US" smtClean="0">
                <a:solidFill>
                  <a:prstClr val="black"/>
                </a:solidFill>
              </a:rPr>
              <a:pPr/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altLang="zh-TW" smtClean="0">
                <a:solidFill>
                  <a:prstClr val="black"/>
                </a:solidFill>
              </a:rPr>
              <a:t>2011/3/25</a:t>
            </a: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5A640-3CD3-4276-82C9-1F1412D40487}" type="slidenum">
              <a:rPr lang="zh-TW" altLang="en-US" smtClean="0">
                <a:solidFill>
                  <a:prstClr val="white"/>
                </a:solidFill>
              </a:rPr>
              <a:pPr/>
              <a:t>‹#›</a:t>
            </a:fld>
            <a:endParaRPr lang="zh-TW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8166100" y="282575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rtlCol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3BCCCF-421C-457A-84FE-A69774AEEE99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8628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r>
              <a:rPr lang="en-US" altLang="zh-TW" smtClean="0">
                <a:solidFill>
                  <a:prstClr val="black"/>
                </a:solidFill>
              </a:rPr>
              <a:t>2011/3/25</a:t>
            </a: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5A640-3CD3-4276-82C9-1F1412D40487}" type="slidenum">
              <a:rPr lang="zh-TW" altLang="en-US" smtClean="0">
                <a:solidFill>
                  <a:prstClr val="white"/>
                </a:solidFill>
              </a:rPr>
              <a:pPr/>
              <a:t>‹#›</a:t>
            </a:fld>
            <a:endParaRPr lang="zh-TW" altLang="en-US">
              <a:solidFill>
                <a:prstClr val="white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US" altLang="zh-TW" smtClean="0">
                <a:solidFill>
                  <a:prstClr val="white"/>
                </a:solidFill>
              </a:rPr>
              <a:t>2011/3/25</a:t>
            </a: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2D5A640-3CD3-4276-82C9-1F1412D40487}" type="slidenum">
              <a:rPr lang="zh-TW" altLang="en-US" smtClean="0">
                <a:solidFill>
                  <a:prstClr val="white"/>
                </a:solidFill>
              </a:rPr>
              <a:pPr/>
              <a:t>‹#›</a:t>
            </a:fld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手繪多邊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cxnSp>
        <p:nvCxnSpPr>
          <p:cNvPr id="11" name="直線接點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＞形箭號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3" name="＞形箭號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kumimoji="0" lang="en-US">
              <a:solidFill>
                <a:prstClr val="white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altLang="zh-TW" smtClean="0">
                <a:solidFill>
                  <a:prstClr val="black"/>
                </a:solidFill>
              </a:rPr>
              <a:t>2011/3/25</a:t>
            </a: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5A640-3CD3-4276-82C9-1F1412D40487}" type="slidenum">
              <a:rPr lang="zh-TW" altLang="en-US" smtClean="0">
                <a:solidFill>
                  <a:prstClr val="white"/>
                </a:solidFill>
              </a:rPr>
              <a:pPr/>
              <a:t>‹#›</a:t>
            </a:fld>
            <a:endParaRPr lang="zh-TW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altLang="zh-TW" smtClean="0">
                <a:solidFill>
                  <a:prstClr val="black"/>
                </a:solidFill>
              </a:rPr>
              <a:t>2011/3/25</a:t>
            </a: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D5A640-3CD3-4276-82C9-1F1412D40487}" type="slidenum">
              <a:rPr lang="zh-TW" altLang="en-US" smtClean="0">
                <a:solidFill>
                  <a:prstClr val="white"/>
                </a:solidFill>
              </a:rPr>
              <a:pPr/>
              <a:t>‹#›</a:t>
            </a:fld>
            <a:endParaRPr lang="zh-TW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2575" y="228600"/>
            <a:ext cx="4235450" cy="4187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83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9" name="Rectangle 9"/>
          <p:cNvSpPr/>
          <p:nvPr/>
        </p:nvSpPr>
        <p:spPr>
          <a:xfrm>
            <a:off x="4624388" y="2378075"/>
            <a:ext cx="2057400" cy="2038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noProof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rIns="45720">
            <a:noAutofit/>
          </a:bodyPr>
          <a:lstStyle>
            <a:lvl1pPr marL="0" indent="0" algn="ctr"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4"/>
          </p:nvPr>
        </p:nvSpPr>
        <p:spPr>
          <a:xfrm>
            <a:off x="4800600" y="6426200"/>
            <a:ext cx="1231900" cy="365125"/>
          </a:xfrm>
        </p:spPr>
        <p:txBody>
          <a:bodyPr/>
          <a:lstStyle>
            <a:lvl1pPr algn="l">
              <a:defRPr/>
            </a:lvl1pPr>
          </a:lstStyle>
          <a:p>
            <a:fld id="{733BCCCF-421C-457A-84FE-A69774AEEE99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6311900" y="6426200"/>
            <a:ext cx="2616200" cy="365125"/>
          </a:xfrm>
        </p:spPr>
        <p:txBody>
          <a:bodyPr/>
          <a:lstStyle>
            <a:lvl1pPr algn="r">
              <a:defRPr/>
            </a:lvl1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7292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58813" y="228600"/>
            <a:ext cx="82010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>
            <a:normAutofit/>
          </a:bodyPr>
          <a:lstStyle>
            <a:lvl1pPr marL="0" indent="0"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8813" y="6248400"/>
            <a:ext cx="1474787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AF3CB998-8808-4771-BFF9-AF3F93A0A897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400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400"/>
            <a:ext cx="554038" cy="365125"/>
          </a:xfrm>
        </p:spPr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2166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8210550" y="282575"/>
            <a:ext cx="64135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8067675" y="282575"/>
            <a:ext cx="92075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FE2C9D-6EF9-4F1A-B9EB-82F71E0458E2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3826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/>
          <p:nvPr/>
        </p:nvSpPr>
        <p:spPr>
          <a:xfrm>
            <a:off x="8166100" y="282575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000241"/>
            <a:ext cx="3657600" cy="412592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000241"/>
            <a:ext cx="3657600" cy="412592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1428736"/>
            <a:ext cx="3657600" cy="500066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>
            <a:noAutofit/>
          </a:bodyPr>
          <a:lstStyle>
            <a:lvl1pPr marL="0" indent="0" algn="ctr">
              <a:buNone/>
              <a:defRPr sz="22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1428736"/>
            <a:ext cx="3657600" cy="50006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>
            <a:noAutofit/>
          </a:bodyPr>
          <a:lstStyle>
            <a:lvl1pPr marL="0" indent="0" algn="ctr">
              <a:buNone/>
              <a:defRPr sz="22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1EF98A-1D92-4168-89C4-C7820031375F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9984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/>
        </p:nvSpPr>
        <p:spPr>
          <a:xfrm>
            <a:off x="8166100" y="282575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733BCCCF-421C-457A-84FE-A69774AEEE99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8932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>
            <a:off x="8166100" y="282575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fld id="{733BCCCF-421C-457A-84FE-A69774AEEE99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2405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8475" y="484188"/>
            <a:ext cx="7556500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按一下以編輯母片標題樣式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8475" y="1571625"/>
            <a:ext cx="75565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4500" y="64230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defRPr>
            </a:lvl1pPr>
          </a:lstStyle>
          <a:p>
            <a:fld id="{733BCCCF-421C-457A-84FE-A69774AEEE99}" type="datetime1">
              <a:rPr lang="zh-TW" altLang="en-US" smtClean="0"/>
              <a:pPr/>
              <a:t>2017/8/30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613" y="6423025"/>
            <a:ext cx="61229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888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8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fld id="{B7082D61-3587-4FCB-B45F-622933137AC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7615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rgbClr val="344E6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344E6D"/>
          </a:solidFill>
          <a:latin typeface="Constantia" pitchFamily="18" charset="0"/>
          <a:ea typeface="標楷體" pitchFamily="65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344E6D"/>
          </a:solidFill>
          <a:latin typeface="Constantia" pitchFamily="18" charset="0"/>
          <a:ea typeface="標楷體" pitchFamily="65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344E6D"/>
          </a:solidFill>
          <a:latin typeface="Constantia" pitchFamily="18" charset="0"/>
          <a:ea typeface="標楷體" pitchFamily="65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344E6D"/>
          </a:solidFill>
          <a:latin typeface="Constantia" pitchFamily="18" charset="0"/>
          <a:ea typeface="標楷體" pitchFamily="65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344E6D"/>
          </a:solidFill>
          <a:latin typeface="Constantia" pitchFamily="18" charset="0"/>
          <a:ea typeface="標楷體" pitchFamily="65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344E6D"/>
          </a:solidFill>
          <a:latin typeface="Constantia" pitchFamily="18" charset="0"/>
          <a:ea typeface="標楷體" pitchFamily="65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344E6D"/>
          </a:solidFill>
          <a:latin typeface="Constantia" pitchFamily="18" charset="0"/>
          <a:ea typeface="標楷體" pitchFamily="65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344E6D"/>
          </a:solidFill>
          <a:latin typeface="Constantia" pitchFamily="18" charset="0"/>
          <a:ea typeface="標楷體" pitchFamily="65" charset="-120"/>
        </a:defRPr>
      </a:lvl9pPr>
    </p:titleStyle>
    <p:bodyStyle>
      <a:lvl1pPr marL="228600" indent="-228600" algn="l" rtl="0" eaLnBrk="1" fontAlgn="base" hangingPunct="1">
        <a:spcBef>
          <a:spcPts val="2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400" kern="1200">
          <a:solidFill>
            <a:srgbClr val="595959"/>
          </a:solidFill>
          <a:latin typeface="+mn-lt"/>
          <a:ea typeface="+mn-ea"/>
          <a:cs typeface="+mn-cs"/>
        </a:defRPr>
      </a:lvl1pPr>
      <a:lvl2pPr marL="457200" indent="-228600" algn="l" rtl="0" eaLnBrk="1" fontAlgn="base" hangingPunct="1">
        <a:spcBef>
          <a:spcPts val="600"/>
        </a:spcBef>
        <a:spcAft>
          <a:spcPct val="0"/>
        </a:spcAft>
        <a:buClr>
          <a:srgbClr val="C9D3BE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2pPr>
      <a:lvl3pPr marL="685800" indent="-22860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3pPr>
      <a:lvl4pPr marL="914400" indent="-228600" algn="l" rtl="0" eaLnBrk="1" fontAlgn="base" hangingPunct="1">
        <a:spcBef>
          <a:spcPts val="600"/>
        </a:spcBef>
        <a:spcAft>
          <a:spcPct val="0"/>
        </a:spcAft>
        <a:buClr>
          <a:srgbClr val="C9D3BE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1143000" indent="-22860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rgbClr val="59595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11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defTabSz="914281"/>
            <a:r>
              <a:rPr lang="en-US" altLang="zh-TW" smtClean="0">
                <a:solidFill>
                  <a:prstClr val="black"/>
                </a:solidFill>
              </a:rPr>
              <a:t>2011/3/25</a:t>
            </a:r>
            <a:endParaRPr lang="zh-TW" altLang="en-US">
              <a:solidFill>
                <a:prstClr val="black"/>
              </a:solidFill>
            </a:endParaRPr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defTabSz="914281"/>
            <a:endParaRPr lang="zh-TW" altLang="en-US">
              <a:solidFill>
                <a:prstClr val="black"/>
              </a:solidFill>
            </a:endParaRPr>
          </a:p>
        </p:txBody>
      </p:sp>
      <p:pic>
        <p:nvPicPr>
          <p:cNvPr id="98312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88640"/>
            <a:ext cx="7956376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TW" altLang="en-US" dirty="0" smtClean="0"/>
              <a:t>按一下以編輯母片標題樣式</a:t>
            </a:r>
            <a:endParaRPr kumimoji="0" lang="en-US" dirty="0"/>
          </a:p>
        </p:txBody>
      </p:sp>
      <p:pic>
        <p:nvPicPr>
          <p:cNvPr id="98315" name="Picture 1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79512" y="1700808"/>
            <a:ext cx="1008112" cy="184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8316" name="Picture 1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95536" y="1066452"/>
            <a:ext cx="8352927" cy="558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pic>
        <p:nvPicPr>
          <p:cNvPr id="98317" name="Picture 1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460300" y="6165304"/>
            <a:ext cx="683700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8460432" y="6407944"/>
            <a:ext cx="55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400" b="0">
                <a:solidFill>
                  <a:schemeClr val="bg1"/>
                </a:solidFill>
              </a:defRPr>
            </a:lvl1pPr>
            <a:extLst/>
          </a:lstStyle>
          <a:p>
            <a:pPr defTabSz="914281"/>
            <a:fld id="{F269E6A8-52AE-4014-9647-DEF3FD3302FD}" type="slidenum">
              <a:rPr lang="zh-TW" altLang="en-US" smtClean="0">
                <a:solidFill>
                  <a:prstClr val="white"/>
                </a:solidFill>
              </a:rPr>
              <a:pPr defTabSz="914281"/>
              <a:t>‹#›</a:t>
            </a:fld>
            <a:endParaRPr lang="zh-TW" altLang="en-US" dirty="0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bg1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33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3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9552" y="1024136"/>
            <a:ext cx="7920880" cy="254888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TW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en-US" altLang="zh-TW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zh-TW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轉角遇見</a:t>
            </a:r>
            <a:r>
              <a:rPr lang="zh-TW" altLang="en-US" sz="5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桃花源</a:t>
            </a:r>
            <a:endParaRPr lang="zh-TW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8305800" y="228600"/>
            <a:ext cx="838200" cy="381000"/>
          </a:xfrm>
        </p:spPr>
        <p:txBody>
          <a:bodyPr/>
          <a:lstStyle/>
          <a:p>
            <a:fld id="{B7082D61-3587-4FCB-B45F-622933137ACC}" type="slidenum">
              <a:rPr lang="zh-TW" altLang="en-US" smtClean="0"/>
              <a:pPr/>
              <a:t>1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942" y="4407768"/>
            <a:ext cx="2498058" cy="24502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作品</a:t>
            </a:r>
            <a:r>
              <a:rPr lang="zh-TW" altLang="en-US" dirty="0"/>
              <a:t>簡介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B7082D61-3587-4FCB-B45F-622933137ACC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18" name="內容版面配置區 17"/>
          <p:cNvSpPr>
            <a:spLocks noGrp="1"/>
          </p:cNvSpPr>
          <p:nvPr>
            <p:ph idx="1"/>
          </p:nvPr>
        </p:nvSpPr>
        <p:spPr>
          <a:xfrm>
            <a:off x="611560" y="1340768"/>
            <a:ext cx="7556500" cy="4824536"/>
          </a:xfrm>
        </p:spPr>
        <p:txBody>
          <a:bodyPr/>
          <a:lstStyle/>
          <a:p>
            <a:r>
              <a:rPr lang="zh-TW" altLang="zh-TW" sz="2200" dirty="0"/>
              <a:t> 本主題課程藉由動畫、影片、歌曲、小學堂、桌遊大富翁等，結合六頂思考帽、曼陀羅思考、學生出題，以減少理論與實務的距離，讓學生可以在這樣豐富的創意教學情境中，快樂學習有關生命教育的議題，可對學生的學習動機與興趣有所幫助。</a:t>
            </a:r>
          </a:p>
          <a:p>
            <a:r>
              <a:rPr lang="en-US" altLang="zh-TW" sz="2200" dirty="0"/>
              <a:t>    </a:t>
            </a:r>
            <a:r>
              <a:rPr lang="zh-TW" altLang="zh-TW" sz="2200" dirty="0"/>
              <a:t>第一節課使用愛學網中的動畫</a:t>
            </a:r>
            <a:r>
              <a:rPr lang="en-US" altLang="zh-TW" sz="2200" dirty="0"/>
              <a:t>-</a:t>
            </a:r>
            <a:r>
              <a:rPr lang="zh-TW" altLang="zh-TW" sz="2200" dirty="0"/>
              <a:t>《當下一秒踏實過》、《把握今天》，並結合六頂思考帽以設計【生命思考闖關帽】，使學生了解生命的意義就是要把握現在。第二節課藉由電影主題曲－不要放棄</a:t>
            </a:r>
            <a:r>
              <a:rPr lang="en-US" altLang="zh-TW" sz="2200" dirty="0"/>
              <a:t>(</a:t>
            </a:r>
            <a:r>
              <a:rPr lang="zh-TW" altLang="zh-TW" sz="2200" dirty="0"/>
              <a:t>阿美族版</a:t>
            </a:r>
            <a:r>
              <a:rPr lang="en-US" altLang="zh-TW" sz="2200" dirty="0"/>
              <a:t>)</a:t>
            </a:r>
            <a:r>
              <a:rPr lang="zh-TW" altLang="zh-TW" sz="2200" dirty="0"/>
              <a:t>、愛學網《樂觀面對人生的漫畫家</a:t>
            </a:r>
            <a:r>
              <a:rPr lang="en-US" altLang="zh-TW" sz="2200" dirty="0"/>
              <a:t>-</a:t>
            </a:r>
            <a:r>
              <a:rPr lang="zh-TW" altLang="zh-TW" sz="2200" dirty="0"/>
              <a:t>蕭言中》、愛學網《名人講堂精華篇</a:t>
            </a:r>
            <a:r>
              <a:rPr lang="en-US" altLang="zh-TW" sz="2200" dirty="0"/>
              <a:t>:</a:t>
            </a:r>
            <a:r>
              <a:rPr lang="zh-TW" altLang="zh-TW" sz="2200" dirty="0"/>
              <a:t>十一位名人們給全國國中小學同學們勉勵的話》，使學生了解在生命的過程中，如果遇到挫折時該如何面對，最後用【生命小學堂】與【生命曼陀羅】來統整本課程，並藉由桌遊</a:t>
            </a:r>
            <a:r>
              <a:rPr lang="en-US" altLang="zh-TW" sz="2200" dirty="0"/>
              <a:t>-</a:t>
            </a:r>
            <a:r>
              <a:rPr lang="zh-TW" altLang="zh-TW" sz="2200" dirty="0"/>
              <a:t>【生命大富翁】來延伸學習。</a:t>
            </a:r>
            <a:endParaRPr lang="en-US" altLang="zh-TW" sz="2200" dirty="0" smtClean="0"/>
          </a:p>
          <a:p>
            <a:endParaRPr lang="zh-TW" altLang="en-US" sz="2200" dirty="0"/>
          </a:p>
        </p:txBody>
      </p:sp>
      <p:sp>
        <p:nvSpPr>
          <p:cNvPr id="10" name="五邊形 9"/>
          <p:cNvSpPr/>
          <p:nvPr/>
        </p:nvSpPr>
        <p:spPr>
          <a:xfrm>
            <a:off x="0" y="-3175"/>
            <a:ext cx="4211960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2.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教案架構與設計理念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＞形箭號 10"/>
          <p:cNvSpPr/>
          <p:nvPr/>
        </p:nvSpPr>
        <p:spPr>
          <a:xfrm>
            <a:off x="5580112" y="0"/>
            <a:ext cx="2016224" cy="476672"/>
          </a:xfrm>
          <a:prstGeom prst="chevron">
            <a:avLst/>
          </a:prstGeom>
          <a:gradFill>
            <a:gsLst>
              <a:gs pos="0">
                <a:srgbClr val="C00000"/>
              </a:gs>
              <a:gs pos="100000">
                <a:schemeClr val="accent3">
                  <a:tint val="70000"/>
                  <a:shade val="100000"/>
                  <a:alpha val="100000"/>
                  <a:satMod val="200000"/>
                  <a:lumMod val="10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2-2</a:t>
            </a:r>
            <a:r>
              <a:rPr lang="zh-TW" altLang="en-US" sz="2000" dirty="0" smtClean="0">
                <a:solidFill>
                  <a:schemeClr val="tx1"/>
                </a:solidFill>
              </a:rPr>
              <a:t>設計理念</a:t>
            </a:r>
          </a:p>
        </p:txBody>
      </p:sp>
      <p:sp>
        <p:nvSpPr>
          <p:cNvPr id="12" name="＞形箭號 11"/>
          <p:cNvSpPr/>
          <p:nvPr/>
        </p:nvSpPr>
        <p:spPr>
          <a:xfrm>
            <a:off x="3779912" y="0"/>
            <a:ext cx="2088232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2-1</a:t>
            </a:r>
            <a:r>
              <a:rPr lang="zh-TW" altLang="en-US" sz="2000" dirty="0" smtClean="0">
                <a:solidFill>
                  <a:schemeClr val="tx1"/>
                </a:solidFill>
              </a:rPr>
              <a:t>教案架構</a:t>
            </a:r>
          </a:p>
        </p:txBody>
      </p:sp>
      <p:sp>
        <p:nvSpPr>
          <p:cNvPr id="13" name="＞形箭號 12"/>
          <p:cNvSpPr/>
          <p:nvPr/>
        </p:nvSpPr>
        <p:spPr>
          <a:xfrm>
            <a:off x="7236296" y="0"/>
            <a:ext cx="2304256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2-3</a:t>
            </a:r>
            <a:r>
              <a:rPr lang="zh-TW" altLang="en-US" sz="2000" dirty="0" smtClean="0">
                <a:solidFill>
                  <a:schemeClr val="tx1"/>
                </a:solidFill>
              </a:rPr>
              <a:t>單元目標</a:t>
            </a:r>
          </a:p>
        </p:txBody>
      </p:sp>
    </p:spTree>
    <p:extLst>
      <p:ext uri="{BB962C8B-B14F-4D97-AF65-F5344CB8AC3E}">
        <p14:creationId xmlns:p14="http://schemas.microsoft.com/office/powerpoint/2010/main" val="1159396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目標內容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B7082D61-3587-4FCB-B45F-622933137ACC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18" name="內容版面配置區 17"/>
          <p:cNvSpPr>
            <a:spLocks noGrp="1"/>
          </p:cNvSpPr>
          <p:nvPr>
            <p:ph idx="1"/>
          </p:nvPr>
        </p:nvSpPr>
        <p:spPr>
          <a:xfrm>
            <a:off x="611560" y="1340768"/>
            <a:ext cx="7556500" cy="5112568"/>
          </a:xfrm>
        </p:spPr>
        <p:txBody>
          <a:bodyPr/>
          <a:lstStyle/>
          <a:p>
            <a:r>
              <a:rPr lang="zh-TW" altLang="zh-TW" sz="2800" dirty="0" smtClean="0"/>
              <a:t>了解</a:t>
            </a:r>
            <a:r>
              <a:rPr lang="zh-TW" altLang="zh-TW" sz="2800" dirty="0"/>
              <a:t>生命有限的意義。</a:t>
            </a:r>
          </a:p>
          <a:p>
            <a:r>
              <a:rPr lang="zh-TW" altLang="zh-TW" sz="2800" dirty="0" smtClean="0"/>
              <a:t>知道</a:t>
            </a:r>
            <a:r>
              <a:rPr lang="zh-TW" altLang="zh-TW" sz="2800" dirty="0"/>
              <a:t>把握當下的重要性。</a:t>
            </a:r>
          </a:p>
          <a:p>
            <a:r>
              <a:rPr lang="zh-TW" altLang="zh-TW" sz="2800" dirty="0" smtClean="0"/>
              <a:t>培養</a:t>
            </a:r>
            <a:r>
              <a:rPr lang="zh-TW" altLang="zh-TW" sz="2800" dirty="0"/>
              <a:t>認真過生活的素養</a:t>
            </a:r>
            <a:r>
              <a:rPr lang="zh-TW" altLang="zh-TW" sz="2800" dirty="0" smtClean="0"/>
              <a:t>。</a:t>
            </a:r>
            <a:endParaRPr lang="zh-TW" altLang="zh-TW" sz="2800" dirty="0"/>
          </a:p>
          <a:p>
            <a:r>
              <a:rPr lang="zh-TW" altLang="zh-TW" sz="2800" dirty="0" smtClean="0"/>
              <a:t>知道</a:t>
            </a:r>
            <a:r>
              <a:rPr lang="zh-TW" altLang="zh-TW" sz="2800" dirty="0"/>
              <a:t>追求夢想的過程中，難免會遇到挫折。</a:t>
            </a:r>
          </a:p>
          <a:p>
            <a:r>
              <a:rPr lang="zh-TW" altLang="zh-TW" sz="2800" dirty="0" smtClean="0"/>
              <a:t>了解</a:t>
            </a:r>
            <a:r>
              <a:rPr lang="zh-TW" altLang="zh-TW" sz="2800" dirty="0"/>
              <a:t>遇到挫折時，要用樂觀的態度去面對。</a:t>
            </a:r>
          </a:p>
          <a:p>
            <a:r>
              <a:rPr lang="zh-TW" altLang="zh-TW" sz="2800" dirty="0" smtClean="0"/>
              <a:t>培養</a:t>
            </a:r>
            <a:r>
              <a:rPr lang="zh-TW" altLang="zh-TW" sz="2800" dirty="0"/>
              <a:t>用正向的態度面對生命的過程。</a:t>
            </a:r>
            <a:endParaRPr lang="en-US" altLang="zh-TW" sz="2800" dirty="0" smtClean="0">
              <a:solidFill>
                <a:srgbClr val="FF0000"/>
              </a:solidFill>
            </a:endParaRPr>
          </a:p>
        </p:txBody>
      </p:sp>
      <p:sp>
        <p:nvSpPr>
          <p:cNvPr id="10" name="五邊形 9"/>
          <p:cNvSpPr/>
          <p:nvPr/>
        </p:nvSpPr>
        <p:spPr>
          <a:xfrm>
            <a:off x="0" y="-3175"/>
            <a:ext cx="4211960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2.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教案架構與設計理念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＞形箭號 10"/>
          <p:cNvSpPr/>
          <p:nvPr/>
        </p:nvSpPr>
        <p:spPr>
          <a:xfrm>
            <a:off x="7452320" y="0"/>
            <a:ext cx="2016224" cy="476672"/>
          </a:xfrm>
          <a:prstGeom prst="chevron">
            <a:avLst/>
          </a:prstGeom>
          <a:gradFill>
            <a:gsLst>
              <a:gs pos="0">
                <a:srgbClr val="C00000"/>
              </a:gs>
              <a:gs pos="100000">
                <a:schemeClr val="accent3">
                  <a:tint val="70000"/>
                  <a:shade val="100000"/>
                  <a:alpha val="100000"/>
                  <a:satMod val="200000"/>
                  <a:lumMod val="10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2-3</a:t>
            </a:r>
            <a:r>
              <a:rPr lang="zh-TW" altLang="en-US" sz="2000" dirty="0" smtClean="0">
                <a:solidFill>
                  <a:schemeClr val="tx1"/>
                </a:solidFill>
              </a:rPr>
              <a:t>單元目標</a:t>
            </a:r>
          </a:p>
        </p:txBody>
      </p:sp>
      <p:sp>
        <p:nvSpPr>
          <p:cNvPr id="12" name="＞形箭號 11"/>
          <p:cNvSpPr/>
          <p:nvPr/>
        </p:nvSpPr>
        <p:spPr>
          <a:xfrm>
            <a:off x="3779912" y="0"/>
            <a:ext cx="2088232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2-1</a:t>
            </a:r>
            <a:r>
              <a:rPr lang="zh-TW" altLang="en-US" sz="2000" dirty="0" smtClean="0">
                <a:solidFill>
                  <a:schemeClr val="tx1"/>
                </a:solidFill>
              </a:rPr>
              <a:t>教案架構</a:t>
            </a:r>
          </a:p>
        </p:txBody>
      </p:sp>
      <p:sp>
        <p:nvSpPr>
          <p:cNvPr id="13" name="＞形箭號 12"/>
          <p:cNvSpPr/>
          <p:nvPr/>
        </p:nvSpPr>
        <p:spPr>
          <a:xfrm>
            <a:off x="5508104" y="0"/>
            <a:ext cx="2160240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2-2</a:t>
            </a:r>
            <a:r>
              <a:rPr lang="zh-TW" altLang="en-US" sz="2000" dirty="0" smtClean="0">
                <a:solidFill>
                  <a:schemeClr val="tx1"/>
                </a:solidFill>
              </a:rPr>
              <a:t>設計理念</a:t>
            </a: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212" y="3789040"/>
            <a:ext cx="210111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04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生命思考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闖關帽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B2ED111-CB11-4565-B30F-AE360B5CDC85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3203848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3.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課程內容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7864" y="0"/>
            <a:ext cx="5796136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16329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生命思考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闖關帽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B2ED111-CB11-4565-B30F-AE360B5CDC85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3203848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3.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課程內容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"/>
            <a:ext cx="59401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2806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生命小學</a:t>
            </a:r>
            <a:r>
              <a:rPr lang="zh-TW" altLang="en-US" dirty="0"/>
              <a:t>堂</a:t>
            </a: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B2ED111-CB11-4565-B30F-AE360B5CDC85}" type="slidenum">
              <a:rPr lang="zh-TW" altLang="en-US" smtClean="0"/>
              <a:pPr/>
              <a:t>14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3203848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3.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課程內容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0"/>
            <a:ext cx="5788992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生命小學</a:t>
            </a:r>
            <a:r>
              <a:rPr lang="zh-TW" altLang="en-US" dirty="0"/>
              <a:t>堂</a:t>
            </a: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B2ED111-CB11-4565-B30F-AE360B5CDC85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3203848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3.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課程內容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-3175"/>
            <a:ext cx="5940151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0555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生命小學</a:t>
            </a:r>
            <a:r>
              <a:rPr lang="zh-TW" altLang="en-US" dirty="0"/>
              <a:t>堂</a:t>
            </a: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B2ED111-CB11-4565-B30F-AE360B5CDC85}" type="slidenum">
              <a:rPr lang="zh-TW" altLang="en-US" smtClean="0"/>
              <a:pPr/>
              <a:t>16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3203848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3.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課程內容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80" y="0"/>
            <a:ext cx="5943620" cy="486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0555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生命大富翁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B2ED111-CB11-4565-B30F-AE360B5CDC85}" type="slidenum">
              <a:rPr lang="zh-TW" altLang="en-US" smtClean="0"/>
              <a:pPr/>
              <a:t>17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3203848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3.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課程內容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51042"/>
            <a:ext cx="9143999" cy="55069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36810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生命大富翁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B2ED111-CB11-4565-B30F-AE360B5CDC85}" type="slidenum">
              <a:rPr lang="zh-TW" altLang="en-US" smtClean="0"/>
              <a:pPr/>
              <a:t>18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3203848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3.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課程內容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" y="1412776"/>
            <a:ext cx="9137961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8578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生命思考闖關帽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B2ED111-CB11-4565-B30F-AE360B5CDC85}" type="slidenum">
              <a:rPr lang="zh-TW" altLang="en-US" smtClean="0"/>
              <a:pPr/>
              <a:t>19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3203848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4.</a:t>
            </a:r>
            <a:r>
              <a:rPr lang="zh-TW" altLang="en-US" sz="2800" b="1" dirty="0" smtClean="0">
                <a:solidFill>
                  <a:schemeClr val="tx1"/>
                </a:solidFill>
                <a:ea typeface="+mj-ea"/>
              </a:rPr>
              <a:t>教學成果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4572000" cy="5517232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40768"/>
            <a:ext cx="4572000" cy="5517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33502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向下箭號圖說文字 10"/>
          <p:cNvSpPr/>
          <p:nvPr/>
        </p:nvSpPr>
        <p:spPr>
          <a:xfrm>
            <a:off x="539552" y="1268760"/>
            <a:ext cx="7560841" cy="1144128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</a:rPr>
              <a:t>1.</a:t>
            </a:r>
            <a:r>
              <a:rPr lang="zh-TW" altLang="en-US" sz="3200" b="1" dirty="0">
                <a:solidFill>
                  <a:schemeClr val="tx1"/>
                </a:solidFill>
              </a:rPr>
              <a:t>作品</a:t>
            </a:r>
            <a:r>
              <a:rPr lang="zh-TW" altLang="en-US" sz="3200" b="1" dirty="0" smtClean="0">
                <a:solidFill>
                  <a:schemeClr val="tx1"/>
                </a:solidFill>
              </a:rPr>
              <a:t>摘要介紹</a:t>
            </a:r>
            <a:endParaRPr lang="zh-TW" altLang="en-US" sz="3200" b="1" dirty="0">
              <a:solidFill>
                <a:schemeClr val="tx1"/>
              </a:solidFill>
            </a:endParaRPr>
          </a:p>
        </p:txBody>
      </p:sp>
      <p:sp>
        <p:nvSpPr>
          <p:cNvPr id="12" name="向下箭號圖說文字 11"/>
          <p:cNvSpPr/>
          <p:nvPr/>
        </p:nvSpPr>
        <p:spPr>
          <a:xfrm>
            <a:off x="539552" y="2348880"/>
            <a:ext cx="7560841" cy="1256138"/>
          </a:xfrm>
          <a:prstGeom prst="down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</a:rPr>
              <a:t>2.</a:t>
            </a:r>
            <a:r>
              <a:rPr lang="zh-TW" altLang="en-US" sz="3200" b="1" dirty="0" smtClean="0">
                <a:solidFill>
                  <a:schemeClr val="tx1"/>
                </a:solidFill>
              </a:rPr>
              <a:t>教案架構</a:t>
            </a:r>
            <a:r>
              <a:rPr lang="zh-TW" altLang="en-US" sz="3200" b="1" dirty="0">
                <a:solidFill>
                  <a:schemeClr val="tx1"/>
                </a:solidFill>
              </a:rPr>
              <a:t>與</a:t>
            </a:r>
            <a:r>
              <a:rPr lang="zh-TW" altLang="en-US" sz="3200" b="1" dirty="0" smtClean="0">
                <a:solidFill>
                  <a:schemeClr val="tx1"/>
                </a:solidFill>
              </a:rPr>
              <a:t>設計</a:t>
            </a:r>
            <a:r>
              <a:rPr lang="zh-TW" altLang="en-US" sz="3200" b="1" dirty="0">
                <a:solidFill>
                  <a:schemeClr val="tx1"/>
                </a:solidFill>
              </a:rPr>
              <a:t>理念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8475" y="332656"/>
            <a:ext cx="7556500" cy="873125"/>
          </a:xfrm>
        </p:spPr>
        <p:txBody>
          <a:bodyPr/>
          <a:lstStyle/>
          <a:p>
            <a:r>
              <a:rPr lang="zh-TW" altLang="en-US" sz="4800" dirty="0" smtClean="0"/>
              <a:t>作品簡介</a:t>
            </a:r>
            <a:endParaRPr lang="zh-TW" altLang="en-US" sz="4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2D61-3587-4FCB-B45F-622933137ACC}" type="slidenum">
              <a:rPr lang="zh-TW" altLang="en-US" smtClean="0"/>
              <a:pPr/>
              <a:t>2</a:t>
            </a:fld>
            <a:endParaRPr lang="zh-TW" altLang="en-US" dirty="0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70950"/>
            <a:ext cx="1094640" cy="1701866"/>
          </a:xfrm>
          <a:prstGeom prst="rect">
            <a:avLst/>
          </a:prstGeom>
        </p:spPr>
      </p:pic>
      <p:sp>
        <p:nvSpPr>
          <p:cNvPr id="10" name="橢圓形圖說文字 9"/>
          <p:cNvSpPr/>
          <p:nvPr/>
        </p:nvSpPr>
        <p:spPr>
          <a:xfrm>
            <a:off x="6156176" y="0"/>
            <a:ext cx="1656184" cy="744984"/>
          </a:xfrm>
          <a:prstGeom prst="wedgeEllipseCallout">
            <a:avLst>
              <a:gd name="adj1" fmla="val 54860"/>
              <a:gd name="adj2" fmla="val 625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b="1" dirty="0">
                <a:solidFill>
                  <a:schemeClr val="tx1"/>
                </a:solidFill>
                <a:latin typeface="+mn-ea"/>
                <a:cs typeface="Tahoma" pitchFamily="34" charset="0"/>
              </a:rPr>
              <a:t>開始</a:t>
            </a:r>
            <a:r>
              <a:rPr lang="zh-TW" altLang="en-US" b="1" dirty="0" smtClean="0">
                <a:solidFill>
                  <a:schemeClr val="tx1"/>
                </a:solidFill>
                <a:latin typeface="+mn-ea"/>
                <a:cs typeface="Tahoma" pitchFamily="34" charset="0"/>
              </a:rPr>
              <a:t>囉</a:t>
            </a:r>
            <a:r>
              <a:rPr lang="en-US" altLang="zh-TW" b="1" dirty="0" smtClean="0">
                <a:solidFill>
                  <a:schemeClr val="tx1"/>
                </a:solidFill>
                <a:latin typeface="+mn-ea"/>
                <a:cs typeface="Tahoma" pitchFamily="34" charset="0"/>
              </a:rPr>
              <a:t>~</a:t>
            </a:r>
            <a:endParaRPr lang="en-US" altLang="zh-TW" b="1" dirty="0">
              <a:solidFill>
                <a:schemeClr val="tx1"/>
              </a:solidFill>
              <a:latin typeface="+mn-ea"/>
              <a:cs typeface="Tahoma" pitchFamily="34" charset="0"/>
            </a:endParaRPr>
          </a:p>
        </p:txBody>
      </p:sp>
      <p:sp>
        <p:nvSpPr>
          <p:cNvPr id="13" name="向下箭號圖說文字 12"/>
          <p:cNvSpPr/>
          <p:nvPr/>
        </p:nvSpPr>
        <p:spPr>
          <a:xfrm>
            <a:off x="539552" y="3540079"/>
            <a:ext cx="7560841" cy="1256138"/>
          </a:xfrm>
          <a:prstGeom prst="downArrowCallout">
            <a:avLst/>
          </a:prstGeom>
          <a:gradFill>
            <a:gsLst>
              <a:gs pos="100000">
                <a:schemeClr val="accent6">
                  <a:lumMod val="40000"/>
                  <a:lumOff val="60000"/>
                </a:schemeClr>
              </a:gs>
              <a:gs pos="0">
                <a:schemeClr val="accent6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3200" b="1" dirty="0"/>
              <a:t>3.</a:t>
            </a:r>
            <a:r>
              <a:rPr lang="zh-TW" altLang="en-US" sz="3200" b="1" dirty="0"/>
              <a:t>課程內容</a:t>
            </a:r>
            <a:endParaRPr lang="zh-TW" altLang="en-US" sz="3200" b="1" dirty="0"/>
          </a:p>
        </p:txBody>
      </p:sp>
      <p:sp>
        <p:nvSpPr>
          <p:cNvPr id="20" name="矩形 19"/>
          <p:cNvSpPr/>
          <p:nvPr/>
        </p:nvSpPr>
        <p:spPr>
          <a:xfrm>
            <a:off x="566458" y="4754164"/>
            <a:ext cx="7581380" cy="8720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3200" b="1" dirty="0"/>
              <a:t>4</a:t>
            </a:r>
            <a:r>
              <a:rPr lang="en-US" altLang="zh-TW" sz="3200" b="1" dirty="0" smtClean="0"/>
              <a:t>.</a:t>
            </a:r>
            <a:r>
              <a:rPr lang="zh-TW" altLang="en-US" sz="3200" b="1" dirty="0"/>
              <a:t>教學成果</a:t>
            </a:r>
            <a:endParaRPr lang="zh-TW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7628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生命思考闖關帽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B2ED111-CB11-4565-B30F-AE360B5CDC85}" type="slidenum">
              <a:rPr lang="zh-TW" altLang="en-US" smtClean="0"/>
              <a:pPr/>
              <a:t>20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3203848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4.</a:t>
            </a:r>
            <a:r>
              <a:rPr lang="zh-TW" altLang="en-US" sz="2800" b="1" dirty="0" smtClean="0">
                <a:solidFill>
                  <a:schemeClr val="tx1"/>
                </a:solidFill>
                <a:ea typeface="+mj-ea"/>
              </a:rPr>
              <a:t>教學成果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4644008" cy="5517232"/>
          </a:xfr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340768"/>
            <a:ext cx="4499993" cy="5517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9702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生命小學堂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B2ED111-CB11-4565-B30F-AE360B5CDC85}" type="slidenum">
              <a:rPr lang="zh-TW" altLang="en-US" smtClean="0"/>
              <a:pPr/>
              <a:t>21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3203848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4.</a:t>
            </a:r>
            <a:r>
              <a:rPr lang="zh-TW" altLang="en-US" sz="2800" b="1" dirty="0" smtClean="0">
                <a:solidFill>
                  <a:schemeClr val="tx1"/>
                </a:solidFill>
                <a:ea typeface="+mj-ea"/>
              </a:rPr>
              <a:t>教學成果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1"/>
            <a:ext cx="3169936" cy="2376264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4000879"/>
            <a:ext cx="3168352" cy="256319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7" y="1268759"/>
            <a:ext cx="5341539" cy="52953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4370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生命大富翁</a:t>
            </a:r>
            <a:endParaRPr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B2ED111-CB11-4565-B30F-AE360B5CDC85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3203848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4.</a:t>
            </a:r>
            <a:r>
              <a:rPr lang="zh-TW" altLang="en-US" sz="2800" b="1" dirty="0" smtClean="0">
                <a:solidFill>
                  <a:schemeClr val="tx1"/>
                </a:solidFill>
                <a:ea typeface="+mj-ea"/>
              </a:rPr>
              <a:t>教學成果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385" y="1557338"/>
            <a:ext cx="5732680" cy="4297362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0581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2D61-3587-4FCB-B45F-622933137ACC}" type="slidenum">
              <a:rPr lang="zh-TW" altLang="en-US" smtClean="0"/>
              <a:pPr/>
              <a:t>23</a:t>
            </a:fld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61"/>
          <a:stretch/>
        </p:blipFill>
        <p:spPr>
          <a:xfrm>
            <a:off x="1835696" y="2636912"/>
            <a:ext cx="5080000" cy="3450704"/>
          </a:xfrm>
          <a:prstGeom prst="rect">
            <a:avLst/>
          </a:prstGeom>
        </p:spPr>
      </p:pic>
      <p:sp>
        <p:nvSpPr>
          <p:cNvPr id="6" name="標題 4"/>
          <p:cNvSpPr txBox="1">
            <a:spLocks/>
          </p:cNvSpPr>
          <p:nvPr/>
        </p:nvSpPr>
        <p:spPr>
          <a:xfrm>
            <a:off x="467544" y="908720"/>
            <a:ext cx="8280920" cy="223224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TW" sz="4000" dirty="0" smtClean="0"/>
              <a:t>Thanks for your attention</a:t>
            </a:r>
            <a:r>
              <a:rPr lang="zh-TW" altLang="en-US" sz="4000" dirty="0" smtClean="0"/>
              <a:t>～</a:t>
            </a:r>
            <a:br>
              <a:rPr lang="zh-TW" altLang="en-US" sz="4000" dirty="0" smtClean="0"/>
            </a:br>
            <a:endParaRPr lang="zh-TW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43892" y="620688"/>
            <a:ext cx="7556500" cy="873125"/>
          </a:xfrm>
        </p:spPr>
        <p:txBody>
          <a:bodyPr/>
          <a:lstStyle/>
          <a:p>
            <a:r>
              <a:rPr lang="zh-TW" altLang="en-US" dirty="0"/>
              <a:t>傳統教學的</a:t>
            </a:r>
            <a:r>
              <a:rPr lang="zh-TW" altLang="en-US" dirty="0" smtClean="0"/>
              <a:t>限制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82D61-3587-4FCB-B45F-622933137ACC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p:graphicFrame>
        <p:nvGraphicFramePr>
          <p:cNvPr id="28" name="資料庫圖表 27"/>
          <p:cNvGraphicFramePr/>
          <p:nvPr>
            <p:extLst>
              <p:ext uri="{D42A27DB-BD31-4B8C-83A1-F6EECF244321}">
                <p14:modId xmlns:p14="http://schemas.microsoft.com/office/powerpoint/2010/main" val="3137256696"/>
              </p:ext>
            </p:extLst>
          </p:nvPr>
        </p:nvGraphicFramePr>
        <p:xfrm>
          <a:off x="4355976" y="2226964"/>
          <a:ext cx="4682662" cy="33780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2" t="5109" r="12888" b="24490"/>
          <a:stretch/>
        </p:blipFill>
        <p:spPr bwMode="auto">
          <a:xfrm>
            <a:off x="1043608" y="4964140"/>
            <a:ext cx="3100363" cy="181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圖片 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83" y="1674797"/>
            <a:ext cx="4001517" cy="3019326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0"/>
          <a:stretch/>
        </p:blipFill>
        <p:spPr>
          <a:xfrm>
            <a:off x="11891" y="0"/>
            <a:ext cx="91321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55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8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融入領域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B7082D61-3587-4FCB-B45F-622933137ACC}" type="slidenum">
              <a:rPr lang="zh-TW" altLang="en-US" smtClean="0"/>
              <a:pPr/>
              <a:t>4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2771800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1.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作品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摘要介紹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＞形箭號 14"/>
          <p:cNvSpPr/>
          <p:nvPr/>
        </p:nvSpPr>
        <p:spPr>
          <a:xfrm>
            <a:off x="2411760" y="0"/>
            <a:ext cx="2088232" cy="466724"/>
          </a:xfrm>
          <a:prstGeom prst="chevron">
            <a:avLst/>
          </a:prstGeom>
          <a:gradFill>
            <a:gsLst>
              <a:gs pos="0">
                <a:srgbClr val="C00000"/>
              </a:gs>
              <a:gs pos="100000">
                <a:schemeClr val="accent3">
                  <a:tint val="70000"/>
                  <a:shade val="100000"/>
                  <a:alpha val="100000"/>
                  <a:satMod val="200000"/>
                  <a:lumMod val="10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1-1 </a:t>
            </a:r>
            <a:r>
              <a:rPr lang="zh-TW" altLang="en-US" sz="2000" dirty="0" smtClean="0">
                <a:solidFill>
                  <a:schemeClr val="tx1"/>
                </a:solidFill>
              </a:rPr>
              <a:t>領域主題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6" name="＞形箭號 15"/>
          <p:cNvSpPr/>
          <p:nvPr/>
        </p:nvSpPr>
        <p:spPr>
          <a:xfrm>
            <a:off x="4139952" y="0"/>
            <a:ext cx="2880320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1-2 </a:t>
            </a:r>
            <a:r>
              <a:rPr lang="zh-TW" altLang="en-US" sz="2000" dirty="0" smtClean="0">
                <a:solidFill>
                  <a:schemeClr val="tx1"/>
                </a:solidFill>
              </a:rPr>
              <a:t>教學對象與時間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7" name="＞形箭號 16"/>
          <p:cNvSpPr/>
          <p:nvPr/>
        </p:nvSpPr>
        <p:spPr>
          <a:xfrm>
            <a:off x="6588224" y="0"/>
            <a:ext cx="2772816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1-3 </a:t>
            </a:r>
            <a:r>
              <a:rPr lang="zh-TW" altLang="en-US" sz="2000" dirty="0" smtClean="0">
                <a:solidFill>
                  <a:schemeClr val="tx1"/>
                </a:solidFill>
              </a:rPr>
              <a:t>教學先備知識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graphicFrame>
        <p:nvGraphicFramePr>
          <p:cNvPr id="21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7768969"/>
              </p:ext>
            </p:extLst>
          </p:nvPr>
        </p:nvGraphicFramePr>
        <p:xfrm>
          <a:off x="611560" y="1340768"/>
          <a:ext cx="7777236" cy="4536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050" y="4891424"/>
            <a:ext cx="2245950" cy="1966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教學對象與時間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B7082D61-3587-4FCB-B45F-622933137ACC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2771800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1.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</a:rPr>
              <a:t>作品摘要介紹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＞形箭號 14"/>
          <p:cNvSpPr/>
          <p:nvPr/>
        </p:nvSpPr>
        <p:spPr>
          <a:xfrm>
            <a:off x="4211960" y="0"/>
            <a:ext cx="2808312" cy="466724"/>
          </a:xfrm>
          <a:prstGeom prst="chevron">
            <a:avLst/>
          </a:prstGeom>
          <a:gradFill>
            <a:gsLst>
              <a:gs pos="0">
                <a:srgbClr val="C00000"/>
              </a:gs>
              <a:gs pos="100000">
                <a:schemeClr val="accent3">
                  <a:tint val="70000"/>
                  <a:shade val="100000"/>
                  <a:alpha val="100000"/>
                  <a:satMod val="200000"/>
                  <a:lumMod val="10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1-2</a:t>
            </a:r>
            <a:r>
              <a:rPr lang="zh-TW" altLang="en-US" sz="2000" dirty="0" smtClean="0">
                <a:solidFill>
                  <a:schemeClr val="tx1"/>
                </a:solidFill>
              </a:rPr>
              <a:t>教學對象與時間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6" name="＞形箭號 15"/>
          <p:cNvSpPr/>
          <p:nvPr/>
        </p:nvSpPr>
        <p:spPr>
          <a:xfrm>
            <a:off x="2483768" y="0"/>
            <a:ext cx="2016224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1-1</a:t>
            </a:r>
            <a:r>
              <a:rPr lang="zh-TW" altLang="en-US" sz="2000" dirty="0" smtClean="0">
                <a:solidFill>
                  <a:schemeClr val="tx1"/>
                </a:solidFill>
              </a:rPr>
              <a:t>領域主題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7" name="＞形箭號 16"/>
          <p:cNvSpPr/>
          <p:nvPr/>
        </p:nvSpPr>
        <p:spPr>
          <a:xfrm>
            <a:off x="6588224" y="0"/>
            <a:ext cx="2772816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1-3 </a:t>
            </a:r>
            <a:r>
              <a:rPr lang="zh-TW" altLang="en-US" sz="2000" dirty="0" smtClean="0">
                <a:solidFill>
                  <a:schemeClr val="tx1"/>
                </a:solidFill>
              </a:rPr>
              <a:t>教學先備知識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2800" dirty="0" smtClean="0"/>
              <a:t>教學對象</a:t>
            </a:r>
            <a:r>
              <a:rPr lang="en-US" altLang="zh-TW" sz="2800" dirty="0" smtClean="0"/>
              <a:t>:</a:t>
            </a:r>
            <a:r>
              <a:rPr lang="zh-TW" altLang="en-US" sz="2800" dirty="0" smtClean="0"/>
              <a:t>台南市○○國小 五年級生</a:t>
            </a:r>
            <a:endParaRPr lang="en-US" altLang="zh-TW" sz="2800" dirty="0" smtClean="0"/>
          </a:p>
          <a:p>
            <a:r>
              <a:rPr lang="zh-TW" altLang="en-US" sz="2800" dirty="0" smtClean="0"/>
              <a:t>教學時間</a:t>
            </a:r>
            <a:r>
              <a:rPr lang="en-US" altLang="zh-TW" sz="2800" dirty="0" smtClean="0"/>
              <a:t>:</a:t>
            </a:r>
            <a:r>
              <a:rPr lang="zh-TW" altLang="en-US" sz="2800" dirty="0" smtClean="0"/>
              <a:t>共</a:t>
            </a:r>
            <a:r>
              <a:rPr lang="en-US" altLang="zh-TW" sz="2800" dirty="0" smtClean="0"/>
              <a:t>2</a:t>
            </a:r>
            <a:r>
              <a:rPr lang="zh-TW" altLang="en-US" sz="2800" dirty="0" smtClean="0"/>
              <a:t>節課，合計</a:t>
            </a:r>
            <a:r>
              <a:rPr lang="en-US" altLang="zh-TW" sz="2800" dirty="0" smtClean="0"/>
              <a:t>80</a:t>
            </a:r>
            <a:r>
              <a:rPr lang="zh-TW" altLang="en-US" sz="2800" dirty="0" smtClean="0"/>
              <a:t>分鐘</a:t>
            </a:r>
            <a:endParaRPr lang="zh-TW" altLang="en-US" sz="2800" dirty="0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077072"/>
            <a:ext cx="2232472" cy="25649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學生的先備知識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B7082D61-3587-4FCB-B45F-622933137ACC}" type="slidenum">
              <a:rPr lang="zh-TW" altLang="en-US" smtClean="0"/>
              <a:pPr/>
              <a:t>6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2771800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1.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教案基本介紹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＞形箭號 14"/>
          <p:cNvSpPr/>
          <p:nvPr/>
        </p:nvSpPr>
        <p:spPr>
          <a:xfrm>
            <a:off x="6588224" y="0"/>
            <a:ext cx="2808312" cy="466724"/>
          </a:xfrm>
          <a:prstGeom prst="chevron">
            <a:avLst/>
          </a:prstGeom>
          <a:gradFill>
            <a:gsLst>
              <a:gs pos="0">
                <a:srgbClr val="C00000"/>
              </a:gs>
              <a:gs pos="100000">
                <a:schemeClr val="accent3">
                  <a:tint val="70000"/>
                  <a:shade val="100000"/>
                  <a:alpha val="100000"/>
                  <a:satMod val="200000"/>
                  <a:lumMod val="10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1-3</a:t>
            </a:r>
            <a:r>
              <a:rPr lang="zh-TW" altLang="en-US" sz="2000" dirty="0" smtClean="0">
                <a:solidFill>
                  <a:schemeClr val="tx1"/>
                </a:solidFill>
              </a:rPr>
              <a:t>教學對象分</a:t>
            </a:r>
            <a:r>
              <a:rPr lang="zh-TW" altLang="en-US" sz="2000" dirty="0">
                <a:solidFill>
                  <a:schemeClr val="tx1"/>
                </a:solidFill>
              </a:rPr>
              <a:t>析</a:t>
            </a:r>
          </a:p>
        </p:txBody>
      </p:sp>
      <p:sp>
        <p:nvSpPr>
          <p:cNvPr id="16" name="＞形箭號 15"/>
          <p:cNvSpPr/>
          <p:nvPr/>
        </p:nvSpPr>
        <p:spPr>
          <a:xfrm>
            <a:off x="2483768" y="0"/>
            <a:ext cx="2016224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1-1</a:t>
            </a:r>
            <a:r>
              <a:rPr lang="zh-TW" altLang="en-US" sz="2000" dirty="0" smtClean="0">
                <a:solidFill>
                  <a:schemeClr val="tx1"/>
                </a:solidFill>
              </a:rPr>
              <a:t>領域主題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7" name="＞形箭號 16"/>
          <p:cNvSpPr/>
          <p:nvPr/>
        </p:nvSpPr>
        <p:spPr>
          <a:xfrm>
            <a:off x="4103440" y="0"/>
            <a:ext cx="2772816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1-2</a:t>
            </a:r>
            <a:r>
              <a:rPr lang="zh-TW" altLang="en-US" sz="2000" dirty="0" smtClean="0">
                <a:solidFill>
                  <a:schemeClr val="tx1"/>
                </a:solidFill>
              </a:rPr>
              <a:t>教學對象與時間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內容版面配置區 8"/>
          <p:cNvSpPr>
            <a:spLocks noGrp="1"/>
          </p:cNvSpPr>
          <p:nvPr>
            <p:ph idx="1"/>
          </p:nvPr>
        </p:nvSpPr>
        <p:spPr>
          <a:xfrm>
            <a:off x="498474" y="1556792"/>
            <a:ext cx="7745933" cy="4297660"/>
          </a:xfrm>
        </p:spPr>
        <p:txBody>
          <a:bodyPr/>
          <a:lstStyle/>
          <a:p>
            <a:pPr lvl="0"/>
            <a:r>
              <a:rPr lang="zh-TW" altLang="zh-TW" sz="2800" dirty="0"/>
              <a:t>對於生命的長度有基本的認識。</a:t>
            </a:r>
          </a:p>
          <a:p>
            <a:pPr lvl="0"/>
            <a:r>
              <a:rPr lang="zh-TW" altLang="zh-TW" sz="2800" dirty="0"/>
              <a:t>知道人會生、老、病、死。</a:t>
            </a:r>
          </a:p>
          <a:p>
            <a:r>
              <a:rPr lang="zh-TW" altLang="zh-TW" sz="2800" dirty="0"/>
              <a:t>對於把握當下這件事比較沒有深刻的體會。</a:t>
            </a:r>
            <a:endParaRPr lang="zh-TW" altLang="en-US" sz="2800" dirty="0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560476"/>
            <a:ext cx="2786090" cy="21088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教案架構的內容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B7082D61-3587-4FCB-B45F-622933137ACC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4211960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2.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教案架構與設計理念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＞形箭號 14"/>
          <p:cNvSpPr/>
          <p:nvPr/>
        </p:nvSpPr>
        <p:spPr>
          <a:xfrm>
            <a:off x="3707904" y="0"/>
            <a:ext cx="2160240" cy="466724"/>
          </a:xfrm>
          <a:prstGeom prst="chevron">
            <a:avLst/>
          </a:prstGeom>
          <a:gradFill>
            <a:gsLst>
              <a:gs pos="0">
                <a:srgbClr val="C00000"/>
              </a:gs>
              <a:gs pos="100000">
                <a:schemeClr val="accent3">
                  <a:tint val="70000"/>
                  <a:shade val="100000"/>
                  <a:alpha val="100000"/>
                  <a:satMod val="200000"/>
                  <a:lumMod val="10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2-1</a:t>
            </a:r>
            <a:r>
              <a:rPr lang="zh-TW" altLang="en-US" sz="2000" dirty="0" smtClean="0">
                <a:solidFill>
                  <a:schemeClr val="tx1"/>
                </a:solidFill>
              </a:rPr>
              <a:t>教案架構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17" name="＞形箭號 16"/>
          <p:cNvSpPr/>
          <p:nvPr/>
        </p:nvSpPr>
        <p:spPr>
          <a:xfrm>
            <a:off x="5364088" y="0"/>
            <a:ext cx="2232248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2-2</a:t>
            </a:r>
            <a:r>
              <a:rPr lang="zh-TW" altLang="en-US" sz="2000" dirty="0" smtClean="0">
                <a:solidFill>
                  <a:schemeClr val="tx1"/>
                </a:solidFill>
              </a:rPr>
              <a:t>設計理念</a:t>
            </a:r>
            <a:endParaRPr lang="zh-TW" altLang="en-US" sz="2000" dirty="0">
              <a:solidFill>
                <a:schemeClr val="tx1"/>
              </a:solidFill>
            </a:endParaRPr>
          </a:p>
        </p:txBody>
      </p:sp>
      <p:sp>
        <p:nvSpPr>
          <p:cNvPr id="32" name="＞形箭號 31"/>
          <p:cNvSpPr/>
          <p:nvPr/>
        </p:nvSpPr>
        <p:spPr>
          <a:xfrm>
            <a:off x="7164288" y="0"/>
            <a:ext cx="2304256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2-3</a:t>
            </a:r>
            <a:r>
              <a:rPr lang="zh-TW" altLang="en-US" sz="2000" dirty="0" smtClean="0">
                <a:solidFill>
                  <a:schemeClr val="tx1"/>
                </a:solidFill>
              </a:rPr>
              <a:t>單元目標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06" y="466724"/>
            <a:ext cx="7602602" cy="62746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493910" y="404664"/>
            <a:ext cx="7556500" cy="873125"/>
          </a:xfrm>
        </p:spPr>
        <p:txBody>
          <a:bodyPr/>
          <a:lstStyle/>
          <a:p>
            <a:r>
              <a:rPr lang="zh-TW" altLang="en-US" dirty="0" smtClean="0"/>
              <a:t>理念內容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B7082D61-3587-4FCB-B45F-622933137ACC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14" name="五邊形 13"/>
          <p:cNvSpPr/>
          <p:nvPr/>
        </p:nvSpPr>
        <p:spPr>
          <a:xfrm>
            <a:off x="0" y="-3175"/>
            <a:ext cx="4211960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2.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教案架構與設計理念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＞形箭號 14"/>
          <p:cNvSpPr/>
          <p:nvPr/>
        </p:nvSpPr>
        <p:spPr>
          <a:xfrm>
            <a:off x="5580112" y="0"/>
            <a:ext cx="2016224" cy="476672"/>
          </a:xfrm>
          <a:prstGeom prst="chevron">
            <a:avLst/>
          </a:prstGeom>
          <a:gradFill>
            <a:gsLst>
              <a:gs pos="0">
                <a:srgbClr val="C00000"/>
              </a:gs>
              <a:gs pos="100000">
                <a:schemeClr val="accent3">
                  <a:tint val="70000"/>
                  <a:shade val="100000"/>
                  <a:alpha val="100000"/>
                  <a:satMod val="200000"/>
                  <a:lumMod val="10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2-2</a:t>
            </a:r>
            <a:r>
              <a:rPr lang="zh-TW" altLang="en-US" sz="2000" dirty="0" smtClean="0">
                <a:solidFill>
                  <a:schemeClr val="tx1"/>
                </a:solidFill>
              </a:rPr>
              <a:t>設計理念</a:t>
            </a:r>
          </a:p>
        </p:txBody>
      </p:sp>
      <p:sp>
        <p:nvSpPr>
          <p:cNvPr id="17" name="＞形箭號 16"/>
          <p:cNvSpPr/>
          <p:nvPr/>
        </p:nvSpPr>
        <p:spPr>
          <a:xfrm>
            <a:off x="3779912" y="0"/>
            <a:ext cx="2088232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2-1</a:t>
            </a:r>
            <a:r>
              <a:rPr lang="zh-TW" altLang="en-US" sz="2000" dirty="0" smtClean="0">
                <a:solidFill>
                  <a:schemeClr val="tx1"/>
                </a:solidFill>
              </a:rPr>
              <a:t>教案架構</a:t>
            </a:r>
          </a:p>
        </p:txBody>
      </p:sp>
      <p:sp>
        <p:nvSpPr>
          <p:cNvPr id="18" name="內容版面配置區 17"/>
          <p:cNvSpPr>
            <a:spLocks noGrp="1"/>
          </p:cNvSpPr>
          <p:nvPr>
            <p:ph idx="1"/>
          </p:nvPr>
        </p:nvSpPr>
        <p:spPr>
          <a:xfrm>
            <a:off x="323528" y="1052736"/>
            <a:ext cx="8280920" cy="5733256"/>
          </a:xfrm>
        </p:spPr>
        <p:txBody>
          <a:bodyPr/>
          <a:lstStyle/>
          <a:p>
            <a:r>
              <a:rPr lang="zh-TW" altLang="zh-TW" sz="2800" dirty="0" smtClean="0">
                <a:solidFill>
                  <a:srgbClr val="FF0000"/>
                </a:solidFill>
              </a:rPr>
              <a:t>六頂思考帽</a:t>
            </a:r>
            <a:endParaRPr lang="en-US" altLang="zh-TW" sz="2800" dirty="0" smtClean="0">
              <a:solidFill>
                <a:srgbClr val="FF0000"/>
              </a:solidFill>
            </a:endParaRPr>
          </a:p>
          <a:p>
            <a:pPr lvl="1">
              <a:buFont typeface="Calibri" pitchFamily="34" charset="0"/>
              <a:buChar char="⁻"/>
            </a:pPr>
            <a:r>
              <a:rPr lang="zh-TW" altLang="zh-TW" sz="2400" dirty="0" smtClean="0"/>
              <a:t>藉由小組討論闖關活動</a:t>
            </a:r>
            <a:r>
              <a:rPr lang="zh-TW" altLang="en-US" sz="2400" dirty="0" smtClean="0"/>
              <a:t>，</a:t>
            </a:r>
            <a:r>
              <a:rPr lang="zh-TW" altLang="zh-TW" sz="2400" dirty="0" smtClean="0"/>
              <a:t>從不同面向思考</a:t>
            </a:r>
            <a:r>
              <a:rPr lang="zh-TW" altLang="en-US" sz="2400" dirty="0" smtClean="0"/>
              <a:t>生命的意義</a:t>
            </a:r>
            <a:endParaRPr lang="en-US" altLang="zh-TW" sz="2400" dirty="0" smtClean="0"/>
          </a:p>
          <a:p>
            <a:pPr marL="228600" lvl="2">
              <a:spcBef>
                <a:spcPts val="2000"/>
              </a:spcBef>
            </a:pPr>
            <a:r>
              <a:rPr lang="zh-TW" altLang="en-US" sz="2800" dirty="0">
                <a:solidFill>
                  <a:srgbClr val="FF0000"/>
                </a:solidFill>
              </a:rPr>
              <a:t>生命</a:t>
            </a:r>
            <a:r>
              <a:rPr lang="zh-TW" altLang="en-US" sz="2800" dirty="0" smtClean="0">
                <a:solidFill>
                  <a:srgbClr val="FF0000"/>
                </a:solidFill>
              </a:rPr>
              <a:t>小</a:t>
            </a:r>
            <a:r>
              <a:rPr lang="zh-TW" altLang="zh-TW" sz="2800" dirty="0">
                <a:solidFill>
                  <a:srgbClr val="FF0000"/>
                </a:solidFill>
              </a:rPr>
              <a:t>學堂</a:t>
            </a:r>
            <a:endParaRPr lang="en-US" altLang="zh-TW" sz="2800" dirty="0">
              <a:solidFill>
                <a:srgbClr val="FF0000"/>
              </a:solidFill>
            </a:endParaRPr>
          </a:p>
          <a:p>
            <a:pPr marL="457200" lvl="3">
              <a:spcBef>
                <a:spcPts val="2000"/>
              </a:spcBef>
              <a:buFont typeface="Calibri" pitchFamily="34" charset="0"/>
              <a:buChar char="⁻"/>
            </a:pPr>
            <a:r>
              <a:rPr lang="zh-TW" altLang="zh-TW" sz="2400" dirty="0" smtClean="0"/>
              <a:t>培養</a:t>
            </a:r>
            <a:r>
              <a:rPr lang="zh-TW" altLang="en-US" sz="2400" dirty="0" smtClean="0"/>
              <a:t>對生命</a:t>
            </a:r>
            <a:r>
              <a:rPr lang="zh-TW" altLang="zh-TW" sz="2400" dirty="0" smtClean="0"/>
              <a:t>的</a:t>
            </a:r>
            <a:r>
              <a:rPr lang="zh-TW" altLang="zh-TW" sz="2400" dirty="0"/>
              <a:t>素養</a:t>
            </a:r>
            <a:endParaRPr lang="en-US" altLang="zh-TW" sz="2400" dirty="0"/>
          </a:p>
          <a:p>
            <a:pPr marL="457200" lvl="3">
              <a:spcBef>
                <a:spcPts val="2000"/>
              </a:spcBef>
              <a:buFont typeface="Calibri" pitchFamily="34" charset="0"/>
              <a:buChar char="⁻"/>
            </a:pPr>
            <a:r>
              <a:rPr lang="zh-TW" altLang="zh-TW" sz="2400" dirty="0"/>
              <a:t>增強後設認知的能力</a:t>
            </a:r>
            <a:r>
              <a:rPr lang="en-US" altLang="zh-TW" sz="2400" dirty="0"/>
              <a:t>(</a:t>
            </a:r>
            <a:r>
              <a:rPr lang="zh-TW" altLang="zh-TW" sz="2400" dirty="0"/>
              <a:t>學生出題</a:t>
            </a:r>
            <a:r>
              <a:rPr lang="en-US" altLang="zh-TW" sz="2400" dirty="0" smtClean="0"/>
              <a:t>)</a:t>
            </a:r>
          </a:p>
          <a:p>
            <a:pPr marL="457200" lvl="3">
              <a:spcBef>
                <a:spcPts val="2000"/>
              </a:spcBef>
              <a:buFont typeface="Calibri" pitchFamily="34" charset="0"/>
              <a:buChar char="⁻"/>
            </a:pPr>
            <a:r>
              <a:rPr lang="zh-TW" altLang="en-US" sz="2400" dirty="0" smtClean="0"/>
              <a:t>統整本主題</a:t>
            </a:r>
            <a:r>
              <a:rPr lang="zh-TW" altLang="en-US" sz="2400" dirty="0"/>
              <a:t>課程</a:t>
            </a:r>
            <a:endParaRPr lang="en-US" altLang="zh-TW" sz="2400" dirty="0" smtClean="0"/>
          </a:p>
          <a:p>
            <a:r>
              <a:rPr lang="zh-TW" altLang="zh-TW" sz="2800" dirty="0">
                <a:solidFill>
                  <a:srgbClr val="FF0000"/>
                </a:solidFill>
              </a:rPr>
              <a:t>曼陀羅思考</a:t>
            </a:r>
            <a:endParaRPr lang="en-US" altLang="zh-TW" sz="2800" dirty="0">
              <a:solidFill>
                <a:srgbClr val="FF0000"/>
              </a:solidFill>
            </a:endParaRPr>
          </a:p>
          <a:p>
            <a:pPr lvl="1">
              <a:buFont typeface="Calibri" pitchFamily="34" charset="0"/>
              <a:buChar char="⁻"/>
            </a:pPr>
            <a:r>
              <a:rPr lang="zh-TW" altLang="zh-TW" sz="2400" dirty="0" smtClean="0"/>
              <a:t>以</a:t>
            </a:r>
            <a:r>
              <a:rPr lang="zh-TW" altLang="en-US" sz="2400" dirty="0" smtClean="0"/>
              <a:t>生命</a:t>
            </a:r>
            <a:r>
              <a:rPr lang="zh-TW" altLang="zh-TW" sz="2400" dirty="0" smtClean="0"/>
              <a:t>為主題</a:t>
            </a:r>
            <a:r>
              <a:rPr lang="zh-TW" altLang="en-US" sz="2400" dirty="0" smtClean="0"/>
              <a:t>，</a:t>
            </a:r>
            <a:r>
              <a:rPr lang="zh-TW" altLang="zh-TW" sz="2400" dirty="0" smtClean="0"/>
              <a:t>增強學生對</a:t>
            </a:r>
            <a:r>
              <a:rPr lang="zh-TW" altLang="en-US" sz="2400" dirty="0" smtClean="0"/>
              <a:t>生命</a:t>
            </a:r>
            <a:r>
              <a:rPr lang="zh-TW" altLang="zh-TW" sz="2400" dirty="0" smtClean="0"/>
              <a:t>的思維與創價能力</a:t>
            </a:r>
            <a:endParaRPr lang="en-US" altLang="zh-TW" sz="2400" dirty="0" smtClean="0"/>
          </a:p>
          <a:p>
            <a:r>
              <a:rPr lang="zh-TW" altLang="en-US" sz="2800" dirty="0" smtClean="0">
                <a:solidFill>
                  <a:srgbClr val="FF0000"/>
                </a:solidFill>
              </a:rPr>
              <a:t>桌</a:t>
            </a:r>
            <a:r>
              <a:rPr lang="zh-TW" altLang="en-US" sz="2800" dirty="0">
                <a:solidFill>
                  <a:srgbClr val="FF0000"/>
                </a:solidFill>
              </a:rPr>
              <a:t>遊</a:t>
            </a:r>
            <a:r>
              <a:rPr lang="zh-TW" altLang="en-US" sz="2800" dirty="0" smtClean="0">
                <a:solidFill>
                  <a:srgbClr val="FF0000"/>
                </a:solidFill>
              </a:rPr>
              <a:t>大</a:t>
            </a:r>
            <a:r>
              <a:rPr lang="zh-TW" altLang="en-US" sz="2800" dirty="0">
                <a:solidFill>
                  <a:srgbClr val="FF0000"/>
                </a:solidFill>
              </a:rPr>
              <a:t>富</a:t>
            </a:r>
            <a:r>
              <a:rPr lang="zh-TW" altLang="en-US" sz="2800" dirty="0" smtClean="0">
                <a:solidFill>
                  <a:srgbClr val="FF0000"/>
                </a:solidFill>
              </a:rPr>
              <a:t>翁</a:t>
            </a:r>
            <a:endParaRPr lang="en-US" altLang="zh-TW" sz="2800" dirty="0">
              <a:solidFill>
                <a:srgbClr val="FF0000"/>
              </a:solidFill>
            </a:endParaRPr>
          </a:p>
          <a:p>
            <a:pPr marL="228600" lvl="1" indent="0">
              <a:buNone/>
            </a:pPr>
            <a:r>
              <a:rPr lang="en-US" altLang="zh-TW" sz="2400" dirty="0" smtClean="0"/>
              <a:t>-</a:t>
            </a:r>
            <a:r>
              <a:rPr lang="zh-TW" altLang="en-US" sz="2400" dirty="0" smtClean="0"/>
              <a:t> 延伸學習</a:t>
            </a:r>
            <a:endParaRPr lang="en-US" altLang="zh-TW" sz="2400" dirty="0" smtClean="0"/>
          </a:p>
          <a:p>
            <a:pPr lvl="2">
              <a:buFont typeface="Calibri" pitchFamily="34" charset="0"/>
              <a:buChar char="⁻"/>
            </a:pPr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20" name="＞形箭號 19"/>
          <p:cNvSpPr/>
          <p:nvPr/>
        </p:nvSpPr>
        <p:spPr>
          <a:xfrm>
            <a:off x="7236296" y="0"/>
            <a:ext cx="2304256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2-3</a:t>
            </a:r>
            <a:r>
              <a:rPr lang="zh-TW" altLang="en-US" sz="2000" dirty="0" smtClean="0">
                <a:solidFill>
                  <a:schemeClr val="tx1"/>
                </a:solidFill>
              </a:rPr>
              <a:t>單元目標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作品</a:t>
            </a:r>
            <a:r>
              <a:rPr lang="zh-TW" altLang="en-US" dirty="0"/>
              <a:t>簡介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B7082D61-3587-4FCB-B45F-622933137ACC}" type="slidenum">
              <a:rPr lang="zh-TW" altLang="en-US" smtClean="0"/>
              <a:pPr/>
              <a:t>9</a:t>
            </a:fld>
            <a:endParaRPr lang="zh-TW" altLang="en-US"/>
          </a:p>
        </p:txBody>
      </p:sp>
      <p:sp>
        <p:nvSpPr>
          <p:cNvPr id="18" name="內容版面配置區 17"/>
          <p:cNvSpPr>
            <a:spLocks noGrp="1"/>
          </p:cNvSpPr>
          <p:nvPr>
            <p:ph idx="1"/>
          </p:nvPr>
        </p:nvSpPr>
        <p:spPr>
          <a:xfrm>
            <a:off x="611560" y="1340768"/>
            <a:ext cx="7556500" cy="4824536"/>
          </a:xfrm>
        </p:spPr>
        <p:txBody>
          <a:bodyPr/>
          <a:lstStyle/>
          <a:p>
            <a:r>
              <a:rPr lang="zh-TW" altLang="zh-TW" sz="2200" dirty="0"/>
              <a:t> 本主題課程藉由動畫、影片、歌曲、小學堂、桌遊大富翁等，結合六頂思考帽、曼陀羅思考、學生出題，以減少理論與實務的距離，讓學生可以在這樣豐富的創意教學情境中，快樂學習有關生命教育的議題，可對學生的學習動機與興趣有所幫助。</a:t>
            </a:r>
          </a:p>
          <a:p>
            <a:r>
              <a:rPr lang="en-US" altLang="zh-TW" sz="2200" dirty="0"/>
              <a:t>    </a:t>
            </a:r>
            <a:r>
              <a:rPr lang="zh-TW" altLang="zh-TW" sz="2200" dirty="0"/>
              <a:t>第一節課使用愛學網中的動畫</a:t>
            </a:r>
            <a:r>
              <a:rPr lang="en-US" altLang="zh-TW" sz="2200" dirty="0"/>
              <a:t>-</a:t>
            </a:r>
            <a:r>
              <a:rPr lang="zh-TW" altLang="zh-TW" sz="2200" dirty="0"/>
              <a:t>《當下一秒踏實過》、《把握今天》，並結合六頂思考帽以設計【生命思考闖關帽】，使學生了解生命的意義就是要把握現在。第二節課藉由電影主題曲－不要放棄</a:t>
            </a:r>
            <a:r>
              <a:rPr lang="en-US" altLang="zh-TW" sz="2200" dirty="0"/>
              <a:t>(</a:t>
            </a:r>
            <a:r>
              <a:rPr lang="zh-TW" altLang="zh-TW" sz="2200" dirty="0"/>
              <a:t>阿美族版</a:t>
            </a:r>
            <a:r>
              <a:rPr lang="en-US" altLang="zh-TW" sz="2200" dirty="0"/>
              <a:t>)</a:t>
            </a:r>
            <a:r>
              <a:rPr lang="zh-TW" altLang="zh-TW" sz="2200" dirty="0"/>
              <a:t>、愛學網《樂觀面對人生的漫畫家</a:t>
            </a:r>
            <a:r>
              <a:rPr lang="en-US" altLang="zh-TW" sz="2200" dirty="0"/>
              <a:t>-</a:t>
            </a:r>
            <a:r>
              <a:rPr lang="zh-TW" altLang="zh-TW" sz="2200" dirty="0"/>
              <a:t>蕭言中》、愛學網《名人講堂精華篇</a:t>
            </a:r>
            <a:r>
              <a:rPr lang="en-US" altLang="zh-TW" sz="2200" dirty="0"/>
              <a:t>:</a:t>
            </a:r>
            <a:r>
              <a:rPr lang="zh-TW" altLang="zh-TW" sz="2200" dirty="0"/>
              <a:t>十一位名人們給全國國中小學同學們勉勵的話》，使學生了解在生命的過程中，如果遇到挫折時該如何面對，最後用【生命小學堂】與【生命曼陀羅】來統整本課程，並藉由桌遊</a:t>
            </a:r>
            <a:r>
              <a:rPr lang="en-US" altLang="zh-TW" sz="2200" dirty="0"/>
              <a:t>-</a:t>
            </a:r>
            <a:r>
              <a:rPr lang="zh-TW" altLang="zh-TW" sz="2200" dirty="0"/>
              <a:t>【生命大富翁】來延伸學習。</a:t>
            </a:r>
            <a:endParaRPr lang="en-US" altLang="zh-TW" sz="2200" dirty="0" smtClean="0"/>
          </a:p>
          <a:p>
            <a:endParaRPr lang="zh-TW" altLang="en-US" sz="2200" dirty="0"/>
          </a:p>
        </p:txBody>
      </p:sp>
      <p:sp>
        <p:nvSpPr>
          <p:cNvPr id="10" name="五邊形 9"/>
          <p:cNvSpPr/>
          <p:nvPr/>
        </p:nvSpPr>
        <p:spPr>
          <a:xfrm>
            <a:off x="0" y="-3175"/>
            <a:ext cx="4211960" cy="470783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ea typeface="+mj-ea"/>
              </a:rPr>
              <a:t>2.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教案架構與設計理念</a:t>
            </a:r>
            <a:endParaRPr lang="zh-TW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＞形箭號 10"/>
          <p:cNvSpPr/>
          <p:nvPr/>
        </p:nvSpPr>
        <p:spPr>
          <a:xfrm>
            <a:off x="5580112" y="0"/>
            <a:ext cx="2016224" cy="476672"/>
          </a:xfrm>
          <a:prstGeom prst="chevron">
            <a:avLst/>
          </a:prstGeom>
          <a:gradFill>
            <a:gsLst>
              <a:gs pos="0">
                <a:srgbClr val="C00000"/>
              </a:gs>
              <a:gs pos="100000">
                <a:schemeClr val="accent3">
                  <a:tint val="70000"/>
                  <a:shade val="100000"/>
                  <a:alpha val="100000"/>
                  <a:satMod val="200000"/>
                  <a:lumMod val="10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2-2</a:t>
            </a:r>
            <a:r>
              <a:rPr lang="zh-TW" altLang="en-US" sz="2000" dirty="0" smtClean="0">
                <a:solidFill>
                  <a:schemeClr val="tx1"/>
                </a:solidFill>
              </a:rPr>
              <a:t>設計理念</a:t>
            </a:r>
          </a:p>
        </p:txBody>
      </p:sp>
      <p:sp>
        <p:nvSpPr>
          <p:cNvPr id="12" name="＞形箭號 11"/>
          <p:cNvSpPr/>
          <p:nvPr/>
        </p:nvSpPr>
        <p:spPr>
          <a:xfrm>
            <a:off x="3779912" y="0"/>
            <a:ext cx="2088232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2-1</a:t>
            </a:r>
            <a:r>
              <a:rPr lang="zh-TW" altLang="en-US" sz="2000" dirty="0" smtClean="0">
                <a:solidFill>
                  <a:schemeClr val="tx1"/>
                </a:solidFill>
              </a:rPr>
              <a:t>教案架構</a:t>
            </a:r>
          </a:p>
        </p:txBody>
      </p:sp>
      <p:sp>
        <p:nvSpPr>
          <p:cNvPr id="13" name="＞形箭號 12"/>
          <p:cNvSpPr/>
          <p:nvPr/>
        </p:nvSpPr>
        <p:spPr>
          <a:xfrm>
            <a:off x="7236296" y="0"/>
            <a:ext cx="2304256" cy="466724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</a:rPr>
              <a:t>2-3</a:t>
            </a:r>
            <a:r>
              <a:rPr lang="zh-TW" altLang="en-US" sz="2000" dirty="0" smtClean="0">
                <a:solidFill>
                  <a:schemeClr val="tx1"/>
                </a:solidFill>
              </a:rPr>
              <a:t>單元目標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9|1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9|11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9|1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9|1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9|1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9|1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9|1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9|1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9|1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9|1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9|11.2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Health">
  <a:themeElements>
    <a:clrScheme name="模組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自訂 6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匯合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自訂 1">
      <a:majorFont>
        <a:latin typeface="Lucida Sans Unicode"/>
        <a:ea typeface="標楷體"/>
        <a:cs typeface=""/>
      </a:majorFont>
      <a:minorFont>
        <a:latin typeface="Lucida Sans Unicode"/>
        <a:ea typeface="標楷體"/>
        <a:cs typeface=""/>
      </a:minorFont>
    </a:fontScheme>
    <a:fmtScheme name="匯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iHealth</Template>
  <TotalTime>11036</TotalTime>
  <Words>998</Words>
  <Application>Microsoft Office PowerPoint</Application>
  <PresentationFormat>如螢幕大小 (4:3)</PresentationFormat>
  <Paragraphs>148</Paragraphs>
  <Slides>23</Slides>
  <Notes>19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23</vt:i4>
      </vt:variant>
    </vt:vector>
  </HeadingPairs>
  <TitlesOfParts>
    <vt:vector size="25" baseType="lpstr">
      <vt:lpstr>iHealth</vt:lpstr>
      <vt:lpstr>1_匯合</vt:lpstr>
      <vt:lpstr>  轉角遇見桃花源</vt:lpstr>
      <vt:lpstr>作品簡介</vt:lpstr>
      <vt:lpstr>傳統教學的限制</vt:lpstr>
      <vt:lpstr>融入領域</vt:lpstr>
      <vt:lpstr>教學對象與時間</vt:lpstr>
      <vt:lpstr>學生的先備知識</vt:lpstr>
      <vt:lpstr>教案架構的內容</vt:lpstr>
      <vt:lpstr>理念內容</vt:lpstr>
      <vt:lpstr>作品簡介</vt:lpstr>
      <vt:lpstr>作品簡介</vt:lpstr>
      <vt:lpstr>目標內容</vt:lpstr>
      <vt:lpstr>生命思考 闖關帽</vt:lpstr>
      <vt:lpstr>生命思考 闖關帽</vt:lpstr>
      <vt:lpstr>生命小學堂</vt:lpstr>
      <vt:lpstr>生命小學堂</vt:lpstr>
      <vt:lpstr>生命小學堂</vt:lpstr>
      <vt:lpstr>生命大富翁</vt:lpstr>
      <vt:lpstr>生命大富翁</vt:lpstr>
      <vt:lpstr>生命思考闖關帽</vt:lpstr>
      <vt:lpstr>生命思考闖關帽</vt:lpstr>
      <vt:lpstr>生命小學堂</vt:lpstr>
      <vt:lpstr>生命大富翁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Iker</dc:creator>
  <cp:lastModifiedBy>user</cp:lastModifiedBy>
  <cp:revision>879</cp:revision>
  <dcterms:created xsi:type="dcterms:W3CDTF">2011-07-14T02:54:09Z</dcterms:created>
  <dcterms:modified xsi:type="dcterms:W3CDTF">2017-08-30T06:33:06Z</dcterms:modified>
</cp:coreProperties>
</file>