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DD9E-29A6-43C3-962D-C5A668F0AC4E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CCBE9-0EE2-491F-BBD3-096F8BE1CEF4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5E79-DF7E-4F77-A0A6-D681580EDC49}" type="slidenum">
              <a:rPr lang="en-US" altLang="zh-TW" smtClean="0"/>
              <a:pPr/>
              <a:t>‹#›</a:t>
            </a:fld>
            <a:endParaRPr lang="en-US" altLang="zh-TW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2114B-54ED-4005-BA0D-5DB2CE99EF09}" type="slidenum">
              <a:rPr lang="en-US" altLang="zh-TW" smtClean="0"/>
              <a:pPr/>
              <a:t>‹#›</a:t>
            </a:fld>
            <a:endParaRPr lang="en-US" altLang="zh-TW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4CFC0-421C-4C72-BBD2-309206CBC28F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1FA56-F039-4E78-AC9C-8F9BA93053CD}" type="slidenum">
              <a:rPr lang="en-US" altLang="zh-TW" smtClean="0"/>
              <a:pPr/>
              <a:t>‹#›</a:t>
            </a:fld>
            <a:endParaRPr lang="en-US" altLang="zh-TW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F779F-FA55-4C25-9598-B8866A5901FF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1D59F-5460-4E61-A5AA-59FCCA09A354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E88B-E6F2-4C9F-B518-3BE36475CBB7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E77D4-F1AF-46C2-8FF4-3D9186E8B508}" type="slidenum">
              <a:rPr lang="en-US" altLang="zh-TW" smtClean="0"/>
              <a:pPr/>
              <a:t>‹#›</a:t>
            </a:fld>
            <a:endParaRPr lang="en-US" altLang="zh-TW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72965-7312-48D5-B0C2-4207F5B7CEA6}" type="slidenum">
              <a:rPr lang="en-US" altLang="zh-TW" smtClean="0"/>
              <a:pPr/>
              <a:t>‹#›</a:t>
            </a:fld>
            <a:endParaRPr lang="en-US" altLang="zh-TW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45C283C-D039-4956-8E2E-6CBBECB4C568}" type="slidenum">
              <a:rPr lang="en-US" altLang="zh-TW" smtClean="0"/>
              <a:pPr/>
              <a:t>‹#›</a:t>
            </a:fld>
            <a:endParaRPr lang="en-US" altLang="zh-T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zh-TW" sz="7200" kern="100" dirty="0">
                <a:effectLst/>
                <a:latin typeface="Times New Roman"/>
                <a:ea typeface="標楷體"/>
                <a:cs typeface="Times New Roman"/>
              </a:rPr>
              <a:t>印象․捕捉</a:t>
            </a:r>
            <a:endParaRPr lang="zh-TW" altLang="en-US" sz="7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台北市東門國小</a:t>
            </a:r>
            <a:endParaRPr lang="zh-TW" altLang="en-US" sz="2400" dirty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許麗蓉老師設計</a:t>
            </a:r>
            <a:endParaRPr lang="zh-TW" altLang="en-US" sz="2400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1331640" y="2132856"/>
            <a:ext cx="6840760" cy="4248472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    多數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孩子在畫人物時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，總會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顯得特別生硬、不注意比例、姿態，沒有變化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，甚至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會說：我不會畫那些姿勢。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    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   藉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由本單元「肢體速寫」的練習，指導孩子透過對人物的觀察，增加描繪的能力，也讓他們體會當模特兒的新鮮感，並感受各行各業辛苦的一面。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5400" dirty="0" smtClean="0">
                <a:latin typeface="標楷體" pitchFamily="65" charset="-120"/>
                <a:ea typeface="標楷體" pitchFamily="65" charset="-120"/>
              </a:rPr>
              <a:t>設計理念</a:t>
            </a:r>
            <a:endParaRPr lang="zh-TW" altLang="en-US" sz="5400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sz="3200" kern="100" dirty="0" smtClean="0">
                <a:effectLst/>
                <a:ea typeface="標楷體"/>
                <a:cs typeface="Times New Roman"/>
              </a:rPr>
              <a:t>引起動機</a:t>
            </a:r>
            <a:r>
              <a:rPr lang="en-US" altLang="zh-TW" sz="3200" kern="100" dirty="0" smtClean="0">
                <a:effectLst/>
                <a:ea typeface="標楷體"/>
                <a:cs typeface="Times New Roman"/>
              </a:rPr>
              <a:t>--</a:t>
            </a:r>
            <a:r>
              <a:rPr lang="zh-TW" altLang="en-US" sz="3200" kern="100" dirty="0">
                <a:effectLst/>
                <a:ea typeface="標楷體"/>
                <a:cs typeface="Times New Roman"/>
              </a:rPr>
              <a:t>竇加作品</a:t>
            </a:r>
            <a:r>
              <a:rPr lang="en-US" altLang="zh-TW" sz="3200" kern="100" dirty="0">
                <a:effectLst/>
                <a:ea typeface="標楷體"/>
                <a:cs typeface="Times New Roman"/>
              </a:rPr>
              <a:t>《</a:t>
            </a:r>
            <a:r>
              <a:rPr lang="zh-TW" altLang="en-US" sz="3200" kern="100" dirty="0" smtClean="0">
                <a:effectLst/>
                <a:ea typeface="標楷體"/>
                <a:cs typeface="Times New Roman"/>
              </a:rPr>
              <a:t>舞蹈教室</a:t>
            </a:r>
            <a:r>
              <a:rPr lang="en-US" altLang="zh-TW" sz="3200" kern="100" dirty="0">
                <a:effectLst/>
                <a:ea typeface="標楷體"/>
                <a:cs typeface="Times New Roman"/>
              </a:rPr>
              <a:t>》</a:t>
            </a:r>
            <a:endParaRPr lang="zh-TW" altLang="en-US" sz="3200" dirty="0"/>
          </a:p>
        </p:txBody>
      </p:sp>
      <p:pic>
        <p:nvPicPr>
          <p:cNvPr id="1027" name="圖片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665" y="2350816"/>
            <a:ext cx="3341335" cy="2501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56792"/>
            <a:ext cx="3113590" cy="2331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4035532"/>
            <a:ext cx="3144992" cy="2358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209228" y="6426487"/>
            <a:ext cx="27238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dirty="0" smtClean="0">
                <a:latin typeface="+mj-ea"/>
                <a:ea typeface="+mj-ea"/>
              </a:rPr>
              <a:t>動畫來源：康軒教學</a:t>
            </a:r>
            <a:r>
              <a:rPr lang="en-US" altLang="zh-TW" sz="1200" dirty="0" smtClean="0">
                <a:latin typeface="+mj-ea"/>
                <a:ea typeface="+mj-ea"/>
              </a:rPr>
              <a:t>DVD</a:t>
            </a:r>
            <a:r>
              <a:rPr lang="zh-TW" altLang="en-US" sz="1200" dirty="0" smtClean="0">
                <a:latin typeface="+mj-ea"/>
                <a:ea typeface="+mj-ea"/>
              </a:rPr>
              <a:t>或康</a:t>
            </a:r>
            <a:r>
              <a:rPr lang="zh-TW" altLang="en-US" sz="1200" dirty="0" smtClean="0">
                <a:latin typeface="+mj-ea"/>
                <a:ea typeface="+mj-ea"/>
              </a:rPr>
              <a:t>軒教師</a:t>
            </a:r>
            <a:r>
              <a:rPr lang="zh-TW" altLang="en-US" sz="1200" dirty="0" smtClean="0">
                <a:latin typeface="+mj-ea"/>
                <a:ea typeface="+mj-ea"/>
              </a:rPr>
              <a:t>網</a:t>
            </a:r>
            <a:endParaRPr lang="zh-TW" altLang="en-US" sz="12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3770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75337" y="1196752"/>
            <a:ext cx="7408333" cy="897549"/>
          </a:xfrm>
        </p:spPr>
        <p:txBody>
          <a:bodyPr/>
          <a:lstStyle/>
          <a:p>
            <a:r>
              <a:rPr lang="zh-TW" altLang="zh-TW" dirty="0"/>
              <a:t>透過愛學網影片，讓學生欣賞運動、工作、維護環境、服務人群等姿態，從而感受其中動人的美感。</a:t>
            </a:r>
          </a:p>
          <a:p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6418" y="116632"/>
            <a:ext cx="8229600" cy="1252728"/>
          </a:xfrm>
        </p:spPr>
        <p:txBody>
          <a:bodyPr/>
          <a:lstStyle/>
          <a:p>
            <a:r>
              <a:rPr lang="zh-TW" altLang="en-US" dirty="0" smtClean="0"/>
              <a:t>生活百態</a:t>
            </a:r>
            <a:endParaRPr lang="zh-TW" altLang="en-US" dirty="0"/>
          </a:p>
        </p:txBody>
      </p:sp>
      <p:pic>
        <p:nvPicPr>
          <p:cNvPr id="2050" name="圖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" b="35069"/>
          <a:stretch>
            <a:fillRect/>
          </a:stretch>
        </p:blipFill>
        <p:spPr bwMode="auto">
          <a:xfrm>
            <a:off x="333276" y="3900591"/>
            <a:ext cx="2411760" cy="2592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圖片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9" b="32024"/>
          <a:stretch>
            <a:fillRect/>
          </a:stretch>
        </p:blipFill>
        <p:spPr bwMode="auto">
          <a:xfrm>
            <a:off x="768177" y="2060848"/>
            <a:ext cx="2519264" cy="2658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圖片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3" b="31871"/>
          <a:stretch>
            <a:fillRect/>
          </a:stretch>
        </p:blipFill>
        <p:spPr bwMode="auto">
          <a:xfrm>
            <a:off x="3279999" y="2996951"/>
            <a:ext cx="2809328" cy="3039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圖片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4" b="53857"/>
          <a:stretch>
            <a:fillRect/>
          </a:stretch>
        </p:blipFill>
        <p:spPr bwMode="auto">
          <a:xfrm>
            <a:off x="6372200" y="4647430"/>
            <a:ext cx="2519264" cy="194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圖片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7" r="5286" b="39314"/>
          <a:stretch>
            <a:fillRect/>
          </a:stretch>
        </p:blipFill>
        <p:spPr bwMode="auto">
          <a:xfrm>
            <a:off x="5868144" y="2270727"/>
            <a:ext cx="2540993" cy="2632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字方塊 8"/>
          <p:cNvSpPr txBox="1"/>
          <p:nvPr/>
        </p:nvSpPr>
        <p:spPr>
          <a:xfrm>
            <a:off x="3822888" y="6409310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dirty="0" smtClean="0">
                <a:latin typeface="+mj-ea"/>
                <a:ea typeface="+mj-ea"/>
              </a:rPr>
              <a:t>影片來源：愛學網網站</a:t>
            </a:r>
            <a:endParaRPr lang="zh-TW" altLang="en-US" sz="12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2935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速寫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39630" y="1556792"/>
            <a:ext cx="5500133" cy="1041565"/>
          </a:xfrm>
        </p:spPr>
        <p:txBody>
          <a:bodyPr/>
          <a:lstStyle/>
          <a:p>
            <a:r>
              <a:rPr lang="zh-TW" altLang="en-US" dirty="0"/>
              <a:t>教師解說並示範人物肢體速寫的要點。</a:t>
            </a:r>
          </a:p>
          <a:p>
            <a:r>
              <a:rPr lang="zh-TW" altLang="en-US" dirty="0" smtClean="0"/>
              <a:t>學生</a:t>
            </a:r>
            <a:r>
              <a:rPr lang="zh-TW" altLang="en-US" dirty="0"/>
              <a:t>輪流擔任模特兒，進行速寫練習。</a:t>
            </a:r>
          </a:p>
          <a:p>
            <a:endParaRPr lang="zh-TW" altLang="en-US" dirty="0"/>
          </a:p>
        </p:txBody>
      </p:sp>
      <p:pic>
        <p:nvPicPr>
          <p:cNvPr id="3074" name="圖片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590" y="3140968"/>
            <a:ext cx="3499082" cy="2624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圖片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697" y="3140968"/>
            <a:ext cx="3487339" cy="2624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54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圖片 18" descr="描述: C:\Users\victor wang\Pictures\速寫\608速寫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98" t="11409" r="19196" b="45348"/>
          <a:stretch>
            <a:fillRect/>
          </a:stretch>
        </p:blipFill>
        <p:spPr bwMode="auto">
          <a:xfrm>
            <a:off x="1084163" y="1466850"/>
            <a:ext cx="98107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圖片 19" descr="描述: C:\Users\victor wang\Pictures\速寫\608速寫 (25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07" r="75224" b="25229"/>
          <a:stretch>
            <a:fillRect/>
          </a:stretch>
        </p:blipFill>
        <p:spPr bwMode="auto">
          <a:xfrm>
            <a:off x="2241451" y="1466850"/>
            <a:ext cx="9525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圖片 20" descr="描述: C:\Users\victor wang\Pictures\速寫\608速寫 (26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04" r="69594" b="22269"/>
          <a:stretch>
            <a:fillRect/>
          </a:stretch>
        </p:blipFill>
        <p:spPr bwMode="auto">
          <a:xfrm>
            <a:off x="3341762" y="1514102"/>
            <a:ext cx="9810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圖片 21" descr="描述: C:\Users\victor wang\Pictures\速寫\608速寫 (27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6" t="6660" r="59685"/>
          <a:stretch>
            <a:fillRect/>
          </a:stretch>
        </p:blipFill>
        <p:spPr bwMode="auto">
          <a:xfrm>
            <a:off x="4512940" y="1514102"/>
            <a:ext cx="838200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2095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Calibri" pitchFamily="34" charset="0"/>
              </a:rPr>
              <a:t> </a:t>
            </a: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3733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Calibri" pitchFamily="34" charset="0"/>
              </a:rPr>
              <a:t> </a:t>
            </a: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5362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Calibri" pitchFamily="34" charset="0"/>
              </a:rPr>
              <a:t> </a:t>
            </a: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pic>
        <p:nvPicPr>
          <p:cNvPr id="4108" name="圖片 14" descr="描述: C:\Users\victor wang\Pictures\速寫\608速寫 (18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09" t="36696" r="43234" b="44235"/>
          <a:stretch>
            <a:fillRect/>
          </a:stretch>
        </p:blipFill>
        <p:spPr bwMode="auto">
          <a:xfrm>
            <a:off x="611560" y="3805237"/>
            <a:ext cx="11430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圖片 15" descr="描述: C:\Users\victor wang\Pictures\速寫\608速寫 (32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74" t="9904" b="9010"/>
          <a:stretch>
            <a:fillRect/>
          </a:stretch>
        </p:blipFill>
        <p:spPr bwMode="auto">
          <a:xfrm>
            <a:off x="1906563" y="3805237"/>
            <a:ext cx="80962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圖片 16" descr="描述: C:\Users\victor wang\Pictures\速寫\608速寫 (35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10" t="28522" r="36011" b="24927"/>
          <a:stretch>
            <a:fillRect/>
          </a:stretch>
        </p:blipFill>
        <p:spPr bwMode="auto">
          <a:xfrm>
            <a:off x="2903612" y="3814762"/>
            <a:ext cx="876300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圖片 17" descr="描述: C:\Users\victor wang\Pictures\速寫\608速寫 (31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02" t="7234" b="29771"/>
          <a:stretch>
            <a:fillRect/>
          </a:stretch>
        </p:blipFill>
        <p:spPr bwMode="auto">
          <a:xfrm>
            <a:off x="3875162" y="3814762"/>
            <a:ext cx="895350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0" y="2286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Calibri" pitchFamily="34" charset="0"/>
              </a:rPr>
              <a:t> </a:t>
            </a: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0" y="411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Calibri" pitchFamily="34" charset="0"/>
              </a:rPr>
              <a:t> </a:t>
            </a: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5934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Calibri" pitchFamily="34" charset="0"/>
              </a:rPr>
              <a:t> </a:t>
            </a: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pic>
        <p:nvPicPr>
          <p:cNvPr id="4113" name="圖片 4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6" t="3310" r="10144" b="9267"/>
          <a:stretch>
            <a:fillRect/>
          </a:stretch>
        </p:blipFill>
        <p:spPr bwMode="auto">
          <a:xfrm>
            <a:off x="5351140" y="3649363"/>
            <a:ext cx="2951136" cy="2433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圖片 50" descr="描述: C:\Users\victor wang\Pictures\速寫\610速寫 (16)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08" r="72748" b="2161"/>
          <a:stretch>
            <a:fillRect/>
          </a:stretch>
        </p:blipFill>
        <p:spPr bwMode="auto">
          <a:xfrm>
            <a:off x="7825941" y="2833963"/>
            <a:ext cx="952670" cy="203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圖片 48" descr="描述: C:\Users\victor wang\Pictures\速寫\610速寫 (17)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23" r="77971" b="19218"/>
          <a:stretch>
            <a:fillRect/>
          </a:stretch>
        </p:blipFill>
        <p:spPr bwMode="auto">
          <a:xfrm>
            <a:off x="5911861" y="2790576"/>
            <a:ext cx="1008112" cy="194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標題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185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457200" y="714375"/>
            <a:ext cx="8229600" cy="1143000"/>
          </a:xfrm>
        </p:spPr>
        <p:txBody>
          <a:bodyPr/>
          <a:lstStyle/>
          <a:p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觀摩欣賞</a:t>
            </a:r>
          </a:p>
        </p:txBody>
      </p:sp>
      <p:pic>
        <p:nvPicPr>
          <p:cNvPr id="5122" name="圖片 1" descr="描述: C:\Users\victor wang\Pictures\許麗蓉\教學\10309六年級教學\201503創意設計教學\2015030626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1"/>
          <a:stretch>
            <a:fillRect/>
          </a:stretch>
        </p:blipFill>
        <p:spPr bwMode="auto">
          <a:xfrm>
            <a:off x="986829" y="2852936"/>
            <a:ext cx="3173165" cy="229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圖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705" y="2814737"/>
            <a:ext cx="3105152" cy="2328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1857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</a:t>
            </a: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9247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1" descr="描述: C:\Users\lilung\Pictures\10509六年級教學\速寫\609速寫 (2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33" b="6432"/>
          <a:stretch>
            <a:fillRect/>
          </a:stretch>
        </p:blipFill>
        <p:spPr bwMode="auto">
          <a:xfrm>
            <a:off x="6129879" y="4797152"/>
            <a:ext cx="2543175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圖片 4" descr="描述: C:\Users\lilung\Pictures\10509六年級教學\速寫\609速寫 (2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5"/>
          <a:stretch>
            <a:fillRect/>
          </a:stretch>
        </p:blipFill>
        <p:spPr bwMode="auto">
          <a:xfrm>
            <a:off x="6148930" y="2708920"/>
            <a:ext cx="25050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圖片 5" descr="描述: C:\Users\lilung\Pictures\10509六年級教學\速寫\610速寫 (1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7" b="2573"/>
          <a:stretch>
            <a:fillRect/>
          </a:stretch>
        </p:blipFill>
        <p:spPr bwMode="auto">
          <a:xfrm>
            <a:off x="6110829" y="692696"/>
            <a:ext cx="25431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圖片 12" descr="描述: C:\Users\lilung\Pictures\10509六年級教學\速寫\602速寫 (30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6" b="15665"/>
          <a:stretch>
            <a:fillRect/>
          </a:stretch>
        </p:blipFill>
        <p:spPr bwMode="auto">
          <a:xfrm>
            <a:off x="3387053" y="2257547"/>
            <a:ext cx="249555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圖片 9" descr="描述: C:\Users\lilung\Pictures\10509六年級教學\速寫\606速寫\606速寫 (29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44"/>
          <a:stretch>
            <a:fillRect/>
          </a:stretch>
        </p:blipFill>
        <p:spPr bwMode="auto">
          <a:xfrm>
            <a:off x="2942057" y="431949"/>
            <a:ext cx="293370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圖片 15" descr="描述: C:\Users\lilung\Pictures\10509六年級教學\速寫\608速寫 (29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" t="6992" r="7414" b="29156"/>
          <a:stretch>
            <a:fillRect/>
          </a:stretch>
        </p:blipFill>
        <p:spPr bwMode="auto">
          <a:xfrm>
            <a:off x="827584" y="4164954"/>
            <a:ext cx="4518670" cy="239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55" y="2217860"/>
            <a:ext cx="2628900" cy="177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圖片 11" descr="描述: C:\Users\lilung\Pictures\10509六年級教學\速寫\603速寫 (24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3" b="8246"/>
          <a:stretch>
            <a:fillRect/>
          </a:stretch>
        </p:blipFill>
        <p:spPr bwMode="auto">
          <a:xfrm>
            <a:off x="476375" y="450998"/>
            <a:ext cx="231141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269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312</TotalTime>
  <Words>173</Words>
  <Application>Microsoft Office PowerPoint</Application>
  <PresentationFormat>如螢幕大小 (4:3)</PresentationFormat>
  <Paragraphs>23</Paragraphs>
  <Slides>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波形</vt:lpstr>
      <vt:lpstr>印象․捕捉</vt:lpstr>
      <vt:lpstr>設計理念</vt:lpstr>
      <vt:lpstr>引起動機--竇加作品《舞蹈教室》</vt:lpstr>
      <vt:lpstr>生活百態</vt:lpstr>
      <vt:lpstr>速寫</vt:lpstr>
      <vt:lpstr>PowerPoint 簡報</vt:lpstr>
      <vt:lpstr>觀摩欣賞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創意大驚奇 </dc:title>
  <dc:creator>tmps</dc:creator>
  <cp:lastModifiedBy>victor wang</cp:lastModifiedBy>
  <cp:revision>32</cp:revision>
  <dcterms:created xsi:type="dcterms:W3CDTF">2006-10-31T03:42:05Z</dcterms:created>
  <dcterms:modified xsi:type="dcterms:W3CDTF">2017-08-16T03:04:46Z</dcterms:modified>
</cp:coreProperties>
</file>