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0"/>
  </p:handoutMasterIdLst>
  <p:sldIdLst>
    <p:sldId id="259" r:id="rId2"/>
    <p:sldId id="261" r:id="rId3"/>
    <p:sldId id="276" r:id="rId4"/>
    <p:sldId id="265" r:id="rId5"/>
    <p:sldId id="264" r:id="rId6"/>
    <p:sldId id="262" r:id="rId7"/>
    <p:sldId id="275" r:id="rId8"/>
    <p:sldId id="260" r:id="rId9"/>
    <p:sldId id="257" r:id="rId10"/>
    <p:sldId id="273" r:id="rId11"/>
    <p:sldId id="274" r:id="rId12"/>
    <p:sldId id="278" r:id="rId13"/>
    <p:sldId id="279" r:id="rId14"/>
    <p:sldId id="280" r:id="rId15"/>
    <p:sldId id="266" r:id="rId16"/>
    <p:sldId id="267" r:id="rId17"/>
    <p:sldId id="268" r:id="rId18"/>
    <p:sldId id="269" r:id="rId19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CCFF99"/>
    <a:srgbClr val="FF00FF"/>
    <a:srgbClr val="0000CC"/>
    <a:srgbClr val="008000"/>
    <a:srgbClr val="B6FD8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C6411-271C-479F-8F1A-B3F28E33C276}" type="datetimeFigureOut">
              <a:rPr lang="zh-TW" altLang="en-US" smtClean="0"/>
              <a:pPr/>
              <a:t>2017/8/29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A0F624-9969-4CD6-9794-2BE729F06E54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BCD44-6041-4BAE-9C0C-77777485FEDD}" type="datetimeFigureOut">
              <a:rPr lang="zh-TW" altLang="en-US" smtClean="0"/>
              <a:pPr/>
              <a:t>2017/8/29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97288-9D91-401B-9DBA-98460C64B18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BCD44-6041-4BAE-9C0C-77777485FEDD}" type="datetimeFigureOut">
              <a:rPr lang="zh-TW" altLang="en-US" smtClean="0"/>
              <a:pPr/>
              <a:t>2017/8/29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97288-9D91-401B-9DBA-98460C64B18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BCD44-6041-4BAE-9C0C-77777485FEDD}" type="datetimeFigureOut">
              <a:rPr lang="zh-TW" altLang="en-US" smtClean="0"/>
              <a:pPr/>
              <a:t>2017/8/29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97288-9D91-401B-9DBA-98460C64B18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BCD44-6041-4BAE-9C0C-77777485FEDD}" type="datetimeFigureOut">
              <a:rPr lang="zh-TW" altLang="en-US" smtClean="0"/>
              <a:pPr/>
              <a:t>2017/8/29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97288-9D91-401B-9DBA-98460C64B18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BCD44-6041-4BAE-9C0C-77777485FEDD}" type="datetimeFigureOut">
              <a:rPr lang="zh-TW" altLang="en-US" smtClean="0"/>
              <a:pPr/>
              <a:t>2017/8/29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97288-9D91-401B-9DBA-98460C64B18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BCD44-6041-4BAE-9C0C-77777485FEDD}" type="datetimeFigureOut">
              <a:rPr lang="zh-TW" altLang="en-US" smtClean="0"/>
              <a:pPr/>
              <a:t>2017/8/29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97288-9D91-401B-9DBA-98460C64B18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BCD44-6041-4BAE-9C0C-77777485FEDD}" type="datetimeFigureOut">
              <a:rPr lang="zh-TW" altLang="en-US" smtClean="0"/>
              <a:pPr/>
              <a:t>2017/8/29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97288-9D91-401B-9DBA-98460C64B18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BCD44-6041-4BAE-9C0C-77777485FEDD}" type="datetimeFigureOut">
              <a:rPr lang="zh-TW" altLang="en-US" smtClean="0"/>
              <a:pPr/>
              <a:t>2017/8/29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97288-9D91-401B-9DBA-98460C64B18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BCD44-6041-4BAE-9C0C-77777485FEDD}" type="datetimeFigureOut">
              <a:rPr lang="zh-TW" altLang="en-US" smtClean="0"/>
              <a:pPr/>
              <a:t>2017/8/29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97288-9D91-401B-9DBA-98460C64B18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BCD44-6041-4BAE-9C0C-77777485FEDD}" type="datetimeFigureOut">
              <a:rPr lang="zh-TW" altLang="en-US" smtClean="0"/>
              <a:pPr/>
              <a:t>2017/8/29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97288-9D91-401B-9DBA-98460C64B18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BCD44-6041-4BAE-9C0C-77777485FEDD}" type="datetimeFigureOut">
              <a:rPr lang="zh-TW" altLang="en-US" smtClean="0"/>
              <a:pPr/>
              <a:t>2017/8/29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97288-9D91-401B-9DBA-98460C64B18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>
            <a:alpha val="3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BCD44-6041-4BAE-9C0C-77777485FEDD}" type="datetimeFigureOut">
              <a:rPr lang="zh-TW" altLang="en-US" smtClean="0"/>
              <a:pPr/>
              <a:t>2017/8/29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97288-9D91-401B-9DBA-98460C64B18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85720" y="714356"/>
            <a:ext cx="8572560" cy="928694"/>
          </a:xfrm>
        </p:spPr>
        <p:txBody>
          <a:bodyPr>
            <a:normAutofit fontScale="90000"/>
          </a:bodyPr>
          <a:lstStyle/>
          <a:p>
            <a:r>
              <a:rPr lang="zh-TW" altLang="en-US" sz="4800" b="1" dirty="0" smtClean="0">
                <a:solidFill>
                  <a:srgbClr val="FF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作品簡介：我的朋友繪本創作接龍</a:t>
            </a:r>
            <a:endParaRPr lang="zh-TW" altLang="en-US" sz="4800" b="1" dirty="0">
              <a:solidFill>
                <a:srgbClr val="FF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214282" y="142852"/>
            <a:ext cx="864399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600" dirty="0" smtClean="0">
                <a:solidFill>
                  <a:srgbClr val="008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國家教育研究院</a:t>
            </a:r>
            <a:r>
              <a:rPr lang="en-US" altLang="zh-TW" sz="2600" dirty="0" smtClean="0">
                <a:solidFill>
                  <a:srgbClr val="008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106</a:t>
            </a:r>
            <a:r>
              <a:rPr lang="zh-TW" altLang="en-US" sz="2600" dirty="0" smtClean="0">
                <a:solidFill>
                  <a:srgbClr val="008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年度愛學網系列活動教師創意教案徵集</a:t>
            </a:r>
            <a:endParaRPr lang="zh-TW" altLang="en-US" sz="2600" dirty="0">
              <a:solidFill>
                <a:srgbClr val="008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571604" y="1714488"/>
            <a:ext cx="628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800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彭美霞、黃麗凌、李文才、鄭可偉</a:t>
            </a:r>
            <a:endParaRPr lang="zh-TW" altLang="en-US" sz="2800" dirty="0">
              <a:solidFill>
                <a:srgbClr val="0000CC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7" name="圖片 6" descr="P1090997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1928794" y="4714884"/>
            <a:ext cx="2714644" cy="20359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圖片 7" descr="P1100022.JPG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4714876" y="2643182"/>
            <a:ext cx="2714644" cy="20002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圖片 9" descr="P1190545.JPG"/>
          <p:cNvPicPr>
            <a:picLocks noChangeAspect="1"/>
          </p:cNvPicPr>
          <p:nvPr/>
        </p:nvPicPr>
        <p:blipFill>
          <a:blip r:embed="rId4" cstate="print">
            <a:lum bright="20000"/>
          </a:blip>
          <a:stretch>
            <a:fillRect/>
          </a:stretch>
        </p:blipFill>
        <p:spPr>
          <a:xfrm>
            <a:off x="4714876" y="4714860"/>
            <a:ext cx="2714644" cy="20359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圖片 8" descr="p14.jpg"/>
          <p:cNvPicPr>
            <a:picLocks noChangeAspect="1"/>
          </p:cNvPicPr>
          <p:nvPr/>
        </p:nvPicPr>
        <p:blipFill>
          <a:blip r:embed="rId5" cstate="print">
            <a:lum bright="-10000" contrast="10000"/>
          </a:blip>
          <a:stretch>
            <a:fillRect/>
          </a:stretch>
        </p:blipFill>
        <p:spPr>
          <a:xfrm>
            <a:off x="1857356" y="2571744"/>
            <a:ext cx="2786082" cy="2071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785818"/>
          </a:xfrm>
        </p:spPr>
        <p:txBody>
          <a:bodyPr>
            <a:noAutofit/>
          </a:bodyPr>
          <a:lstStyle/>
          <a:p>
            <a:r>
              <a:rPr lang="zh-TW" altLang="en-US" sz="48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多元教學</a:t>
            </a:r>
            <a:endParaRPr lang="zh-TW" altLang="en-US" sz="4800" b="1" dirty="0">
              <a:solidFill>
                <a:srgbClr val="FF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2844" y="1214422"/>
            <a:ext cx="9001156" cy="1500198"/>
          </a:xfrm>
        </p:spPr>
        <p:txBody>
          <a:bodyPr>
            <a:noAutofit/>
          </a:bodyPr>
          <a:lstStyle/>
          <a:p>
            <a:r>
              <a:rPr lang="zh-TW" altLang="en-US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愛學網教學媒體或繪本資源運用：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上網</a:t>
            </a:r>
            <a:r>
              <a:rPr lang="zh-TW" altLang="en-US" dirty="0" smtClean="0">
                <a:solidFill>
                  <a:srgbClr val="008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愛學網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或</a:t>
            </a:r>
            <a:r>
              <a:rPr lang="zh-TW" altLang="en-US" dirty="0" smtClean="0">
                <a:solidFill>
                  <a:srgbClr val="008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繪本閱讀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，搜尋並選擇運用相關教學媒體資源輔助教學。</a:t>
            </a:r>
            <a:endParaRPr lang="zh-TW" altLang="en-US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6" name="圖片 5" descr="愛學網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3286124"/>
            <a:ext cx="3994589" cy="2988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圖片 8" descr="P1190528.JPG"/>
          <p:cNvPicPr>
            <a:picLocks noChangeAspect="1"/>
          </p:cNvPicPr>
          <p:nvPr/>
        </p:nvPicPr>
        <p:blipFill>
          <a:blip r:embed="rId3" cstate="print">
            <a:lum bright="10000"/>
          </a:blip>
          <a:stretch>
            <a:fillRect/>
          </a:stretch>
        </p:blipFill>
        <p:spPr>
          <a:xfrm>
            <a:off x="4714876" y="3286124"/>
            <a:ext cx="4000496" cy="30003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785818"/>
          </a:xfrm>
        </p:spPr>
        <p:txBody>
          <a:bodyPr>
            <a:noAutofit/>
          </a:bodyPr>
          <a:lstStyle/>
          <a:p>
            <a:r>
              <a:rPr lang="zh-TW" altLang="en-US" sz="48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多元教學與評量</a:t>
            </a:r>
            <a:endParaRPr lang="zh-TW" altLang="en-US" sz="4800" b="1" dirty="0">
              <a:solidFill>
                <a:srgbClr val="FF0000"/>
              </a:solidFill>
            </a:endParaRPr>
          </a:p>
        </p:txBody>
      </p:sp>
      <p:pic>
        <p:nvPicPr>
          <p:cNvPr id="10" name="圖片 9" descr="P1090974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500034" y="3214686"/>
            <a:ext cx="4071966" cy="30539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圖片 10" descr="P1100006.JPG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4643438" y="3214686"/>
            <a:ext cx="4071934" cy="3053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內容版面配置區 2"/>
          <p:cNvSpPr txBox="1">
            <a:spLocks/>
          </p:cNvSpPr>
          <p:nvPr/>
        </p:nvSpPr>
        <p:spPr>
          <a:xfrm>
            <a:off x="142844" y="1214422"/>
            <a:ext cx="9001156" cy="15001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故事接龍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(</a:t>
            </a: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語文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)</a:t>
            </a: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：</a:t>
            </a:r>
            <a:r>
              <a:rPr kumimoji="0" lang="zh-TW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小組合作學習，運用故事圖學習單、分頁腳本學習單、擬人化、接龍等多元策略集體創作。 </a:t>
            </a:r>
            <a:endParaRPr kumimoji="0" lang="zh-TW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785818"/>
          </a:xfrm>
        </p:spPr>
        <p:txBody>
          <a:bodyPr>
            <a:noAutofit/>
          </a:bodyPr>
          <a:lstStyle/>
          <a:p>
            <a:r>
              <a:rPr lang="zh-TW" altLang="en-US" sz="48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多元教學與評量</a:t>
            </a:r>
            <a:endParaRPr lang="zh-TW" altLang="en-US" sz="4800" b="1" dirty="0">
              <a:solidFill>
                <a:srgbClr val="FF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2844" y="1214422"/>
            <a:ext cx="9001156" cy="1500198"/>
          </a:xfrm>
        </p:spPr>
        <p:txBody>
          <a:bodyPr>
            <a:noAutofit/>
          </a:bodyPr>
          <a:lstStyle/>
          <a:p>
            <a:r>
              <a:rPr lang="zh-TW" altLang="en-US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把故事變成圖畫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(</a:t>
            </a:r>
            <a:r>
              <a:rPr lang="zh-TW" altLang="en-US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藝術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)</a:t>
            </a:r>
            <a:r>
              <a:rPr lang="zh-TW" altLang="en-US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：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指導學生運用多元彩繪媒材與技法，表現創作主題，發展多元智慧。</a:t>
            </a:r>
            <a:endParaRPr lang="zh-TW" altLang="en-US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6" name="圖片 5" descr="P1090999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500034" y="3125388"/>
            <a:ext cx="4071967" cy="3053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圖片 7" descr="P1100022.JPG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4714876" y="3232521"/>
            <a:ext cx="3786214" cy="28396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785818"/>
          </a:xfrm>
        </p:spPr>
        <p:txBody>
          <a:bodyPr>
            <a:noAutofit/>
          </a:bodyPr>
          <a:lstStyle/>
          <a:p>
            <a:r>
              <a:rPr lang="zh-TW" altLang="en-US" sz="48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多元教學與評量</a:t>
            </a:r>
            <a:endParaRPr lang="zh-TW" altLang="en-US" sz="4800" b="1" dirty="0">
              <a:solidFill>
                <a:srgbClr val="FF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2844" y="1214422"/>
            <a:ext cx="9001156" cy="1500198"/>
          </a:xfrm>
        </p:spPr>
        <p:txBody>
          <a:bodyPr>
            <a:noAutofit/>
          </a:bodyPr>
          <a:lstStyle/>
          <a:p>
            <a:r>
              <a:rPr lang="zh-TW" altLang="en-US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配合故事內容進行角色扮演：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指導孩子配合自己所創作的故事，分組透過角色扮演等方式，進行繪本話劇表演。</a:t>
            </a:r>
            <a:endParaRPr lang="zh-TW" altLang="en-US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8" name="圖片 7" descr="P1190548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tretch>
            <a:fillRect/>
          </a:stretch>
        </p:blipFill>
        <p:spPr>
          <a:xfrm>
            <a:off x="595284" y="3429000"/>
            <a:ext cx="3905245" cy="29289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圖片 8" descr="P1190545.JPG"/>
          <p:cNvPicPr>
            <a:picLocks noChangeAspect="1"/>
          </p:cNvPicPr>
          <p:nvPr/>
        </p:nvPicPr>
        <p:blipFill>
          <a:blip r:embed="rId3" cstate="print">
            <a:lum bright="10000"/>
          </a:blip>
          <a:stretch>
            <a:fillRect/>
          </a:stretch>
        </p:blipFill>
        <p:spPr>
          <a:xfrm>
            <a:off x="4572000" y="3429000"/>
            <a:ext cx="3905245" cy="2928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229600" cy="785818"/>
          </a:xfrm>
        </p:spPr>
        <p:txBody>
          <a:bodyPr>
            <a:noAutofit/>
          </a:bodyPr>
          <a:lstStyle/>
          <a:p>
            <a:r>
              <a:rPr lang="zh-TW" altLang="en-US" sz="48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多元教學與評量</a:t>
            </a:r>
            <a:endParaRPr lang="zh-TW" altLang="en-US" sz="4800" b="1" dirty="0">
              <a:solidFill>
                <a:srgbClr val="FF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14348" y="1214422"/>
            <a:ext cx="7715304" cy="4214842"/>
          </a:xfrm>
        </p:spPr>
        <p:txBody>
          <a:bodyPr>
            <a:noAutofit/>
          </a:bodyPr>
          <a:lstStyle/>
          <a:p>
            <a:r>
              <a:rPr lang="zh-TW" altLang="en-US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運用故事圖學習單建構出故事大綱：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從故事的主題、情境、遭遇問題、過程到結果，指導學生從故事圖的架構中，釐清人物、情節的邏輯順序與發展脈絡，並透過分享、討論、故事接龍等集體創作過程，共同建構出故事大綱。</a:t>
            </a:r>
            <a:endParaRPr lang="zh-TW" altLang="en-US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 descr="故事圖學習單A毛毛蟲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-6000"/>
          </a:blip>
          <a:stretch>
            <a:fillRect/>
          </a:stretch>
        </p:blipFill>
        <p:spPr>
          <a:xfrm>
            <a:off x="428596" y="0"/>
            <a:ext cx="8358246" cy="6858000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內容版面配置區 3" descr="分頁腳本學習單A毛毛蟲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-5000"/>
          </a:blip>
          <a:stretch>
            <a:fillRect/>
          </a:stretch>
        </p:blipFill>
        <p:spPr>
          <a:xfrm>
            <a:off x="142844" y="0"/>
            <a:ext cx="8858312" cy="6812642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68346"/>
          </a:xfrm>
        </p:spPr>
        <p:txBody>
          <a:bodyPr/>
          <a:lstStyle/>
          <a:p>
            <a:r>
              <a:rPr lang="zh-TW" altLang="en-US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繪本彩繪過程與技巧指導</a:t>
            </a:r>
            <a:endParaRPr lang="zh-TW" altLang="en-US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6" name="圖片 5" descr="p05.jpg"/>
          <p:cNvPicPr>
            <a:picLocks noChangeAspect="1"/>
          </p:cNvPicPr>
          <p:nvPr/>
        </p:nvPicPr>
        <p:blipFill>
          <a:blip r:embed="rId2" cstate="print">
            <a:lum bright="-10000" contrast="10000"/>
          </a:blip>
          <a:stretch>
            <a:fillRect/>
          </a:stretch>
        </p:blipFill>
        <p:spPr>
          <a:xfrm>
            <a:off x="142844" y="928670"/>
            <a:ext cx="4214842" cy="2687235"/>
          </a:xfrm>
          <a:prstGeom prst="rect">
            <a:avLst/>
          </a:prstGeom>
        </p:spPr>
      </p:pic>
      <p:pic>
        <p:nvPicPr>
          <p:cNvPr id="8" name="內容版面配置區 7" descr="p14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-10000" contrast="10000"/>
          </a:blip>
          <a:stretch>
            <a:fillRect/>
          </a:stretch>
        </p:blipFill>
        <p:spPr>
          <a:xfrm>
            <a:off x="142844" y="3714752"/>
            <a:ext cx="4214842" cy="2997328"/>
          </a:xfrm>
        </p:spPr>
      </p:pic>
      <p:pic>
        <p:nvPicPr>
          <p:cNvPr id="9" name="圖片 8" descr="p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928670"/>
            <a:ext cx="4214842" cy="2714644"/>
          </a:xfrm>
          <a:prstGeom prst="rect">
            <a:avLst/>
          </a:prstGeom>
        </p:spPr>
      </p:pic>
      <p:pic>
        <p:nvPicPr>
          <p:cNvPr id="10" name="圖片 9" descr="p1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4876" y="3714752"/>
            <a:ext cx="4240066" cy="2714644"/>
          </a:xfrm>
          <a:prstGeom prst="rect">
            <a:avLst/>
          </a:prstGeom>
        </p:spPr>
      </p:pic>
      <p:sp>
        <p:nvSpPr>
          <p:cNvPr id="11" name="向右箭號 10"/>
          <p:cNvSpPr/>
          <p:nvPr/>
        </p:nvSpPr>
        <p:spPr>
          <a:xfrm>
            <a:off x="4214810" y="2143116"/>
            <a:ext cx="785818" cy="142876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向右箭號 11"/>
          <p:cNvSpPr/>
          <p:nvPr/>
        </p:nvSpPr>
        <p:spPr>
          <a:xfrm>
            <a:off x="4143372" y="5000636"/>
            <a:ext cx="785818" cy="142876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142844" y="1071546"/>
            <a:ext cx="4500594" cy="630226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標楷體" pitchFamily="65" charset="-120"/>
              </a:rPr>
              <a:t>運用鉛筆構圖，表現出蝌蚪在水池裡游泳的情形，用水彩先塗背景底色。</a:t>
            </a:r>
            <a:endParaRPr kumimoji="1" lang="zh-TW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5214942" y="1071546"/>
            <a:ext cx="3625875" cy="40011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標楷體" pitchFamily="65" charset="-120"/>
              </a:rPr>
              <a:t>再用水性色鉛筆彩繪插圖。</a:t>
            </a:r>
            <a:endParaRPr kumimoji="1" lang="zh-TW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500034" y="3857628"/>
            <a:ext cx="3643338" cy="707886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標楷體" pitchFamily="65" charset="-120"/>
              </a:rPr>
              <a:t>鉛筆構圖要表現出小麻雀想背小青蛙飛出井底的努力。</a:t>
            </a:r>
            <a:endParaRPr kumimoji="1" lang="zh-TW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4786314" y="3857628"/>
            <a:ext cx="4214842" cy="707886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標楷體" pitchFamily="65" charset="-120"/>
              </a:rPr>
              <a:t>用水彩塗上背景底色後，再用水性色鉛筆彩繪小青蛙與小麻雀等插圖。</a:t>
            </a:r>
            <a:endParaRPr kumimoji="1" lang="zh-TW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新細明體" pitchFamily="18" charset="-12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57158" y="571480"/>
            <a:ext cx="8229600" cy="796908"/>
          </a:xfrm>
        </p:spPr>
        <p:txBody>
          <a:bodyPr/>
          <a:lstStyle/>
          <a:p>
            <a:r>
              <a:rPr lang="zh-TW" altLang="en-US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未來修正之反思</a:t>
            </a:r>
            <a:endParaRPr lang="zh-TW" altLang="en-US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2900370"/>
          </a:xfrm>
        </p:spPr>
        <p:txBody>
          <a:bodyPr>
            <a:normAutofit/>
          </a:bodyPr>
          <a:lstStyle/>
          <a:p>
            <a:r>
              <a:rPr lang="zh-TW" altLang="en-US" sz="3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調整並增加教學時數，以期提供給小朋友更充裕、更豐富的學習</a:t>
            </a:r>
            <a:endParaRPr lang="en-US" altLang="zh-TW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r>
              <a:rPr lang="zh-TW" altLang="en-US" sz="3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從最簡單的</a:t>
            </a:r>
            <a:r>
              <a:rPr lang="en-US" sz="3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4</a:t>
            </a:r>
            <a:r>
              <a:rPr lang="zh-TW" altLang="en-US" sz="3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頁書漸進地發展到裝訂成冊或多組合作的多頁圖畫故事書</a:t>
            </a:r>
            <a:endParaRPr lang="zh-TW" altLang="en-US" sz="3600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2357422" y="4643446"/>
            <a:ext cx="500066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800" dirty="0" smtClean="0">
                <a:solidFill>
                  <a:srgbClr val="FF00FF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謝 謝！</a:t>
            </a:r>
            <a:endParaRPr lang="zh-TW" altLang="en-US" sz="3800" dirty="0">
              <a:solidFill>
                <a:srgbClr val="FF00FF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8072494" cy="846158"/>
          </a:xfrm>
        </p:spPr>
        <p:txBody>
          <a:bodyPr>
            <a:normAutofit/>
          </a:bodyPr>
          <a:lstStyle/>
          <a:p>
            <a:r>
              <a:rPr lang="zh-TW" altLang="en-US" sz="4800" b="1" cap="all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教學主題與</a:t>
            </a:r>
            <a:r>
              <a:rPr lang="zh-TW" altLang="en-US" sz="48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教學對象</a:t>
            </a:r>
            <a:endParaRPr lang="zh-TW" altLang="en-US" sz="48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2844" y="1785926"/>
            <a:ext cx="8715436" cy="2571768"/>
          </a:xfrm>
        </p:spPr>
        <p:txBody>
          <a:bodyPr>
            <a:normAutofit/>
          </a:bodyPr>
          <a:lstStyle/>
          <a:p>
            <a:r>
              <a:rPr lang="zh-TW" altLang="en-US" sz="3600" b="1" cap="all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教學主題：</a:t>
            </a:r>
            <a:r>
              <a:rPr lang="zh-TW" altLang="en-US" sz="3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我的朋友繪本創作接龍。</a:t>
            </a:r>
            <a:endParaRPr lang="en-US" altLang="zh-TW" sz="3600" b="1" cap="all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r>
              <a:rPr lang="zh-TW" altLang="en-US" sz="3600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教學對象</a:t>
            </a:r>
            <a:r>
              <a:rPr lang="zh-TW" altLang="en-US" sz="3600" b="1" cap="all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：</a:t>
            </a:r>
            <a:r>
              <a:rPr lang="zh-TW" altLang="en-US" sz="3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國小</a:t>
            </a:r>
            <a:r>
              <a:rPr lang="en-US" sz="3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5</a:t>
            </a:r>
            <a:r>
              <a:rPr lang="zh-TW" altLang="en-US" sz="3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年級學生。</a:t>
            </a:r>
            <a:endParaRPr lang="en-US" altLang="zh-TW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r>
              <a:rPr lang="zh-TW" altLang="en-US" sz="3600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教學時數</a:t>
            </a:r>
            <a:r>
              <a:rPr lang="zh-TW" altLang="en-US" sz="3600" b="1" cap="all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：</a:t>
            </a:r>
            <a:r>
              <a:rPr lang="zh-TW" altLang="en-US" sz="3600" b="1" cap="all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</a:t>
            </a:r>
            <a:r>
              <a:rPr lang="en-US" sz="3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80</a:t>
            </a:r>
            <a:r>
              <a:rPr lang="zh-TW" altLang="en-US" sz="3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分鐘</a:t>
            </a:r>
            <a:r>
              <a:rPr lang="en-US" sz="3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(2</a:t>
            </a:r>
            <a:r>
              <a:rPr lang="zh-TW" altLang="en-US" sz="3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節課</a:t>
            </a:r>
            <a:r>
              <a:rPr lang="en-US" sz="3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)</a:t>
            </a:r>
            <a:r>
              <a:rPr lang="zh-TW" altLang="en-US" sz="3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 。</a:t>
            </a:r>
            <a:endParaRPr lang="en-US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71472" y="500042"/>
            <a:ext cx="8072494" cy="846158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教學對象分析</a:t>
            </a:r>
            <a:endParaRPr lang="zh-TW" altLang="en-US" sz="4800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2844" y="1643050"/>
            <a:ext cx="8715436" cy="5000660"/>
          </a:xfrm>
        </p:spPr>
        <p:txBody>
          <a:bodyPr>
            <a:normAutofit/>
          </a:bodyPr>
          <a:lstStyle/>
          <a:p>
            <a:r>
              <a:rPr lang="zh-TW" altLang="en-US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教學對象分析</a:t>
            </a:r>
            <a:r>
              <a:rPr lang="zh-TW" altLang="en-US" b="1" cap="all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：</a:t>
            </a:r>
            <a:r>
              <a:rPr lang="zh-TW" altLang="en-US" sz="30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教學對象的先備知識生活經驗與本課程之聯結</a:t>
            </a:r>
            <a:endParaRPr lang="zh-TW" altLang="en-US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pPr marL="914400" lvl="1" indent="-514350">
              <a:buFont typeface="+mj-lt"/>
              <a:buAutoNum type="arabicPeriod"/>
            </a:pPr>
            <a:r>
              <a:rPr lang="zh-TW" altLang="en-US" b="1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綜合活動領域：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朋友相互幫忙等生活經驗。</a:t>
            </a:r>
          </a:p>
          <a:p>
            <a:pPr marL="914400" lvl="1" indent="-514350">
              <a:buFont typeface="+mj-lt"/>
              <a:buAutoNum type="arabicPeriod"/>
            </a:pPr>
            <a:r>
              <a:rPr lang="zh-TW" altLang="en-US" b="1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自然科學領域：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青蛙、毛毛蟲等小動物生態的先備知識。</a:t>
            </a:r>
          </a:p>
          <a:p>
            <a:pPr marL="914400" lvl="1" indent="-514350">
              <a:buFont typeface="+mj-lt"/>
              <a:buAutoNum type="arabicPeriod"/>
            </a:pPr>
            <a:r>
              <a:rPr lang="zh-TW" altLang="en-US" b="1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語文領域：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閱讀理解、寫作、仿寫、接寫等先備知識與經驗。</a:t>
            </a:r>
          </a:p>
          <a:p>
            <a:pPr marL="914400" lvl="1" indent="-514350">
              <a:buFont typeface="+mj-lt"/>
              <a:buAutoNum type="arabicPeriod"/>
            </a:pPr>
            <a:r>
              <a:rPr lang="zh-TW" altLang="en-US" b="1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藝術領域：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構圖、運用多元媒材、彩繪、角色扮演等先備知識與經驗。</a:t>
            </a:r>
            <a:endParaRPr lang="zh-TW" altLang="en-US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8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設計理念</a:t>
            </a:r>
            <a:endParaRPr lang="zh-TW" altLang="en-US" sz="4800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TW" altLang="en-US" sz="3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繪本創作教學提供孩子發展</a:t>
            </a:r>
            <a:r>
              <a:rPr lang="zh-TW" altLang="en-US" sz="3600" dirty="0" smtClean="0">
                <a:solidFill>
                  <a:srgbClr val="008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多元智慧</a:t>
            </a:r>
            <a:r>
              <a:rPr lang="zh-TW" altLang="en-US" sz="3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的機會</a:t>
            </a:r>
            <a:endParaRPr lang="en-US" altLang="zh-TW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r>
              <a:rPr lang="zh-TW" altLang="en-US" sz="3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注重聯結學生的先備經驗，運用圖解式前導組體</a:t>
            </a:r>
            <a:r>
              <a:rPr lang="en-US" altLang="zh-TW" sz="3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(</a:t>
            </a:r>
            <a:r>
              <a:rPr lang="zh-TW" altLang="en-US" sz="3600" dirty="0" smtClean="0">
                <a:solidFill>
                  <a:srgbClr val="008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故事圖</a:t>
            </a:r>
            <a:r>
              <a:rPr lang="en-US" altLang="zh-TW" sz="3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)</a:t>
            </a:r>
            <a:r>
              <a:rPr lang="zh-TW" altLang="en-US" sz="3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做為繪本創作的學習鷹架</a:t>
            </a:r>
            <a:endParaRPr lang="en-US" altLang="zh-TW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r>
              <a:rPr lang="zh-TW" altLang="en-US" sz="3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多元教學與多元評量</a:t>
            </a:r>
            <a:endParaRPr lang="en-US" altLang="zh-TW" sz="3600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r>
              <a:rPr lang="zh-TW" altLang="en-US" sz="3600" dirty="0" smtClean="0">
                <a:solidFill>
                  <a:srgbClr val="008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愛學網教學媒體</a:t>
            </a:r>
            <a:r>
              <a:rPr lang="zh-TW" altLang="en-US" sz="36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與教學資源的運用</a:t>
            </a:r>
            <a:endParaRPr lang="zh-TW" altLang="en-US" sz="3600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0"/>
            <a:ext cx="8929718" cy="939784"/>
          </a:xfrm>
        </p:spPr>
        <p:txBody>
          <a:bodyPr>
            <a:normAutofit fontScale="90000"/>
          </a:bodyPr>
          <a:lstStyle/>
          <a:p>
            <a:r>
              <a:rPr lang="zh-TW" altLang="en-US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「我的朋友繪本創作接龍」統整架構圖</a:t>
            </a:r>
            <a:endParaRPr lang="zh-TW" altLang="en-US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4" name="內容版面配置區 3" descr="統整架構圖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88183" y="1034315"/>
            <a:ext cx="8055817" cy="582368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158162" cy="714356"/>
          </a:xfrm>
        </p:spPr>
        <p:txBody>
          <a:bodyPr>
            <a:normAutofit fontScale="90000"/>
          </a:bodyPr>
          <a:lstStyle/>
          <a:p>
            <a:r>
              <a:rPr lang="zh-TW" altLang="en-US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教學目標</a:t>
            </a:r>
            <a:r>
              <a:rPr lang="en-US" altLang="zh-TW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(</a:t>
            </a:r>
            <a:r>
              <a:rPr lang="zh-TW" altLang="en-US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十二年國教課綱指標</a:t>
            </a:r>
            <a:r>
              <a:rPr lang="en-US" altLang="zh-TW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)</a:t>
            </a:r>
            <a:endParaRPr lang="zh-TW" altLang="en-US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2844" y="1643050"/>
            <a:ext cx="8858312" cy="4286280"/>
          </a:xfrm>
        </p:spPr>
        <p:txBody>
          <a:bodyPr>
            <a:noAutofit/>
          </a:bodyPr>
          <a:lstStyle/>
          <a:p>
            <a:r>
              <a:rPr lang="zh-TW" altLang="en-US" sz="2800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綜合活動：</a:t>
            </a:r>
            <a:endParaRPr lang="zh-TW" altLang="en-US" sz="2800" dirty="0" smtClean="0">
              <a:solidFill>
                <a:srgbClr val="0000CC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r>
              <a:rPr lang="zh-TW" alt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綜</a:t>
            </a:r>
            <a:r>
              <a:rPr 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-E-B1 </a:t>
            </a:r>
            <a:r>
              <a:rPr lang="zh-TW" alt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覺察自己的人際溝通方式，學習合宜的互動與溝通技巧，培養同理心，並應用於日常生活。</a:t>
            </a:r>
          </a:p>
          <a:p>
            <a:r>
              <a:rPr lang="zh-TW" alt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綜</a:t>
            </a:r>
            <a:r>
              <a:rPr 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-E-C2 </a:t>
            </a:r>
            <a:r>
              <a:rPr lang="zh-TW" alt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理解他人感受，樂於與人互動，學習尊重他人，增進人際關係，與團隊成員合作達成團體目標。</a:t>
            </a:r>
          </a:p>
          <a:p>
            <a:r>
              <a:rPr lang="zh-TW" altLang="en-US" sz="2800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自然科學：</a:t>
            </a:r>
            <a:endParaRPr lang="zh-TW" altLang="en-US" sz="2800" dirty="0" smtClean="0">
              <a:solidFill>
                <a:srgbClr val="0000CC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INb-Ⅱ-7</a:t>
            </a:r>
            <a:r>
              <a:rPr lang="zh-TW" alt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動植物的外部形態和內部構造與其生長、行為、繁衍後代和適應環境有關。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34" y="0"/>
            <a:ext cx="8158162" cy="714356"/>
          </a:xfrm>
        </p:spPr>
        <p:txBody>
          <a:bodyPr>
            <a:normAutofit fontScale="90000"/>
          </a:bodyPr>
          <a:lstStyle/>
          <a:p>
            <a:r>
              <a:rPr lang="zh-TW" altLang="en-US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教學目標</a:t>
            </a:r>
            <a:r>
              <a:rPr lang="en-US" altLang="zh-TW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(</a:t>
            </a:r>
            <a:r>
              <a:rPr lang="zh-TW" altLang="en-US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十二年國教課綱指標</a:t>
            </a:r>
            <a:r>
              <a:rPr lang="en-US" altLang="zh-TW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)</a:t>
            </a:r>
            <a:endParaRPr lang="zh-TW" altLang="en-US" b="1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2844" y="714356"/>
            <a:ext cx="8858312" cy="6143644"/>
          </a:xfrm>
        </p:spPr>
        <p:txBody>
          <a:bodyPr>
            <a:noAutofit/>
          </a:bodyPr>
          <a:lstStyle/>
          <a:p>
            <a:r>
              <a:rPr lang="zh-TW" altLang="en-US" sz="2800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語文：</a:t>
            </a:r>
            <a:endParaRPr lang="zh-TW" altLang="en-US" sz="2800" dirty="0" smtClean="0">
              <a:solidFill>
                <a:srgbClr val="0000CC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r>
              <a:rPr 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5-</a:t>
            </a:r>
            <a:r>
              <a:rPr lang="zh-TW" alt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Ｉ</a:t>
            </a:r>
            <a:r>
              <a:rPr 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-6  </a:t>
            </a:r>
            <a:r>
              <a:rPr lang="zh-TW" alt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利用圖像、故事結構等策略，協助文本的理解與內容重述。</a:t>
            </a:r>
          </a:p>
          <a:p>
            <a:r>
              <a:rPr 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6-</a:t>
            </a:r>
            <a:r>
              <a:rPr lang="zh-TW" alt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Ｉ</a:t>
            </a:r>
            <a:r>
              <a:rPr 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-2  </a:t>
            </a:r>
            <a:r>
              <a:rPr lang="zh-TW" alt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透過閱讀及觀察，積累寫作材料。</a:t>
            </a:r>
          </a:p>
          <a:p>
            <a:r>
              <a:rPr 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6-</a:t>
            </a:r>
            <a:r>
              <a:rPr lang="zh-TW" alt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Ｉ</a:t>
            </a:r>
            <a:r>
              <a:rPr 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-3  </a:t>
            </a:r>
            <a:r>
              <a:rPr lang="zh-TW" alt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寫出語意完整的句子、主題明確的段落。</a:t>
            </a:r>
          </a:p>
          <a:p>
            <a:r>
              <a:rPr 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6-</a:t>
            </a:r>
            <a:r>
              <a:rPr lang="zh-TW" alt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Ｉ</a:t>
            </a:r>
            <a:r>
              <a:rPr 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-4  </a:t>
            </a:r>
            <a:r>
              <a:rPr lang="zh-TW" alt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使用仿寫、接寫等技巧寫作。</a:t>
            </a:r>
          </a:p>
          <a:p>
            <a:r>
              <a:rPr 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6-</a:t>
            </a:r>
            <a:r>
              <a:rPr lang="zh-TW" alt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Ｉ</a:t>
            </a:r>
            <a:r>
              <a:rPr 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-6  </a:t>
            </a:r>
            <a:r>
              <a:rPr lang="zh-TW" alt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培養寫作的興趣。</a:t>
            </a:r>
          </a:p>
          <a:p>
            <a:r>
              <a:rPr 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6-Ⅱ-3  </a:t>
            </a:r>
            <a:r>
              <a:rPr lang="zh-TW" alt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學習審題、立意、選材、組織等寫作步驟。</a:t>
            </a:r>
          </a:p>
          <a:p>
            <a:r>
              <a:rPr lang="zh-TW" altLang="en-US" sz="2800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藝術：</a:t>
            </a:r>
            <a:endParaRPr lang="zh-TW" altLang="en-US" sz="2800" dirty="0" smtClean="0">
              <a:solidFill>
                <a:srgbClr val="0000CC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  <a:p>
            <a:r>
              <a:rPr lang="zh-TW" alt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視</a:t>
            </a:r>
            <a:r>
              <a:rPr 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1-Ⅲ-3 </a:t>
            </a:r>
            <a:r>
              <a:rPr lang="zh-TW" alt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能學習設計式思考，進行創意發想和實作。</a:t>
            </a:r>
          </a:p>
          <a:p>
            <a:r>
              <a:rPr lang="zh-TW" alt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視</a:t>
            </a:r>
            <a:r>
              <a:rPr 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1-Ⅲ-2 </a:t>
            </a:r>
            <a:r>
              <a:rPr lang="zh-TW" alt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能學習多元媒材與技法，表現創作主題。</a:t>
            </a:r>
          </a:p>
          <a:p>
            <a:r>
              <a:rPr lang="zh-TW" alt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表</a:t>
            </a:r>
            <a:r>
              <a:rPr 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1-Ⅱ-2 </a:t>
            </a:r>
            <a:r>
              <a:rPr lang="zh-TW" altLang="en-US" sz="2800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能創作簡短的表演。</a:t>
            </a:r>
            <a:endParaRPr lang="zh-TW" altLang="en-US" sz="2800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教學目標</a:t>
            </a:r>
            <a:r>
              <a:rPr lang="en-US" altLang="zh-TW" sz="48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(</a:t>
            </a:r>
            <a:r>
              <a:rPr lang="zh-TW" altLang="en-US" sz="48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單元目標</a:t>
            </a:r>
            <a:r>
              <a:rPr lang="en-US" altLang="zh-TW" sz="48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)</a:t>
            </a:r>
            <a:endParaRPr lang="zh-TW" altLang="en-US" sz="4800" dirty="0">
              <a:solidFill>
                <a:srgbClr val="FF0000"/>
              </a:solidFill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 lnSpcReduction="10000"/>
          </a:bodyPr>
          <a:lstStyle/>
          <a:p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理解他人感受，體認友情的可貴，學習合宜的互動與溝通技巧，樂於與人互動。</a:t>
            </a:r>
          </a:p>
          <a:p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觀察動植物的形態、構造，瞭解其生長、行為與生活環境。</a:t>
            </a:r>
          </a:p>
          <a:p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閱讀理解繪本，利用圖像、故事結構等策略，使用仿寫、接寫等技巧編寫故事，培養小組合作、共同創作故事的興趣。</a:t>
            </a:r>
          </a:p>
          <a:p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學習多元媒材與技法，聯結文本內容與圖像彩繪，表現創作主題。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928694"/>
          </a:xfrm>
        </p:spPr>
        <p:txBody>
          <a:bodyPr>
            <a:normAutofit/>
          </a:bodyPr>
          <a:lstStyle/>
          <a:p>
            <a:r>
              <a:rPr lang="zh-TW" altLang="en-US" sz="48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多元教學</a:t>
            </a:r>
            <a:endParaRPr lang="zh-TW" altLang="en-US" sz="4800" b="1" dirty="0">
              <a:solidFill>
                <a:srgbClr val="FF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0" y="1000108"/>
            <a:ext cx="9001156" cy="2286016"/>
          </a:xfrm>
        </p:spPr>
        <p:txBody>
          <a:bodyPr>
            <a:noAutofit/>
          </a:bodyPr>
          <a:lstStyle/>
          <a:p>
            <a:r>
              <a:rPr lang="zh-TW" altLang="en-US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我的好朋友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(</a:t>
            </a:r>
            <a:r>
              <a:rPr lang="zh-TW" altLang="en-US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綜合活動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)</a:t>
            </a:r>
            <a:r>
              <a:rPr lang="zh-TW" altLang="en-US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、柯南小偵探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(</a:t>
            </a:r>
            <a:r>
              <a:rPr lang="zh-TW" altLang="en-US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自然科學</a:t>
            </a:r>
            <a:r>
              <a:rPr lang="en-US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) </a:t>
            </a:r>
            <a:r>
              <a:rPr lang="zh-TW" altLang="en-US" b="1" dirty="0" smtClean="0">
                <a:solidFill>
                  <a:srgbClr val="0000CC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：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聯結友情故事</a:t>
            </a:r>
            <a:r>
              <a:rPr lang="zh-TW" altLang="en-US" dirty="0" smtClean="0">
                <a:solidFill>
                  <a:srgbClr val="008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、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青蛙、毛毛蟲等小動物生活習性等生活經驗與先備知識，引起學生學習的動機，以期學生產生</a:t>
            </a:r>
            <a:r>
              <a:rPr lang="zh-TW" altLang="en-US" dirty="0" smtClean="0">
                <a:solidFill>
                  <a:srgbClr val="008000"/>
                </a:solidFill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「有意義的學習」 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。</a:t>
            </a:r>
            <a:endParaRPr lang="zh-TW" altLang="en-US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5" name="圖片 4" descr="P1090981.JPG"/>
          <p:cNvPicPr>
            <a:picLocks noChangeAspect="1"/>
          </p:cNvPicPr>
          <p:nvPr/>
        </p:nvPicPr>
        <p:blipFill>
          <a:blip r:embed="rId2" cstate="print">
            <a:lum bright="10000"/>
          </a:blip>
          <a:stretch>
            <a:fillRect/>
          </a:stretch>
        </p:blipFill>
        <p:spPr>
          <a:xfrm>
            <a:off x="214282" y="3357562"/>
            <a:ext cx="4286279" cy="32147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圖片 6" descr="P1090950.JPG"/>
          <p:cNvPicPr>
            <a:picLocks noChangeAspect="1"/>
          </p:cNvPicPr>
          <p:nvPr/>
        </p:nvPicPr>
        <p:blipFill>
          <a:blip r:embed="rId3" cstate="print">
            <a:lum bright="10000"/>
          </a:blip>
          <a:stretch>
            <a:fillRect/>
          </a:stretch>
        </p:blipFill>
        <p:spPr>
          <a:xfrm>
            <a:off x="4643438" y="3429000"/>
            <a:ext cx="4286280" cy="3214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932</Words>
  <Application>Microsoft Office PowerPoint</Application>
  <PresentationFormat>如螢幕大小 (4:3)</PresentationFormat>
  <Paragraphs>63</Paragraphs>
  <Slides>18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18</vt:i4>
      </vt:variant>
    </vt:vector>
  </HeadingPairs>
  <TitlesOfParts>
    <vt:vector size="19" baseType="lpstr">
      <vt:lpstr>Office 佈景主題</vt:lpstr>
      <vt:lpstr>作品簡介：我的朋友繪本創作接龍</vt:lpstr>
      <vt:lpstr>教學主題與教學對象</vt:lpstr>
      <vt:lpstr>教學對象分析</vt:lpstr>
      <vt:lpstr>設計理念</vt:lpstr>
      <vt:lpstr>「我的朋友繪本創作接龍」統整架構圖</vt:lpstr>
      <vt:lpstr>教學目標(十二年國教課綱指標)</vt:lpstr>
      <vt:lpstr>教學目標(十二年國教課綱指標)</vt:lpstr>
      <vt:lpstr>教學目標(單元目標)</vt:lpstr>
      <vt:lpstr>多元教學</vt:lpstr>
      <vt:lpstr>多元教學</vt:lpstr>
      <vt:lpstr>多元教學與評量</vt:lpstr>
      <vt:lpstr>多元教學與評量</vt:lpstr>
      <vt:lpstr>多元教學與評量</vt:lpstr>
      <vt:lpstr>多元教學與評量</vt:lpstr>
      <vt:lpstr>投影片 15</vt:lpstr>
      <vt:lpstr>投影片 16</vt:lpstr>
      <vt:lpstr>繪本彩繪過程與技巧指導</vt:lpstr>
      <vt:lpstr>未來修正之反思</vt:lpstr>
    </vt:vector>
  </TitlesOfParts>
  <Company>GenuinePC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國家教育研究院106年度愛學網系列活動教師創意教案徵集</dc:title>
  <dc:subject>創意教案-我的朋友繪本創作接龍-作品簡介</dc:subject>
  <dc:creator>彭美霞、黃麗凌、李文才、鄭可偉</dc:creator>
  <cp:lastModifiedBy>User</cp:lastModifiedBy>
  <cp:revision>39</cp:revision>
  <dcterms:created xsi:type="dcterms:W3CDTF">2017-08-29T01:09:48Z</dcterms:created>
  <dcterms:modified xsi:type="dcterms:W3CDTF">2017-08-29T07:50:54Z</dcterms:modified>
</cp:coreProperties>
</file>