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0" r:id="rId4"/>
    <p:sldId id="261" r:id="rId5"/>
    <p:sldId id="262" r:id="rId6"/>
    <p:sldId id="259" r:id="rId7"/>
    <p:sldId id="263" r:id="rId8"/>
    <p:sldId id="278" r:id="rId9"/>
    <p:sldId id="276" r:id="rId10"/>
    <p:sldId id="265" r:id="rId11"/>
    <p:sldId id="277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4" r:id="rId20"/>
    <p:sldId id="275" r:id="rId21"/>
    <p:sldId id="273" r:id="rId2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FF9900"/>
    <a:srgbClr val="FFFF00"/>
    <a:srgbClr val="FF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4" autoAdjust="0"/>
    <p:restoredTop sz="94660"/>
  </p:normalViewPr>
  <p:slideViewPr>
    <p:cSldViewPr snapToGrid="0" showGuides="1">
      <p:cViewPr varScale="1">
        <p:scale>
          <a:sx n="85" d="100"/>
          <a:sy n="85" d="100"/>
        </p:scale>
        <p:origin x="960" y="78"/>
      </p:cViewPr>
      <p:guideLst>
        <p:guide orient="horz" pos="2137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960D1-A42D-423A-878A-BA79B407D9A7}" type="datetimeFigureOut">
              <a:rPr lang="zh-TW" altLang="en-US" smtClean="0"/>
              <a:t>2018/8/29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787A3-3840-46A7-8C3D-9D3300392F7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450868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960D1-A42D-423A-878A-BA79B407D9A7}" type="datetimeFigureOut">
              <a:rPr lang="zh-TW" altLang="en-US" smtClean="0"/>
              <a:t>2018/8/29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787A3-3840-46A7-8C3D-9D3300392F7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452906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960D1-A42D-423A-878A-BA79B407D9A7}" type="datetimeFigureOut">
              <a:rPr lang="zh-TW" altLang="en-US" smtClean="0"/>
              <a:t>2018/8/29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787A3-3840-46A7-8C3D-9D3300392F7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503714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960D1-A42D-423A-878A-BA79B407D9A7}" type="datetimeFigureOut">
              <a:rPr lang="zh-TW" altLang="en-US" smtClean="0"/>
              <a:t>2018/8/29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787A3-3840-46A7-8C3D-9D3300392F7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182316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960D1-A42D-423A-878A-BA79B407D9A7}" type="datetimeFigureOut">
              <a:rPr lang="zh-TW" altLang="en-US" smtClean="0"/>
              <a:t>2018/8/29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787A3-3840-46A7-8C3D-9D3300392F7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665904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960D1-A42D-423A-878A-BA79B407D9A7}" type="datetimeFigureOut">
              <a:rPr lang="zh-TW" altLang="en-US" smtClean="0"/>
              <a:t>2018/8/29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787A3-3840-46A7-8C3D-9D3300392F7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426833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960D1-A42D-423A-878A-BA79B407D9A7}" type="datetimeFigureOut">
              <a:rPr lang="zh-TW" altLang="en-US" smtClean="0"/>
              <a:t>2018/8/29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787A3-3840-46A7-8C3D-9D3300392F7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76199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960D1-A42D-423A-878A-BA79B407D9A7}" type="datetimeFigureOut">
              <a:rPr lang="zh-TW" altLang="en-US" smtClean="0"/>
              <a:t>2018/8/29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787A3-3840-46A7-8C3D-9D3300392F7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320885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960D1-A42D-423A-878A-BA79B407D9A7}" type="datetimeFigureOut">
              <a:rPr lang="zh-TW" altLang="en-US" smtClean="0"/>
              <a:t>2018/8/29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787A3-3840-46A7-8C3D-9D3300392F7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287540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960D1-A42D-423A-878A-BA79B407D9A7}" type="datetimeFigureOut">
              <a:rPr lang="zh-TW" altLang="en-US" smtClean="0"/>
              <a:t>2018/8/29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787A3-3840-46A7-8C3D-9D3300392F7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293201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960D1-A42D-423A-878A-BA79B407D9A7}" type="datetimeFigureOut">
              <a:rPr lang="zh-TW" altLang="en-US" smtClean="0"/>
              <a:t>2018/8/29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787A3-3840-46A7-8C3D-9D3300392F7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015151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E960D1-A42D-423A-878A-BA79B407D9A7}" type="datetimeFigureOut">
              <a:rPr lang="zh-TW" altLang="en-US" smtClean="0"/>
              <a:t>2018/8/29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C787A3-3840-46A7-8C3D-9D3300392F7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287676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3508" y="2521915"/>
            <a:ext cx="3016983" cy="4302217"/>
          </a:xfrm>
          <a:prstGeom prst="rect">
            <a:avLst/>
          </a:prstGeom>
        </p:spPr>
      </p:pic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730023" y="301078"/>
            <a:ext cx="5692423" cy="2387600"/>
          </a:xfrm>
        </p:spPr>
        <p:txBody>
          <a:bodyPr/>
          <a:lstStyle/>
          <a:p>
            <a:pPr algn="dist"/>
            <a:r>
              <a:rPr lang="zh-TW" altLang="en-US" dirty="0" smtClean="0">
                <a:solidFill>
                  <a:srgbClr val="FF5050"/>
                </a:solidFill>
                <a:latin typeface="文鼎俏黑體P" panose="040B0900000000000000" pitchFamily="82" charset="-120"/>
                <a:ea typeface="文鼎俏黑體P" panose="040B0900000000000000" pitchFamily="82" charset="-120"/>
              </a:rPr>
              <a:t>腦筋急轉彎</a:t>
            </a:r>
            <a:endParaRPr lang="zh-TW" altLang="en-US" dirty="0">
              <a:solidFill>
                <a:srgbClr val="FF5050"/>
              </a:solidFill>
              <a:latin typeface="文鼎俏黑體P" panose="040B0900000000000000" pitchFamily="82" charset="-120"/>
              <a:ea typeface="文鼎俏黑體P" panose="040B0900000000000000" pitchFamily="82" charset="-120"/>
            </a:endParaRP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730023" y="4934127"/>
            <a:ext cx="6858000" cy="1655762"/>
          </a:xfrm>
        </p:spPr>
        <p:txBody>
          <a:bodyPr/>
          <a:lstStyle/>
          <a:p>
            <a:pPr algn="r"/>
            <a:r>
              <a:rPr lang="zh-TW" altLang="en-US" dirty="0" smtClean="0">
                <a:latin typeface="文鼎俏黑體P" panose="040B0900000000000000" pitchFamily="82" charset="-120"/>
                <a:ea typeface="文鼎俏黑體P" panose="040B0900000000000000" pitchFamily="82" charset="-120"/>
              </a:rPr>
              <a:t>玫萱老師 製作</a:t>
            </a:r>
            <a:endParaRPr lang="zh-TW" altLang="en-US" dirty="0">
              <a:latin typeface="文鼎俏黑體P" panose="040B0900000000000000" pitchFamily="82" charset="-120"/>
              <a:ea typeface="文鼎俏黑體P" panose="040B0900000000000000" pitchFamily="82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86464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/>
          <a:lstStyle/>
          <a:p>
            <a:pPr algn="ctr"/>
            <a:r>
              <a:rPr lang="zh-TW" altLang="en-US" dirty="0" smtClean="0">
                <a:solidFill>
                  <a:schemeClr val="accent4">
                    <a:lumMod val="50000"/>
                  </a:schemeClr>
                </a:solidFill>
                <a:latin typeface="文鼎俏黑體P" panose="040B0900000000000000" pitchFamily="82" charset="-120"/>
                <a:ea typeface="文鼎俏黑體P" panose="040B0900000000000000" pitchFamily="82" charset="-120"/>
              </a:rPr>
              <a:t>分組討論故事接龍並進行發表</a:t>
            </a:r>
            <a:endParaRPr lang="zh-TW" altLang="en-US" dirty="0">
              <a:solidFill>
                <a:schemeClr val="accent4">
                  <a:lumMod val="50000"/>
                </a:schemeClr>
              </a:solidFill>
              <a:latin typeface="文鼎俏黑體P" panose="040B0900000000000000" pitchFamily="82" charset="-120"/>
              <a:ea typeface="文鼎俏黑體P" panose="040B0900000000000000" pitchFamily="82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628650" y="1273882"/>
            <a:ext cx="7886700" cy="5469466"/>
          </a:xfrm>
        </p:spPr>
        <p:txBody>
          <a:bodyPr>
            <a:normAutofit/>
          </a:bodyPr>
          <a:lstStyle/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US" altLang="zh-TW" dirty="0" smtClean="0">
                <a:solidFill>
                  <a:schemeClr val="accent1">
                    <a:lumMod val="50000"/>
                  </a:schemeClr>
                </a:solidFill>
                <a:latin typeface="文鼎俏黑體P" panose="040B0900000000000000" pitchFamily="82" charset="-120"/>
                <a:ea typeface="文鼎俏黑體P" panose="040B0900000000000000" pitchFamily="82" charset="-120"/>
              </a:rPr>
              <a:t>Get</a:t>
            </a:r>
            <a:r>
              <a:rPr lang="zh-TW" altLang="en-US" dirty="0" smtClean="0">
                <a:solidFill>
                  <a:schemeClr val="accent1">
                    <a:lumMod val="50000"/>
                  </a:schemeClr>
                </a:solidFill>
                <a:latin typeface="文鼎俏黑體P" panose="040B0900000000000000" pitchFamily="82" charset="-120"/>
                <a:ea typeface="文鼎俏黑體P" panose="040B0900000000000000" pitchFamily="82" charset="-120"/>
              </a:rPr>
              <a:t>一張</a:t>
            </a:r>
            <a:r>
              <a:rPr lang="zh-TW" altLang="en-US" dirty="0" smtClean="0">
                <a:solidFill>
                  <a:srgbClr val="FF0000"/>
                </a:solidFill>
                <a:latin typeface="文鼎俏黑體P" panose="040B0900000000000000" pitchFamily="82" charset="-120"/>
                <a:ea typeface="文鼎俏黑體P" panose="040B0900000000000000" pitchFamily="82" charset="-120"/>
              </a:rPr>
              <a:t>情境題</a:t>
            </a:r>
            <a:endParaRPr lang="en-US" altLang="zh-TW" dirty="0" smtClean="0">
              <a:solidFill>
                <a:srgbClr val="FF0000"/>
              </a:solidFill>
              <a:latin typeface="文鼎俏黑體P" panose="040B0900000000000000" pitchFamily="82" charset="-120"/>
              <a:ea typeface="文鼎俏黑體P" panose="040B0900000000000000" pitchFamily="82" charset="-120"/>
            </a:endParaRP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zh-TW" altLang="en-US" dirty="0" smtClean="0">
                <a:solidFill>
                  <a:schemeClr val="accent1">
                    <a:lumMod val="50000"/>
                  </a:schemeClr>
                </a:solidFill>
                <a:latin typeface="文鼎俏黑體P" panose="040B0900000000000000" pitchFamily="82" charset="-120"/>
                <a:ea typeface="文鼎俏黑體P" panose="040B0900000000000000" pitchFamily="82" charset="-120"/>
              </a:rPr>
              <a:t>判斷故事主角是</a:t>
            </a:r>
            <a:r>
              <a:rPr lang="zh-TW" altLang="en-US" dirty="0" smtClean="0">
                <a:solidFill>
                  <a:srgbClr val="FF3300"/>
                </a:solidFill>
                <a:latin typeface="文鼎俏黑體P" panose="040B0900000000000000" pitchFamily="82" charset="-120"/>
                <a:ea typeface="文鼎俏黑體P" panose="040B0900000000000000" pitchFamily="82" charset="-120"/>
              </a:rPr>
              <a:t>憂鬱情緒</a:t>
            </a:r>
            <a:r>
              <a:rPr lang="en-US" altLang="zh-TW" dirty="0" smtClean="0">
                <a:solidFill>
                  <a:srgbClr val="002060"/>
                </a:solidFill>
                <a:latin typeface="文鼎俏黑體P" panose="040B0900000000000000" pitchFamily="82" charset="-120"/>
                <a:ea typeface="文鼎俏黑體P" panose="040B0900000000000000" pitchFamily="82" charset="-120"/>
              </a:rPr>
              <a:t>or</a:t>
            </a:r>
            <a:r>
              <a:rPr lang="zh-TW" altLang="en-US" dirty="0" smtClean="0">
                <a:solidFill>
                  <a:srgbClr val="FF3300"/>
                </a:solidFill>
                <a:latin typeface="文鼎俏黑體P" panose="040B0900000000000000" pitchFamily="82" charset="-120"/>
                <a:ea typeface="文鼎俏黑體P" panose="040B0900000000000000" pitchFamily="82" charset="-120"/>
              </a:rPr>
              <a:t>憂鬱症</a:t>
            </a:r>
            <a:endParaRPr lang="en-US" altLang="zh-TW" dirty="0" smtClean="0">
              <a:solidFill>
                <a:srgbClr val="FF3300"/>
              </a:solidFill>
              <a:latin typeface="文鼎俏黑體P" panose="040B0900000000000000" pitchFamily="82" charset="-120"/>
              <a:ea typeface="文鼎俏黑體P" panose="040B0900000000000000" pitchFamily="82" charset="-120"/>
            </a:endParaRP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zh-TW" altLang="en-US" dirty="0" smtClean="0">
                <a:solidFill>
                  <a:schemeClr val="accent1">
                    <a:lumMod val="50000"/>
                  </a:schemeClr>
                </a:solidFill>
                <a:latin typeface="文鼎俏黑體P" panose="040B0900000000000000" pitchFamily="82" charset="-120"/>
                <a:ea typeface="文鼎俏黑體P" panose="040B0900000000000000" pitchFamily="82" charset="-120"/>
              </a:rPr>
              <a:t>請寫出影響故事主角被憂鬱所苦的</a:t>
            </a:r>
            <a:r>
              <a:rPr lang="zh-TW" altLang="en-US" dirty="0" smtClean="0">
                <a:solidFill>
                  <a:srgbClr val="FF3300"/>
                </a:solidFill>
                <a:latin typeface="文鼎俏黑體P" panose="040B0900000000000000" pitchFamily="82" charset="-120"/>
                <a:ea typeface="文鼎俏黑體P" panose="040B0900000000000000" pitchFamily="82" charset="-120"/>
              </a:rPr>
              <a:t>事件成因</a:t>
            </a:r>
            <a:endParaRPr lang="en-US" altLang="zh-TW" dirty="0" smtClean="0">
              <a:solidFill>
                <a:srgbClr val="FF3300"/>
              </a:solidFill>
              <a:latin typeface="文鼎俏黑體P" panose="040B0900000000000000" pitchFamily="82" charset="-120"/>
              <a:ea typeface="文鼎俏黑體P" panose="040B0900000000000000" pitchFamily="82" charset="-120"/>
            </a:endParaRP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zh-TW" altLang="en-US" dirty="0" smtClean="0">
                <a:solidFill>
                  <a:schemeClr val="accent1">
                    <a:lumMod val="50000"/>
                  </a:schemeClr>
                </a:solidFill>
                <a:latin typeface="文鼎俏黑體P" panose="040B0900000000000000" pitchFamily="82" charset="-120"/>
                <a:ea typeface="文鼎俏黑體P" panose="040B0900000000000000" pitchFamily="82" charset="-120"/>
              </a:rPr>
              <a:t>請寫出故事主角的</a:t>
            </a:r>
            <a:r>
              <a:rPr lang="zh-TW" altLang="en-US" dirty="0" smtClean="0">
                <a:solidFill>
                  <a:srgbClr val="FF0000"/>
                </a:solidFill>
                <a:latin typeface="文鼎俏黑體P" panose="040B0900000000000000" pitchFamily="82" charset="-120"/>
                <a:ea typeface="文鼎俏黑體P" panose="040B0900000000000000" pitchFamily="82" charset="-120"/>
              </a:rPr>
              <a:t>憂鬱情緒及反應</a:t>
            </a:r>
            <a:endParaRPr lang="en-US" altLang="zh-TW" dirty="0" smtClean="0">
              <a:solidFill>
                <a:srgbClr val="FF0000"/>
              </a:solidFill>
              <a:latin typeface="文鼎俏黑體P" panose="040B0900000000000000" pitchFamily="82" charset="-120"/>
              <a:ea typeface="文鼎俏黑體P" panose="040B0900000000000000" pitchFamily="82" charset="-120"/>
            </a:endParaRP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zh-TW" altLang="en-US" dirty="0" smtClean="0">
                <a:solidFill>
                  <a:schemeClr val="accent1">
                    <a:lumMod val="50000"/>
                  </a:schemeClr>
                </a:solidFill>
                <a:latin typeface="文鼎俏黑體P" panose="040B0900000000000000" pitchFamily="82" charset="-120"/>
                <a:ea typeface="文鼎俏黑體P" panose="040B0900000000000000" pitchFamily="82" charset="-120"/>
              </a:rPr>
              <a:t>請以</a:t>
            </a:r>
            <a:r>
              <a:rPr lang="zh-TW" altLang="en-US" dirty="0" smtClean="0">
                <a:solidFill>
                  <a:srgbClr val="FF0000"/>
                </a:solidFill>
                <a:latin typeface="文鼎俏黑體P" panose="040B0900000000000000" pitchFamily="82" charset="-120"/>
                <a:ea typeface="文鼎俏黑體P" panose="040B0900000000000000" pitchFamily="82" charset="-120"/>
              </a:rPr>
              <a:t>正向</a:t>
            </a:r>
            <a:r>
              <a:rPr lang="zh-TW" altLang="en-US" dirty="0" smtClean="0">
                <a:solidFill>
                  <a:schemeClr val="accent1">
                    <a:lumMod val="50000"/>
                  </a:schemeClr>
                </a:solidFill>
                <a:latin typeface="文鼎俏黑體P" panose="040B0900000000000000" pitchFamily="82" charset="-120"/>
                <a:ea typeface="文鼎俏黑體P" panose="040B0900000000000000" pitchFamily="82" charset="-120"/>
              </a:rPr>
              <a:t>的角度與</a:t>
            </a:r>
            <a:r>
              <a:rPr lang="zh-TW" altLang="en-US" dirty="0" smtClean="0">
                <a:solidFill>
                  <a:srgbClr val="FF0000"/>
                </a:solidFill>
                <a:latin typeface="文鼎俏黑體P" panose="040B0900000000000000" pitchFamily="82" charset="-120"/>
                <a:ea typeface="文鼎俏黑體P" panose="040B0900000000000000" pitchFamily="82" charset="-120"/>
              </a:rPr>
              <a:t>有效的策略</a:t>
            </a:r>
            <a:r>
              <a:rPr lang="zh-TW" altLang="en-US" dirty="0" smtClean="0">
                <a:solidFill>
                  <a:schemeClr val="accent1">
                    <a:lumMod val="50000"/>
                  </a:schemeClr>
                </a:solidFill>
                <a:latin typeface="文鼎俏黑體P" panose="040B0900000000000000" pitchFamily="82" charset="-120"/>
                <a:ea typeface="文鼎俏黑體P" panose="040B0900000000000000" pitchFamily="82" charset="-120"/>
              </a:rPr>
              <a:t>集思廣益幫主角繼續他的人生故事</a:t>
            </a:r>
            <a:r>
              <a:rPr lang="en-US" altLang="zh-TW" dirty="0" smtClean="0">
                <a:solidFill>
                  <a:schemeClr val="accent1">
                    <a:lumMod val="50000"/>
                  </a:schemeClr>
                </a:solidFill>
                <a:latin typeface="文鼎俏黑體P" panose="040B0900000000000000" pitchFamily="82" charset="-120"/>
                <a:ea typeface="文鼎俏黑體P" panose="040B0900000000000000" pitchFamily="82" charset="-120"/>
              </a:rPr>
              <a:t>(</a:t>
            </a:r>
            <a:r>
              <a:rPr lang="zh-TW" altLang="en-US" dirty="0" smtClean="0">
                <a:solidFill>
                  <a:schemeClr val="accent1">
                    <a:lumMod val="50000"/>
                  </a:schemeClr>
                </a:solidFill>
                <a:latin typeface="文鼎俏黑體P" panose="040B0900000000000000" pitchFamily="82" charset="-120"/>
                <a:ea typeface="文鼎俏黑體P" panose="040B0900000000000000" pitchFamily="82" charset="-120"/>
              </a:rPr>
              <a:t>至少接五句</a:t>
            </a:r>
            <a:r>
              <a:rPr lang="en-US" altLang="zh-TW" dirty="0" smtClean="0">
                <a:solidFill>
                  <a:schemeClr val="accent1">
                    <a:lumMod val="50000"/>
                  </a:schemeClr>
                </a:solidFill>
                <a:latin typeface="文鼎俏黑體P" panose="040B0900000000000000" pitchFamily="82" charset="-120"/>
                <a:ea typeface="文鼎俏黑體P" panose="040B0900000000000000" pitchFamily="82" charset="-120"/>
              </a:rPr>
              <a:t>)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zh-TW" altLang="en-US" dirty="0" smtClean="0">
                <a:solidFill>
                  <a:schemeClr val="accent1">
                    <a:lumMod val="50000"/>
                  </a:schemeClr>
                </a:solidFill>
                <a:latin typeface="文鼎俏黑體P" panose="040B0900000000000000" pitchFamily="82" charset="-120"/>
                <a:ea typeface="文鼎俏黑體P" panose="040B0900000000000000" pitchFamily="82" charset="-120"/>
              </a:rPr>
              <a:t>派</a:t>
            </a:r>
            <a:r>
              <a:rPr lang="en-US" altLang="zh-TW" dirty="0" smtClean="0">
                <a:solidFill>
                  <a:schemeClr val="accent1">
                    <a:lumMod val="50000"/>
                  </a:schemeClr>
                </a:solidFill>
                <a:latin typeface="文鼎俏黑體P" panose="040B0900000000000000" pitchFamily="82" charset="-120"/>
                <a:ea typeface="文鼎俏黑體P" panose="040B0900000000000000" pitchFamily="82" charset="-120"/>
              </a:rPr>
              <a:t>1-2</a:t>
            </a:r>
            <a:r>
              <a:rPr lang="zh-TW" altLang="en-US" dirty="0" smtClean="0">
                <a:solidFill>
                  <a:schemeClr val="accent1">
                    <a:lumMod val="50000"/>
                  </a:schemeClr>
                </a:solidFill>
                <a:latin typeface="文鼎俏黑體P" panose="040B0900000000000000" pitchFamily="82" charset="-120"/>
                <a:ea typeface="文鼎俏黑體P" panose="040B0900000000000000" pitchFamily="82" charset="-120"/>
              </a:rPr>
              <a:t>人</a:t>
            </a:r>
            <a:r>
              <a:rPr lang="zh-TW" altLang="en-US" dirty="0" smtClean="0">
                <a:solidFill>
                  <a:srgbClr val="FF0000"/>
                </a:solidFill>
                <a:latin typeface="文鼎俏黑體P" panose="040B0900000000000000" pitchFamily="82" charset="-120"/>
                <a:ea typeface="文鼎俏黑體P" panose="040B0900000000000000" pitchFamily="82" charset="-120"/>
              </a:rPr>
              <a:t>上台發</a:t>
            </a:r>
            <a:r>
              <a:rPr lang="zh-TW" altLang="en-US" dirty="0">
                <a:solidFill>
                  <a:srgbClr val="FF0000"/>
                </a:solidFill>
                <a:latin typeface="文鼎俏黑體P" panose="040B0900000000000000" pitchFamily="82" charset="-120"/>
                <a:ea typeface="文鼎俏黑體P" panose="040B0900000000000000" pitchFamily="82" charset="-120"/>
              </a:rPr>
              <a:t>表</a:t>
            </a:r>
          </a:p>
        </p:txBody>
      </p:sp>
    </p:spTree>
    <p:extLst>
      <p:ext uri="{BB962C8B-B14F-4D97-AF65-F5344CB8AC3E}">
        <p14:creationId xmlns:p14="http://schemas.microsoft.com/office/powerpoint/2010/main" val="2590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12611" y="146394"/>
            <a:ext cx="8952561" cy="979714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zh-TW" altLang="en-US" sz="2286" dirty="0">
                <a:latin typeface="文鼎俏黑體P" panose="040B0900000000000000" pitchFamily="82" charset="-120"/>
                <a:ea typeface="文鼎俏黑體P" panose="040B0900000000000000" pitchFamily="82" charset="-120"/>
              </a:rPr>
              <a:t>班級：</a:t>
            </a:r>
            <a:r>
              <a:rPr lang="en-US" altLang="zh-TW" sz="2286" dirty="0">
                <a:latin typeface="文鼎俏黑體P" panose="040B0900000000000000" pitchFamily="82" charset="-120"/>
                <a:ea typeface="文鼎俏黑體P" panose="040B0900000000000000" pitchFamily="82" charset="-120"/>
              </a:rPr>
              <a:t/>
            </a:r>
            <a:br>
              <a:rPr lang="en-US" altLang="zh-TW" sz="2286" dirty="0">
                <a:latin typeface="文鼎俏黑體P" panose="040B0900000000000000" pitchFamily="82" charset="-120"/>
                <a:ea typeface="文鼎俏黑體P" panose="040B0900000000000000" pitchFamily="82" charset="-120"/>
              </a:rPr>
            </a:br>
            <a:r>
              <a:rPr lang="zh-TW" altLang="en-US" sz="2286" dirty="0">
                <a:latin typeface="文鼎俏黑體P" panose="040B0900000000000000" pitchFamily="82" charset="-120"/>
                <a:ea typeface="文鼎俏黑體P" panose="040B0900000000000000" pitchFamily="82" charset="-120"/>
              </a:rPr>
              <a:t>小組成員姓名（上台分享者請圈起來）：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14325" y="1452680"/>
            <a:ext cx="8515350" cy="5731892"/>
          </a:xfrm>
        </p:spPr>
        <p:txBody>
          <a:bodyPr>
            <a:normAutofit fontScale="92500"/>
          </a:bodyPr>
          <a:lstStyle/>
          <a:p>
            <a:pPr marL="530689" indent="-530689">
              <a:spcBef>
                <a:spcPts val="0"/>
              </a:spcBef>
              <a:spcAft>
                <a:spcPts val="2143"/>
              </a:spcAft>
              <a:buFont typeface="+mj-lt"/>
              <a:buAutoNum type="arabicPeriod"/>
            </a:pPr>
            <a:r>
              <a:rPr lang="zh-TW" altLang="en-US" dirty="0" smtClean="0">
                <a:latin typeface="文鼎俏黑體P" panose="040B0900000000000000" pitchFamily="82" charset="-120"/>
                <a:ea typeface="文鼎俏黑體P" panose="040B0900000000000000" pitchFamily="82" charset="-120"/>
              </a:rPr>
              <a:t>故事主角是憂鬱情緒還是憂鬱症？＿＿＿＿＿＿＿</a:t>
            </a:r>
            <a:endParaRPr lang="en-US" altLang="zh-TW" dirty="0" smtClean="0">
              <a:latin typeface="文鼎俏黑體P" panose="040B0900000000000000" pitchFamily="82" charset="-120"/>
              <a:ea typeface="文鼎俏黑體P" panose="040B0900000000000000" pitchFamily="82" charset="-120"/>
            </a:endParaRPr>
          </a:p>
          <a:p>
            <a:pPr marL="530689" indent="-530689">
              <a:spcBef>
                <a:spcPts val="0"/>
              </a:spcBef>
              <a:spcAft>
                <a:spcPts val="2143"/>
              </a:spcAft>
              <a:buFont typeface="+mj-lt"/>
              <a:buAutoNum type="arabicPeriod"/>
            </a:pPr>
            <a:r>
              <a:rPr lang="zh-TW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文鼎俏黑體P" panose="040B0900000000000000" pitchFamily="82" charset="-120"/>
                <a:ea typeface="文鼎俏黑體P" panose="040B0900000000000000" pitchFamily="82" charset="-120"/>
              </a:rPr>
              <a:t>影響故事主角被憂鬱所苦的事件</a:t>
            </a:r>
            <a:r>
              <a:rPr lang="zh-TW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文鼎俏黑體P" panose="040B0900000000000000" pitchFamily="82" charset="-120"/>
                <a:ea typeface="文鼎俏黑體P" panose="040B0900000000000000" pitchFamily="82" charset="-120"/>
              </a:rPr>
              <a:t>成因＿＿＿＿＿＿＿＿＿＿＿＿＿＿＿＿＿＿＿＿＿＿＿＿＿＿＿＿</a:t>
            </a:r>
            <a:endParaRPr lang="en-US" altLang="zh-TW" dirty="0" smtClean="0">
              <a:solidFill>
                <a:schemeClr val="tx1">
                  <a:lumMod val="95000"/>
                  <a:lumOff val="5000"/>
                </a:schemeClr>
              </a:solidFill>
              <a:latin typeface="文鼎俏黑體P" panose="040B0900000000000000" pitchFamily="82" charset="-120"/>
              <a:ea typeface="文鼎俏黑體P" panose="040B0900000000000000" pitchFamily="82" charset="-120"/>
            </a:endParaRPr>
          </a:p>
          <a:p>
            <a:pPr marL="530689" indent="-530689">
              <a:spcBef>
                <a:spcPts val="0"/>
              </a:spcBef>
              <a:spcAft>
                <a:spcPts val="2143"/>
              </a:spcAft>
              <a:buFont typeface="+mj-lt"/>
              <a:buAutoNum type="arabicPeriod"/>
            </a:pPr>
            <a:r>
              <a:rPr lang="zh-TW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文鼎俏黑體P" panose="040B0900000000000000" pitchFamily="82" charset="-120"/>
                <a:ea typeface="文鼎俏黑體P" panose="040B0900000000000000" pitchFamily="82" charset="-120"/>
              </a:rPr>
              <a:t>故事主角的憂鬱情緒及</a:t>
            </a:r>
            <a:r>
              <a:rPr lang="zh-TW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文鼎俏黑體P" panose="040B0900000000000000" pitchFamily="82" charset="-120"/>
                <a:ea typeface="文鼎俏黑體P" panose="040B0900000000000000" pitchFamily="82" charset="-120"/>
              </a:rPr>
              <a:t>反應＿＿＿＿＿＿＿＿＿＿＿＿＿＿＿＿＿＿＿＿＿＿＿＿＿＿＿＿＿＿＿＿</a:t>
            </a:r>
            <a:endParaRPr lang="en-US" altLang="zh-TW" dirty="0" smtClean="0">
              <a:solidFill>
                <a:schemeClr val="tx1">
                  <a:lumMod val="95000"/>
                  <a:lumOff val="5000"/>
                </a:schemeClr>
              </a:solidFill>
              <a:latin typeface="文鼎俏黑體P" panose="040B0900000000000000" pitchFamily="82" charset="-120"/>
              <a:ea typeface="文鼎俏黑體P" panose="040B0900000000000000" pitchFamily="82" charset="-120"/>
            </a:endParaRPr>
          </a:p>
          <a:p>
            <a:pPr marL="530689" indent="-530689">
              <a:spcBef>
                <a:spcPts val="0"/>
              </a:spcBef>
              <a:spcAft>
                <a:spcPts val="2143"/>
              </a:spcAft>
              <a:buFont typeface="+mj-lt"/>
              <a:buAutoNum type="arabicPeriod"/>
            </a:pPr>
            <a:r>
              <a:rPr lang="zh-TW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文鼎俏黑體P" panose="040B0900000000000000" pitchFamily="82" charset="-120"/>
                <a:ea typeface="文鼎俏黑體P" panose="040B0900000000000000" pitchFamily="82" charset="-120"/>
              </a:rPr>
              <a:t>請以正向的角度與有效的策略集思廣益幫主角繼續他的人生故事</a:t>
            </a:r>
            <a:r>
              <a:rPr lang="en-US" altLang="zh-TW" dirty="0">
                <a:solidFill>
                  <a:schemeClr val="tx1">
                    <a:lumMod val="95000"/>
                    <a:lumOff val="5000"/>
                  </a:schemeClr>
                </a:solidFill>
                <a:latin typeface="文鼎俏黑體P" panose="040B0900000000000000" pitchFamily="82" charset="-120"/>
                <a:ea typeface="文鼎俏黑體P" panose="040B0900000000000000" pitchFamily="82" charset="-120"/>
              </a:rPr>
              <a:t>(</a:t>
            </a:r>
            <a:r>
              <a:rPr lang="zh-TW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文鼎俏黑體P" panose="040B0900000000000000" pitchFamily="82" charset="-120"/>
                <a:ea typeface="文鼎俏黑體P" panose="040B0900000000000000" pitchFamily="82" charset="-120"/>
              </a:rPr>
              <a:t>至少接五句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文鼎俏黑體P" panose="040B0900000000000000" pitchFamily="82" charset="-120"/>
                <a:ea typeface="文鼎俏黑體P" panose="040B0900000000000000" pitchFamily="82" charset="-120"/>
              </a:rPr>
              <a:t>)</a:t>
            </a:r>
            <a:r>
              <a:rPr lang="zh-TW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文鼎俏黑體P" panose="040B0900000000000000" pitchFamily="82" charset="-120"/>
                <a:ea typeface="文鼎俏黑體P" panose="040B0900000000000000" pitchFamily="82" charset="-120"/>
              </a:rPr>
              <a:t>＿＿＿＿＿＿＿＿＿＿＿＿＿＿＿＿＿＿＿＿＿＿＿＿＿＿＿＿＿＿＿＿＿＿＿＿＿＿＿＿＿＿＿＿＿＿＿＿＿＿＿＿＿＿＿＿＿＿＿＿＿＿＿＿＿＿＿＿＿＿＿＿＿＿＿＿＿＿＿＿＿＿＿＿＿＿＿＿＿＿＿＿＿＿＿＿＿。</a:t>
            </a:r>
            <a:endParaRPr lang="en-US" altLang="zh-TW" dirty="0">
              <a:solidFill>
                <a:schemeClr val="tx1">
                  <a:lumMod val="95000"/>
                  <a:lumOff val="5000"/>
                </a:schemeClr>
              </a:solidFill>
              <a:latin typeface="文鼎俏黑體P" panose="040B0900000000000000" pitchFamily="82" charset="-120"/>
              <a:ea typeface="文鼎俏黑體P" panose="040B0900000000000000" pitchFamily="82" charset="-120"/>
            </a:endParaRPr>
          </a:p>
          <a:p>
            <a:pPr marL="530689" indent="-530689">
              <a:buFont typeface="+mj-lt"/>
              <a:buAutoNum type="arabicPeriod"/>
            </a:pP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6329055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/>
          <a:lstStyle/>
          <a:p>
            <a:r>
              <a:rPr lang="zh-TW" altLang="en-US" dirty="0" smtClean="0">
                <a:solidFill>
                  <a:schemeClr val="accent1">
                    <a:lumMod val="50000"/>
                  </a:schemeClr>
                </a:solidFill>
                <a:latin typeface="文鼎俏黑體P" panose="040B0900000000000000" pitchFamily="82" charset="-120"/>
                <a:ea typeface="文鼎俏黑體P" panose="040B0900000000000000" pitchFamily="82" charset="-120"/>
              </a:rPr>
              <a:t>情境</a:t>
            </a:r>
            <a:r>
              <a:rPr lang="en-US" altLang="zh-TW" dirty="0" smtClean="0">
                <a:solidFill>
                  <a:schemeClr val="accent1">
                    <a:lumMod val="50000"/>
                  </a:schemeClr>
                </a:solidFill>
                <a:latin typeface="文鼎俏黑體P" panose="040B0900000000000000" pitchFamily="82" charset="-120"/>
                <a:ea typeface="文鼎俏黑體P" panose="040B0900000000000000" pitchFamily="82" charset="-120"/>
              </a:rPr>
              <a:t>1</a:t>
            </a:r>
            <a:endParaRPr lang="zh-TW" altLang="en-US" dirty="0">
              <a:solidFill>
                <a:schemeClr val="accent1">
                  <a:lumMod val="50000"/>
                </a:schemeClr>
              </a:solidFill>
              <a:latin typeface="文鼎俏黑體P" panose="040B0900000000000000" pitchFamily="82" charset="-120"/>
              <a:ea typeface="文鼎俏黑體P" panose="040B0900000000000000" pitchFamily="82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628650" y="1061156"/>
            <a:ext cx="7886700" cy="5949244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TW" altLang="zh-TW" dirty="0">
                <a:solidFill>
                  <a:schemeClr val="tx1">
                    <a:lumMod val="65000"/>
                    <a:lumOff val="35000"/>
                  </a:schemeClr>
                </a:solidFill>
                <a:latin typeface="文鼎俏黑體P" panose="040B0900000000000000" pitchFamily="82" charset="-120"/>
                <a:ea typeface="文鼎俏黑體P" panose="040B0900000000000000" pitchFamily="82" charset="-120"/>
              </a:rPr>
              <a:t>小晴高中考上了一間不錯的學校，卻因為好友都考上其他不同的高中讓小晴覺得很沮喪。看著</a:t>
            </a:r>
            <a:r>
              <a:rPr lang="en-US" altLang="zh-TW" dirty="0">
                <a:solidFill>
                  <a:schemeClr val="tx1">
                    <a:lumMod val="65000"/>
                    <a:lumOff val="35000"/>
                  </a:schemeClr>
                </a:solidFill>
                <a:latin typeface="文鼎俏黑體P" panose="040B0900000000000000" pitchFamily="82" charset="-120"/>
                <a:ea typeface="文鼎俏黑體P" panose="040B0900000000000000" pitchFamily="82" charset="-120"/>
              </a:rPr>
              <a:t>Instagram</a:t>
            </a:r>
            <a:r>
              <a:rPr lang="zh-TW" altLang="zh-TW" dirty="0">
                <a:solidFill>
                  <a:schemeClr val="tx1">
                    <a:lumMod val="65000"/>
                    <a:lumOff val="35000"/>
                  </a:schemeClr>
                </a:solidFill>
                <a:latin typeface="文鼎俏黑體P" panose="040B0900000000000000" pitchFamily="82" charset="-120"/>
                <a:ea typeface="文鼎俏黑體P" panose="040B0900000000000000" pitchFamily="82" charset="-120"/>
              </a:rPr>
              <a:t>上以前的閨密們時常放學後約出去吃飯、逛街、念書就讓小晴覺得很不是滋味、很孤單，有時還會難過流淚。小晴漸漸開始沒有食慾不想吃飯、晚上也會因胡思亂想而睡不著覺，這樣的狀況持續一個多月了一直沒有好轉，直到在某次週記上，小晴寫著「我覺得都沒有人了解我、沒有人喜歡我，他們一定是討厭我才沒有找我一起去玩，原來這個世界上沒有真正的朋友」，導師發現小晴不太對勁</a:t>
            </a:r>
            <a:r>
              <a:rPr lang="en-US" altLang="zh-TW" dirty="0">
                <a:solidFill>
                  <a:schemeClr val="tx1">
                    <a:lumMod val="65000"/>
                    <a:lumOff val="35000"/>
                  </a:schemeClr>
                </a:solidFill>
                <a:latin typeface="文鼎俏黑體P" panose="040B0900000000000000" pitchFamily="82" charset="-120"/>
                <a:ea typeface="文鼎俏黑體P" panose="040B0900000000000000" pitchFamily="82" charset="-120"/>
              </a:rPr>
              <a:t>…</a:t>
            </a:r>
            <a:endParaRPr lang="zh-TW" altLang="en-US" dirty="0">
              <a:solidFill>
                <a:schemeClr val="tx1">
                  <a:lumMod val="65000"/>
                  <a:lumOff val="35000"/>
                </a:schemeClr>
              </a:solidFill>
              <a:latin typeface="文鼎俏黑體P" panose="040B0900000000000000" pitchFamily="82" charset="-120"/>
              <a:ea typeface="文鼎俏黑體P" panose="040B0900000000000000" pitchFamily="82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148117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28650" y="-90311"/>
            <a:ext cx="7886700" cy="1325563"/>
          </a:xfrm>
        </p:spPr>
        <p:txBody>
          <a:bodyPr/>
          <a:lstStyle/>
          <a:p>
            <a:r>
              <a:rPr lang="zh-TW" altLang="en-US" dirty="0" smtClean="0">
                <a:solidFill>
                  <a:srgbClr val="7030A0"/>
                </a:solidFill>
                <a:latin typeface="文鼎俏黑體P" panose="040B0900000000000000" pitchFamily="82" charset="-120"/>
                <a:ea typeface="文鼎俏黑體P" panose="040B0900000000000000" pitchFamily="82" charset="-120"/>
              </a:rPr>
              <a:t>情境</a:t>
            </a:r>
            <a:r>
              <a:rPr lang="en-US" altLang="zh-TW" dirty="0">
                <a:solidFill>
                  <a:srgbClr val="7030A0"/>
                </a:solidFill>
                <a:latin typeface="文鼎俏黑體P" panose="040B0900000000000000" pitchFamily="82" charset="-120"/>
                <a:ea typeface="文鼎俏黑體P" panose="040B0900000000000000" pitchFamily="82" charset="-120"/>
              </a:rPr>
              <a:t>2</a:t>
            </a:r>
            <a:endParaRPr lang="zh-TW" altLang="en-US" dirty="0">
              <a:solidFill>
                <a:srgbClr val="7030A0"/>
              </a:solidFill>
              <a:latin typeface="文鼎俏黑體P" panose="040B0900000000000000" pitchFamily="82" charset="-120"/>
              <a:ea typeface="文鼎俏黑體P" panose="040B0900000000000000" pitchFamily="82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628650" y="818445"/>
            <a:ext cx="7886700" cy="5949244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TW" altLang="zh-TW" sz="2600" dirty="0">
                <a:solidFill>
                  <a:schemeClr val="tx1">
                    <a:lumMod val="65000"/>
                    <a:lumOff val="35000"/>
                  </a:schemeClr>
                </a:solidFill>
                <a:latin typeface="文鼎俏黑體P" panose="040B0900000000000000" pitchFamily="82" charset="-120"/>
                <a:ea typeface="文鼎俏黑體P" panose="040B0900000000000000" pitchFamily="82" charset="-120"/>
              </a:rPr>
              <a:t>阿偉偷偷暗戀隔壁班的校花花花一個學期了，終於在上學期末勇敢的告白後追到花花，在大家的矚目下甜甜蜜蜜的交往了兩個半月，花花卻在某一次的約會結尾跟阿偉說「其實我只是跟你玩一玩，並沒有要真的和你在一起，像我這樣的女生願意跟你玩一玩你就該偷笑了吧」。阿偉回家後把自己關在房間大哭一場，隔天開始連續三天不願到校上課，阿偉覺得很丟臉、覺得大家都在看自己的笑話、覺得大家都認為自己是個笨蛋跟傻瓜，阿偉的父母察覺阿偉的不對勁但不知道他發生甚麼事了，想與他聊聊</a:t>
            </a:r>
            <a:r>
              <a:rPr lang="en-US" altLang="zh-TW" sz="2600" dirty="0">
                <a:solidFill>
                  <a:schemeClr val="tx1">
                    <a:lumMod val="65000"/>
                    <a:lumOff val="35000"/>
                  </a:schemeClr>
                </a:solidFill>
                <a:latin typeface="文鼎俏黑體P" panose="040B0900000000000000" pitchFamily="82" charset="-120"/>
                <a:ea typeface="文鼎俏黑體P" panose="040B0900000000000000" pitchFamily="82" charset="-120"/>
              </a:rPr>
              <a:t>…</a:t>
            </a:r>
            <a:endParaRPr lang="zh-TW" altLang="en-US" sz="2600" dirty="0">
              <a:solidFill>
                <a:schemeClr val="tx1">
                  <a:lumMod val="65000"/>
                  <a:lumOff val="35000"/>
                </a:schemeClr>
              </a:solidFill>
              <a:latin typeface="文鼎俏黑體P" panose="040B0900000000000000" pitchFamily="82" charset="-120"/>
              <a:ea typeface="文鼎俏黑體P" panose="040B0900000000000000" pitchFamily="82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666356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28650" y="203200"/>
            <a:ext cx="7886700" cy="1325563"/>
          </a:xfrm>
        </p:spPr>
        <p:txBody>
          <a:bodyPr/>
          <a:lstStyle/>
          <a:p>
            <a:r>
              <a:rPr lang="zh-TW" altLang="en-US" dirty="0" smtClean="0">
                <a:solidFill>
                  <a:srgbClr val="00B050"/>
                </a:solidFill>
                <a:latin typeface="文鼎俏黑體P" panose="040B0900000000000000" pitchFamily="82" charset="-120"/>
                <a:ea typeface="文鼎俏黑體P" panose="040B0900000000000000" pitchFamily="82" charset="-120"/>
              </a:rPr>
              <a:t>情境</a:t>
            </a:r>
            <a:r>
              <a:rPr lang="en-US" altLang="zh-TW" dirty="0" smtClean="0">
                <a:solidFill>
                  <a:srgbClr val="00B050"/>
                </a:solidFill>
                <a:latin typeface="文鼎俏黑體P" panose="040B0900000000000000" pitchFamily="82" charset="-120"/>
                <a:ea typeface="文鼎俏黑體P" panose="040B0900000000000000" pitchFamily="82" charset="-120"/>
              </a:rPr>
              <a:t>3</a:t>
            </a:r>
            <a:endParaRPr lang="zh-TW" altLang="en-US" dirty="0">
              <a:solidFill>
                <a:srgbClr val="00B050"/>
              </a:solidFill>
              <a:latin typeface="文鼎俏黑體P" panose="040B0900000000000000" pitchFamily="82" charset="-120"/>
              <a:ea typeface="文鼎俏黑體P" panose="040B0900000000000000" pitchFamily="82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628650" y="1348141"/>
            <a:ext cx="7886700" cy="5949244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TW" altLang="zh-TW" dirty="0">
                <a:solidFill>
                  <a:schemeClr val="tx1">
                    <a:lumMod val="65000"/>
                    <a:lumOff val="35000"/>
                  </a:schemeClr>
                </a:solidFill>
                <a:latin typeface="文鼎俏黑體P" panose="040B0900000000000000" pitchFamily="82" charset="-120"/>
                <a:ea typeface="文鼎俏黑體P" panose="040B0900000000000000" pitchFamily="82" charset="-120"/>
              </a:rPr>
              <a:t>身高</a:t>
            </a:r>
            <a:r>
              <a:rPr lang="en-US" altLang="zh-TW" dirty="0">
                <a:solidFill>
                  <a:schemeClr val="tx1">
                    <a:lumMod val="65000"/>
                    <a:lumOff val="35000"/>
                  </a:schemeClr>
                </a:solidFill>
                <a:latin typeface="文鼎俏黑體P" panose="040B0900000000000000" pitchFamily="82" charset="-120"/>
                <a:ea typeface="文鼎俏黑體P" panose="040B0900000000000000" pitchFamily="82" charset="-120"/>
              </a:rPr>
              <a:t>170</a:t>
            </a:r>
            <a:r>
              <a:rPr lang="zh-TW" altLang="zh-TW" dirty="0">
                <a:solidFill>
                  <a:schemeClr val="tx1">
                    <a:lumMod val="65000"/>
                    <a:lumOff val="35000"/>
                  </a:schemeClr>
                </a:solidFill>
                <a:latin typeface="文鼎俏黑體P" panose="040B0900000000000000" pitchFamily="82" charset="-120"/>
                <a:ea typeface="文鼎俏黑體P" panose="040B0900000000000000" pitchFamily="82" charset="-120"/>
              </a:rPr>
              <a:t>公分的芳芳如願入選學校的儀隊，每天放學後開始留校認真勤奮的練習，表現也深得教練與學姊的讚賞說他很有天分，卻因練習佔用了大量的課後時間、練習完畢身體又很疲累，導致芳芳沒有辦法顧及課業。課業本來在中上的芳芳成績開始退步，小考不及格之外，連第二次段考也退步了</a:t>
            </a:r>
            <a:r>
              <a:rPr lang="en-US" altLang="zh-TW" dirty="0">
                <a:solidFill>
                  <a:schemeClr val="tx1">
                    <a:lumMod val="65000"/>
                    <a:lumOff val="35000"/>
                  </a:schemeClr>
                </a:solidFill>
                <a:latin typeface="文鼎俏黑體P" panose="040B0900000000000000" pitchFamily="82" charset="-120"/>
                <a:ea typeface="文鼎俏黑體P" panose="040B0900000000000000" pitchFamily="82" charset="-120"/>
              </a:rPr>
              <a:t>10</a:t>
            </a:r>
            <a:r>
              <a:rPr lang="zh-TW" altLang="zh-TW" dirty="0">
                <a:solidFill>
                  <a:schemeClr val="tx1">
                    <a:lumMod val="65000"/>
                    <a:lumOff val="35000"/>
                  </a:schemeClr>
                </a:solidFill>
                <a:latin typeface="文鼎俏黑體P" panose="040B0900000000000000" pitchFamily="82" charset="-120"/>
                <a:ea typeface="文鼎俏黑體P" panose="040B0900000000000000" pitchFamily="82" charset="-120"/>
              </a:rPr>
              <a:t>名左右，芳芳的母親跟他說要是下次段考沒有考回以往的成績，就只能退隊</a:t>
            </a:r>
            <a:r>
              <a:rPr lang="zh-TW" altLang="zh-TW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文鼎俏黑體P" panose="040B0900000000000000" pitchFamily="82" charset="-120"/>
                <a:ea typeface="文鼎俏黑體P" panose="040B0900000000000000" pitchFamily="82" charset="-120"/>
              </a:rPr>
              <a:t>！</a:t>
            </a:r>
            <a:endParaRPr lang="zh-TW" altLang="en-US" dirty="0">
              <a:solidFill>
                <a:schemeClr val="tx1">
                  <a:lumMod val="65000"/>
                  <a:lumOff val="35000"/>
                </a:schemeClr>
              </a:solidFill>
              <a:latin typeface="文鼎俏黑體P" panose="040B0900000000000000" pitchFamily="82" charset="-120"/>
              <a:ea typeface="文鼎俏黑體P" panose="040B0900000000000000" pitchFamily="82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616590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628650" y="1517474"/>
            <a:ext cx="7886700" cy="4351338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TW" altLang="zh-TW" dirty="0">
                <a:solidFill>
                  <a:schemeClr val="tx1">
                    <a:lumMod val="65000"/>
                    <a:lumOff val="35000"/>
                  </a:schemeClr>
                </a:solidFill>
                <a:latin typeface="文鼎俏黑體P" panose="040B0900000000000000" pitchFamily="82" charset="-120"/>
                <a:ea typeface="文鼎俏黑體P" panose="040B0900000000000000" pitchFamily="82" charset="-120"/>
              </a:rPr>
              <a:t>一個月過去了，芳芳成績依舊沒有起色，十分焦慮，因為一旦退隊就沒有機會再加入，眼看儀隊比賽就在眼前，芳芳卻沒有兩全的方法，漸漸的吃不下、睡不著，甚至教室出現十分易怒的摔桌椅行為，同學都很不解！芳芳昨日在臉書</a:t>
            </a:r>
            <a:r>
              <a:rPr lang="en-US" altLang="zh-TW" dirty="0">
                <a:solidFill>
                  <a:schemeClr val="tx1">
                    <a:lumMod val="65000"/>
                    <a:lumOff val="35000"/>
                  </a:schemeClr>
                </a:solidFill>
                <a:latin typeface="文鼎俏黑體P" panose="040B0900000000000000" pitchFamily="82" charset="-120"/>
                <a:ea typeface="文鼎俏黑體P" panose="040B0900000000000000" pitchFamily="82" charset="-120"/>
              </a:rPr>
              <a:t>Po</a:t>
            </a:r>
            <a:r>
              <a:rPr lang="zh-TW" altLang="zh-TW" dirty="0">
                <a:solidFill>
                  <a:schemeClr val="tx1">
                    <a:lumMod val="65000"/>
                    <a:lumOff val="35000"/>
                  </a:schemeClr>
                </a:solidFill>
                <a:latin typeface="文鼎俏黑體P" panose="040B0900000000000000" pitchFamily="82" charset="-120"/>
                <a:ea typeface="文鼎俏黑體P" panose="040B0900000000000000" pitchFamily="82" charset="-120"/>
              </a:rPr>
              <a:t>「如果我離開這個世界，是不是就不用再那麼辛苦了？」</a:t>
            </a:r>
            <a:r>
              <a:rPr lang="en-US" altLang="zh-TW" dirty="0">
                <a:solidFill>
                  <a:schemeClr val="tx1">
                    <a:lumMod val="65000"/>
                    <a:lumOff val="35000"/>
                  </a:schemeClr>
                </a:solidFill>
                <a:latin typeface="文鼎俏黑體P" panose="040B0900000000000000" pitchFamily="82" charset="-120"/>
                <a:ea typeface="文鼎俏黑體P" panose="040B0900000000000000" pitchFamily="82" charset="-120"/>
              </a:rPr>
              <a:t>…</a:t>
            </a:r>
            <a:endParaRPr lang="zh-TW" altLang="en-US" dirty="0">
              <a:solidFill>
                <a:schemeClr val="tx1">
                  <a:lumMod val="65000"/>
                  <a:lumOff val="35000"/>
                </a:schemeClr>
              </a:solidFill>
              <a:latin typeface="文鼎俏黑體P" panose="040B0900000000000000" pitchFamily="82" charset="-120"/>
              <a:ea typeface="文鼎俏黑體P" panose="040B0900000000000000" pitchFamily="82" charset="-120"/>
            </a:endParaRPr>
          </a:p>
          <a:p>
            <a:pPr>
              <a:lnSpc>
                <a:spcPct val="150000"/>
              </a:lnSpc>
            </a:pPr>
            <a:endParaRPr lang="zh-TW" altLang="en-US" dirty="0"/>
          </a:p>
        </p:txBody>
      </p:sp>
      <p:sp>
        <p:nvSpPr>
          <p:cNvPr id="4" name="標題 1"/>
          <p:cNvSpPr>
            <a:spLocks noGrp="1"/>
          </p:cNvSpPr>
          <p:nvPr>
            <p:ph type="title"/>
          </p:nvPr>
        </p:nvSpPr>
        <p:spPr>
          <a:xfrm>
            <a:off x="628650" y="304800"/>
            <a:ext cx="7886700" cy="1325563"/>
          </a:xfrm>
        </p:spPr>
        <p:txBody>
          <a:bodyPr/>
          <a:lstStyle/>
          <a:p>
            <a:r>
              <a:rPr lang="zh-TW" altLang="en-US" dirty="0" smtClean="0">
                <a:solidFill>
                  <a:srgbClr val="00B050"/>
                </a:solidFill>
                <a:latin typeface="文鼎俏黑體P" panose="040B0900000000000000" pitchFamily="82" charset="-120"/>
                <a:ea typeface="文鼎俏黑體P" panose="040B0900000000000000" pitchFamily="82" charset="-120"/>
              </a:rPr>
              <a:t>情境</a:t>
            </a:r>
            <a:r>
              <a:rPr lang="en-US" altLang="zh-TW" dirty="0" smtClean="0">
                <a:solidFill>
                  <a:srgbClr val="00B050"/>
                </a:solidFill>
                <a:latin typeface="文鼎俏黑體P" panose="040B0900000000000000" pitchFamily="82" charset="-120"/>
                <a:ea typeface="文鼎俏黑體P" panose="040B0900000000000000" pitchFamily="82" charset="-120"/>
              </a:rPr>
              <a:t>3</a:t>
            </a:r>
            <a:endParaRPr lang="zh-TW" altLang="en-US" dirty="0">
              <a:solidFill>
                <a:srgbClr val="00B050"/>
              </a:solidFill>
              <a:latin typeface="文鼎俏黑體P" panose="040B0900000000000000" pitchFamily="82" charset="-120"/>
              <a:ea typeface="文鼎俏黑體P" panose="040B0900000000000000" pitchFamily="82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919217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28650" y="372533"/>
            <a:ext cx="7886700" cy="1325563"/>
          </a:xfrm>
        </p:spPr>
        <p:txBody>
          <a:bodyPr/>
          <a:lstStyle/>
          <a:p>
            <a:r>
              <a:rPr lang="zh-TW" altLang="en-US" dirty="0" smtClean="0">
                <a:solidFill>
                  <a:schemeClr val="accent4">
                    <a:lumMod val="75000"/>
                  </a:schemeClr>
                </a:solidFill>
                <a:latin typeface="文鼎俏黑體P" panose="040B0900000000000000" pitchFamily="82" charset="-120"/>
                <a:ea typeface="文鼎俏黑體P" panose="040B0900000000000000" pitchFamily="82" charset="-120"/>
              </a:rPr>
              <a:t>情境</a:t>
            </a:r>
            <a:r>
              <a:rPr lang="en-US" altLang="zh-TW" dirty="0" smtClean="0">
                <a:solidFill>
                  <a:schemeClr val="accent4">
                    <a:lumMod val="75000"/>
                  </a:schemeClr>
                </a:solidFill>
                <a:latin typeface="文鼎俏黑體P" panose="040B0900000000000000" pitchFamily="82" charset="-120"/>
                <a:ea typeface="文鼎俏黑體P" panose="040B0900000000000000" pitchFamily="82" charset="-120"/>
              </a:rPr>
              <a:t>4</a:t>
            </a:r>
            <a:endParaRPr lang="zh-TW" altLang="en-US" dirty="0">
              <a:solidFill>
                <a:schemeClr val="accent4">
                  <a:lumMod val="75000"/>
                </a:schemeClr>
              </a:solidFill>
              <a:latin typeface="文鼎俏黑體P" panose="040B0900000000000000" pitchFamily="82" charset="-120"/>
              <a:ea typeface="文鼎俏黑體P" panose="040B0900000000000000" pitchFamily="82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628650" y="1698096"/>
            <a:ext cx="7886700" cy="5949244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TW" altLang="zh-TW" sz="2600" dirty="0">
                <a:solidFill>
                  <a:schemeClr val="tx1">
                    <a:lumMod val="65000"/>
                    <a:lumOff val="35000"/>
                  </a:schemeClr>
                </a:solidFill>
                <a:latin typeface="文鼎俏黑體P" panose="040B0900000000000000" pitchFamily="82" charset="-120"/>
                <a:ea typeface="文鼎俏黑體P" panose="040B0900000000000000" pitchFamily="82" charset="-120"/>
              </a:rPr>
              <a:t>高三的小泉一直很在意自己的成績，希望能考上心目中的台大法律系，昨日在模擬考成績公布後，疑似因為不滿意自己的成績就怒翻桌子後甩門離去，同學老師都被嚇了一大跳！同學向導師反應說小泉的左手臂上好像有被刀劃傷的傷痕，平時都用外套擋著很難發現，導師與母親連繫後才知道小泉已經不太對勁三四個星期</a:t>
            </a:r>
            <a:r>
              <a:rPr lang="zh-TW" altLang="zh-TW" sz="2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文鼎俏黑體P" panose="040B0900000000000000" pitchFamily="82" charset="-120"/>
                <a:ea typeface="文鼎俏黑體P" panose="040B0900000000000000" pitchFamily="82" charset="-120"/>
              </a:rPr>
              <a:t>了</a:t>
            </a:r>
            <a:r>
              <a:rPr lang="en-US" altLang="zh-TW" sz="2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文鼎俏黑體P" panose="040B0900000000000000" pitchFamily="82" charset="-120"/>
                <a:ea typeface="文鼎俏黑體P" panose="040B0900000000000000" pitchFamily="82" charset="-120"/>
              </a:rPr>
              <a:t>!</a:t>
            </a:r>
            <a:endParaRPr lang="zh-TW" altLang="en-US" sz="2600" dirty="0">
              <a:solidFill>
                <a:schemeClr val="tx1">
                  <a:lumMod val="65000"/>
                  <a:lumOff val="35000"/>
                </a:schemeClr>
              </a:solidFill>
              <a:latin typeface="文鼎俏黑體P" panose="040B0900000000000000" pitchFamily="82" charset="-120"/>
              <a:ea typeface="文鼎俏黑體P" panose="040B0900000000000000" pitchFamily="82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058915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28650" y="270933"/>
            <a:ext cx="7886700" cy="1325563"/>
          </a:xfrm>
        </p:spPr>
        <p:txBody>
          <a:bodyPr/>
          <a:lstStyle/>
          <a:p>
            <a:r>
              <a:rPr lang="zh-TW" altLang="en-US" dirty="0" smtClean="0">
                <a:solidFill>
                  <a:schemeClr val="accent4">
                    <a:lumMod val="75000"/>
                  </a:schemeClr>
                </a:solidFill>
                <a:latin typeface="文鼎俏黑體P" panose="040B0900000000000000" pitchFamily="82" charset="-120"/>
                <a:ea typeface="文鼎俏黑體P" panose="040B0900000000000000" pitchFamily="82" charset="-120"/>
              </a:rPr>
              <a:t>情境</a:t>
            </a:r>
            <a:r>
              <a:rPr lang="en-US" altLang="zh-TW" dirty="0" smtClean="0">
                <a:solidFill>
                  <a:schemeClr val="accent4">
                    <a:lumMod val="75000"/>
                  </a:schemeClr>
                </a:solidFill>
                <a:latin typeface="文鼎俏黑體P" panose="040B0900000000000000" pitchFamily="82" charset="-120"/>
                <a:ea typeface="文鼎俏黑體P" panose="040B0900000000000000" pitchFamily="82" charset="-120"/>
              </a:rPr>
              <a:t>4</a:t>
            </a:r>
            <a:endParaRPr lang="zh-TW" altLang="en-US" dirty="0">
              <a:solidFill>
                <a:schemeClr val="accent4">
                  <a:lumMod val="75000"/>
                </a:schemeClr>
              </a:solidFill>
              <a:latin typeface="文鼎俏黑體P" panose="040B0900000000000000" pitchFamily="82" charset="-120"/>
              <a:ea typeface="文鼎俏黑體P" panose="040B0900000000000000" pitchFamily="82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628650" y="1472319"/>
            <a:ext cx="7886700" cy="3709281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TW" altLang="zh-TW" sz="2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文鼎俏黑體P" panose="040B0900000000000000" pitchFamily="82" charset="-120"/>
                <a:ea typeface="文鼎俏黑體P" panose="040B0900000000000000" pitchFamily="82" charset="-120"/>
              </a:rPr>
              <a:t>自從</a:t>
            </a:r>
            <a:r>
              <a:rPr lang="zh-TW" altLang="zh-TW" sz="2600" dirty="0">
                <a:solidFill>
                  <a:schemeClr val="tx1">
                    <a:lumMod val="65000"/>
                    <a:lumOff val="35000"/>
                  </a:schemeClr>
                </a:solidFill>
                <a:latin typeface="文鼎俏黑體P" panose="040B0900000000000000" pitchFamily="82" charset="-120"/>
                <a:ea typeface="文鼎俏黑體P" panose="040B0900000000000000" pitchFamily="82" charset="-120"/>
              </a:rPr>
              <a:t>升上高三後漸漸的不太愛說話，回到家有時晚飯也不吃就進房間，說自己讀不下書無法專注，父母當時以為只是小泉壓力比較大就沒有太過在意，還跟小泉說「要有收穫就要先忍受耕耘的痛苦阿！」</a:t>
            </a:r>
            <a:r>
              <a:rPr lang="en-US" altLang="zh-TW" sz="2600" dirty="0">
                <a:solidFill>
                  <a:schemeClr val="tx1">
                    <a:lumMod val="65000"/>
                    <a:lumOff val="35000"/>
                  </a:schemeClr>
                </a:solidFill>
                <a:latin typeface="文鼎俏黑體P" panose="040B0900000000000000" pitchFamily="82" charset="-120"/>
                <a:ea typeface="文鼎俏黑體P" panose="040B0900000000000000" pitchFamily="82" charset="-120"/>
              </a:rPr>
              <a:t>…</a:t>
            </a:r>
            <a:endParaRPr lang="zh-TW" altLang="en-US" sz="2600" dirty="0">
              <a:solidFill>
                <a:schemeClr val="tx1">
                  <a:lumMod val="65000"/>
                  <a:lumOff val="35000"/>
                </a:schemeClr>
              </a:solidFill>
              <a:latin typeface="文鼎俏黑體P" panose="040B0900000000000000" pitchFamily="82" charset="-120"/>
              <a:ea typeface="文鼎俏黑體P" panose="040B0900000000000000" pitchFamily="82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881553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TW" altLang="en-US" dirty="0" smtClean="0">
                <a:solidFill>
                  <a:srgbClr val="FF9900"/>
                </a:solidFill>
                <a:latin typeface="文鼎俏黑體P" panose="040B0900000000000000" pitchFamily="82" charset="-120"/>
                <a:ea typeface="文鼎俏黑體P" panose="040B0900000000000000" pitchFamily="82" charset="-120"/>
              </a:rPr>
              <a:t>簡單檢測是不是被憂憂所苦</a:t>
            </a:r>
            <a:endParaRPr lang="zh-TW" altLang="en-US" dirty="0">
              <a:solidFill>
                <a:srgbClr val="FF9900"/>
              </a:solidFill>
              <a:latin typeface="文鼎俏黑體P" panose="040B0900000000000000" pitchFamily="82" charset="-120"/>
              <a:ea typeface="文鼎俏黑體P" panose="040B0900000000000000" pitchFamily="82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zh-TW" altLang="en-US" dirty="0" smtClean="0">
                <a:solidFill>
                  <a:srgbClr val="0070C0"/>
                </a:solidFill>
                <a:latin typeface="文鼎俏黑體P" panose="040B0900000000000000" pitchFamily="82" charset="-120"/>
                <a:ea typeface="文鼎俏黑體P" panose="040B0900000000000000" pitchFamily="82" charset="-120"/>
              </a:rPr>
              <a:t>董事基金會青少年憂鬱情緒自我檢視表</a:t>
            </a:r>
            <a:endParaRPr lang="en-US" altLang="zh-TW" dirty="0" smtClean="0">
              <a:solidFill>
                <a:srgbClr val="0070C0"/>
              </a:solidFill>
              <a:latin typeface="文鼎俏黑體P" panose="040B0900000000000000" pitchFamily="82" charset="-120"/>
              <a:ea typeface="文鼎俏黑體P" panose="040B0900000000000000" pitchFamily="82" charset="-120"/>
            </a:endParaRPr>
          </a:p>
          <a:p>
            <a:pPr marL="0" indent="0" algn="ctr">
              <a:buNone/>
            </a:pPr>
            <a:r>
              <a:rPr lang="en-US" altLang="zh-TW" dirty="0" smtClean="0">
                <a:solidFill>
                  <a:srgbClr val="0070C0"/>
                </a:solidFill>
                <a:latin typeface="文鼎俏黑體P" panose="040B0900000000000000" pitchFamily="82" charset="-120"/>
                <a:ea typeface="文鼎俏黑體P" panose="040B0900000000000000" pitchFamily="82" charset="-120"/>
              </a:rPr>
              <a:t>(</a:t>
            </a:r>
            <a:r>
              <a:rPr lang="zh-TW" altLang="en-US" dirty="0" smtClean="0">
                <a:solidFill>
                  <a:srgbClr val="0070C0"/>
                </a:solidFill>
                <a:latin typeface="文鼎俏黑體P" panose="040B0900000000000000" pitchFamily="82" charset="-120"/>
                <a:ea typeface="文鼎俏黑體P" panose="040B0900000000000000" pitchFamily="82" charset="-120"/>
              </a:rPr>
              <a:t>手冊</a:t>
            </a:r>
            <a:r>
              <a:rPr lang="en-US" altLang="zh-TW" dirty="0" smtClean="0">
                <a:solidFill>
                  <a:srgbClr val="0070C0"/>
                </a:solidFill>
                <a:latin typeface="文鼎俏黑體P" panose="040B0900000000000000" pitchFamily="82" charset="-120"/>
                <a:ea typeface="文鼎俏黑體P" panose="040B0900000000000000" pitchFamily="82" charset="-120"/>
              </a:rPr>
              <a:t>P.31)</a:t>
            </a:r>
            <a:endParaRPr lang="zh-TW" altLang="en-US" dirty="0">
              <a:solidFill>
                <a:srgbClr val="0070C0"/>
              </a:solidFill>
              <a:latin typeface="文鼎俏黑體P" panose="040B0900000000000000" pitchFamily="82" charset="-120"/>
              <a:ea typeface="文鼎俏黑體P" panose="040B0900000000000000" pitchFamily="82" charset="-120"/>
            </a:endParaRP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0248" y="3083453"/>
            <a:ext cx="2343503" cy="3515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357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TW" altLang="en-US" dirty="0" smtClean="0">
                <a:solidFill>
                  <a:srgbClr val="FF9900"/>
                </a:solidFill>
                <a:latin typeface="文鼎俏黑體P" panose="040B0900000000000000" pitchFamily="82" charset="-120"/>
                <a:ea typeface="文鼎俏黑體P" panose="040B0900000000000000" pitchFamily="82" charset="-120"/>
              </a:rPr>
              <a:t>簡單檢測是不是被憂憂所苦</a:t>
            </a:r>
            <a:endParaRPr lang="zh-TW" altLang="en-US" dirty="0">
              <a:solidFill>
                <a:srgbClr val="FF9900"/>
              </a:solidFill>
              <a:latin typeface="文鼎俏黑體P" panose="040B0900000000000000" pitchFamily="82" charset="-120"/>
              <a:ea typeface="文鼎俏黑體P" panose="040B0900000000000000" pitchFamily="82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altLang="zh-TW" dirty="0" smtClean="0">
                <a:solidFill>
                  <a:srgbClr val="0070C0"/>
                </a:solidFill>
                <a:latin typeface="文鼎俏黑體P" panose="040B0900000000000000" pitchFamily="82" charset="-120"/>
                <a:ea typeface="文鼎俏黑體P" panose="040B0900000000000000" pitchFamily="82" charset="-120"/>
              </a:rPr>
              <a:t>5</a:t>
            </a:r>
            <a:r>
              <a:rPr lang="zh-TW" altLang="en-US" dirty="0" smtClean="0">
                <a:solidFill>
                  <a:srgbClr val="0070C0"/>
                </a:solidFill>
                <a:latin typeface="文鼎俏黑體P" panose="040B0900000000000000" pitchFamily="82" charset="-120"/>
                <a:ea typeface="文鼎俏黑體P" panose="040B0900000000000000" pitchFamily="82" charset="-120"/>
              </a:rPr>
              <a:t>分以下請寫下自己平時是怎麼紓壓的。</a:t>
            </a:r>
            <a:endParaRPr lang="en-US" altLang="zh-TW" dirty="0" smtClean="0">
              <a:solidFill>
                <a:srgbClr val="0070C0"/>
              </a:solidFill>
              <a:latin typeface="文鼎俏黑體P" panose="040B0900000000000000" pitchFamily="82" charset="-120"/>
              <a:ea typeface="文鼎俏黑體P" panose="040B0900000000000000" pitchFamily="82" charset="-120"/>
            </a:endParaRPr>
          </a:p>
          <a:p>
            <a:pPr>
              <a:lnSpc>
                <a:spcPct val="150000"/>
              </a:lnSpc>
            </a:pPr>
            <a:r>
              <a:rPr lang="en-US" altLang="zh-TW" dirty="0" smtClean="0">
                <a:solidFill>
                  <a:srgbClr val="0070C0"/>
                </a:solidFill>
                <a:latin typeface="文鼎俏黑體P" panose="040B0900000000000000" pitchFamily="82" charset="-120"/>
                <a:ea typeface="文鼎俏黑體P" panose="040B0900000000000000" pitchFamily="82" charset="-120"/>
              </a:rPr>
              <a:t>6-11</a:t>
            </a:r>
            <a:r>
              <a:rPr lang="zh-TW" altLang="en-US" dirty="0" smtClean="0">
                <a:solidFill>
                  <a:srgbClr val="0070C0"/>
                </a:solidFill>
                <a:latin typeface="文鼎俏黑體P" panose="040B0900000000000000" pitchFamily="82" charset="-120"/>
                <a:ea typeface="文鼎俏黑體P" panose="040B0900000000000000" pitchFamily="82" charset="-120"/>
              </a:rPr>
              <a:t>分請紀錄自己最近苦惱的事件、正在或預計怎麼紓壓</a:t>
            </a:r>
            <a:endParaRPr lang="en-US" altLang="zh-TW" dirty="0" smtClean="0">
              <a:solidFill>
                <a:srgbClr val="0070C0"/>
              </a:solidFill>
              <a:latin typeface="文鼎俏黑體P" panose="040B0900000000000000" pitchFamily="82" charset="-120"/>
              <a:ea typeface="文鼎俏黑體P" panose="040B0900000000000000" pitchFamily="82" charset="-120"/>
            </a:endParaRPr>
          </a:p>
          <a:p>
            <a:pPr>
              <a:lnSpc>
                <a:spcPct val="150000"/>
              </a:lnSpc>
            </a:pPr>
            <a:r>
              <a:rPr lang="en-US" altLang="zh-TW" dirty="0" smtClean="0">
                <a:solidFill>
                  <a:srgbClr val="0070C0"/>
                </a:solidFill>
                <a:latin typeface="文鼎俏黑體P" panose="040B0900000000000000" pitchFamily="82" charset="-120"/>
                <a:ea typeface="文鼎俏黑體P" panose="040B0900000000000000" pitchFamily="82" charset="-120"/>
              </a:rPr>
              <a:t>12</a:t>
            </a:r>
            <a:r>
              <a:rPr lang="zh-TW" altLang="en-US" dirty="0" smtClean="0">
                <a:solidFill>
                  <a:srgbClr val="0070C0"/>
                </a:solidFill>
                <a:latin typeface="文鼎俏黑體P" panose="040B0900000000000000" pitchFamily="82" charset="-120"/>
                <a:ea typeface="文鼎俏黑體P" panose="040B0900000000000000" pitchFamily="82" charset="-120"/>
              </a:rPr>
              <a:t>分以上，</a:t>
            </a:r>
            <a:r>
              <a:rPr lang="zh-TW" altLang="en-US" dirty="0">
                <a:solidFill>
                  <a:srgbClr val="0070C0"/>
                </a:solidFill>
                <a:latin typeface="文鼎俏黑體P" panose="040B0900000000000000" pitchFamily="82" charset="-120"/>
                <a:ea typeface="文鼎俏黑體P" panose="040B0900000000000000" pitchFamily="82" charset="-120"/>
              </a:rPr>
              <a:t>請紀錄自己最近苦惱的事件、正在或預計怎麼紓</a:t>
            </a:r>
            <a:r>
              <a:rPr lang="zh-TW" altLang="en-US" dirty="0" smtClean="0">
                <a:solidFill>
                  <a:srgbClr val="0070C0"/>
                </a:solidFill>
                <a:latin typeface="文鼎俏黑體P" panose="040B0900000000000000" pitchFamily="82" charset="-120"/>
                <a:ea typeface="文鼎俏黑體P" panose="040B0900000000000000" pitchFamily="82" charset="-120"/>
              </a:rPr>
              <a:t>壓。</a:t>
            </a:r>
            <a:endParaRPr lang="en-US" altLang="zh-TW" dirty="0" smtClean="0">
              <a:solidFill>
                <a:srgbClr val="0070C0"/>
              </a:solidFill>
              <a:latin typeface="文鼎俏黑體P" panose="040B0900000000000000" pitchFamily="82" charset="-120"/>
              <a:ea typeface="文鼎俏黑體P" panose="040B0900000000000000" pitchFamily="82" charset="-120"/>
            </a:endParaRPr>
          </a:p>
          <a:p>
            <a:endParaRPr lang="en-US" altLang="zh-TW" dirty="0" smtClean="0">
              <a:solidFill>
                <a:srgbClr val="0070C0"/>
              </a:solidFill>
              <a:latin typeface="文鼎俏黑體P" panose="040B0900000000000000" pitchFamily="82" charset="-120"/>
              <a:ea typeface="文鼎俏黑體P" panose="040B0900000000000000" pitchFamily="82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038111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955821" y="575733"/>
            <a:ext cx="1343379" cy="911756"/>
          </a:xfrm>
          <a:solidFill>
            <a:srgbClr val="00B0F0"/>
          </a:solidFill>
        </p:spPr>
        <p:txBody>
          <a:bodyPr/>
          <a:lstStyle/>
          <a:p>
            <a:r>
              <a:rPr lang="zh-TW" altLang="en-US" dirty="0" smtClean="0">
                <a:solidFill>
                  <a:srgbClr val="FFFF00"/>
                </a:solidFill>
                <a:latin typeface="文鼎俏黑體P" panose="040B0900000000000000" pitchFamily="82" charset="-120"/>
                <a:ea typeface="文鼎俏黑體P" panose="040B0900000000000000" pitchFamily="82" charset="-120"/>
              </a:rPr>
              <a:t>樂樂</a:t>
            </a:r>
            <a:endParaRPr lang="zh-TW" altLang="en-US" dirty="0">
              <a:solidFill>
                <a:srgbClr val="FFFF00"/>
              </a:solidFill>
              <a:latin typeface="文鼎俏黑體P" panose="040B0900000000000000" pitchFamily="82" charset="-120"/>
              <a:ea typeface="文鼎俏黑體P" panose="040B0900000000000000" pitchFamily="82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752621" y="1845556"/>
            <a:ext cx="3774017" cy="4351338"/>
          </a:xfrm>
        </p:spPr>
        <p:txBody>
          <a:bodyPr/>
          <a:lstStyle/>
          <a:p>
            <a:r>
              <a:rPr lang="zh-TW" altLang="en-US" dirty="0">
                <a:latin typeface="文鼎俏黑體P" panose="040B0900000000000000" pitchFamily="82" charset="-120"/>
                <a:ea typeface="文鼎俏黑體P" panose="040B0900000000000000" pitchFamily="82" charset="-120"/>
              </a:rPr>
              <a:t>代表顏色：</a:t>
            </a:r>
            <a:r>
              <a:rPr lang="zh-TW" altLang="en-US" dirty="0" smtClean="0">
                <a:latin typeface="文鼎俏黑體P" panose="040B0900000000000000" pitchFamily="82" charset="-120"/>
                <a:ea typeface="文鼎俏黑體P" panose="040B0900000000000000" pitchFamily="82" charset="-120"/>
              </a:rPr>
              <a:t>黃色</a:t>
            </a:r>
            <a:endParaRPr lang="en-US" altLang="zh-TW" dirty="0" smtClean="0">
              <a:latin typeface="文鼎俏黑體P" panose="040B0900000000000000" pitchFamily="82" charset="-120"/>
              <a:ea typeface="文鼎俏黑體P" panose="040B0900000000000000" pitchFamily="82" charset="-120"/>
            </a:endParaRPr>
          </a:p>
          <a:p>
            <a:r>
              <a:rPr lang="zh-TW" altLang="en-US" dirty="0" smtClean="0">
                <a:latin typeface="文鼎俏黑體P" panose="040B0900000000000000" pitchFamily="82" charset="-120"/>
                <a:ea typeface="文鼎俏黑體P" panose="040B0900000000000000" pitchFamily="82" charset="-120"/>
              </a:rPr>
              <a:t>參考</a:t>
            </a:r>
            <a:r>
              <a:rPr lang="zh-TW" altLang="en-US" dirty="0">
                <a:latin typeface="文鼎俏黑體P" panose="040B0900000000000000" pitchFamily="82" charset="-120"/>
                <a:ea typeface="文鼎俏黑體P" panose="040B0900000000000000" pitchFamily="82" charset="-120"/>
              </a:rPr>
              <a:t>物品：閃耀的星星</a:t>
            </a:r>
            <a:r>
              <a:rPr lang="en-US" altLang="zh-TW" dirty="0" smtClean="0">
                <a:latin typeface="文鼎俏黑體P" panose="040B0900000000000000" pitchFamily="82" charset="-120"/>
                <a:ea typeface="文鼎俏黑體P" panose="040B0900000000000000" pitchFamily="82" charset="-120"/>
              </a:rPr>
              <a:t>(</a:t>
            </a:r>
            <a:r>
              <a:rPr lang="zh-TW" altLang="en-US" dirty="0" smtClean="0">
                <a:latin typeface="文鼎俏黑體P" panose="040B0900000000000000" pitchFamily="82" charset="-120"/>
                <a:ea typeface="文鼎俏黑體P" panose="040B0900000000000000" pitchFamily="82" charset="-120"/>
              </a:rPr>
              <a:t>身上</a:t>
            </a:r>
            <a:r>
              <a:rPr lang="zh-TW" altLang="en-US" dirty="0">
                <a:latin typeface="文鼎俏黑體P" panose="040B0900000000000000" pitchFamily="82" charset="-120"/>
                <a:ea typeface="文鼎俏黑體P" panose="040B0900000000000000" pitchFamily="82" charset="-120"/>
              </a:rPr>
              <a:t>都閃亮</a:t>
            </a:r>
            <a:r>
              <a:rPr lang="zh-TW" altLang="en-US" dirty="0" smtClean="0">
                <a:latin typeface="文鼎俏黑體P" panose="040B0900000000000000" pitchFamily="82" charset="-120"/>
                <a:ea typeface="文鼎俏黑體P" panose="040B0900000000000000" pitchFamily="82" charset="-120"/>
              </a:rPr>
              <a:t>亮的</a:t>
            </a:r>
            <a:r>
              <a:rPr lang="en-US" altLang="zh-TW" dirty="0" smtClean="0">
                <a:latin typeface="文鼎俏黑體P" panose="040B0900000000000000" pitchFamily="82" charset="-120"/>
                <a:ea typeface="文鼎俏黑體P" panose="040B0900000000000000" pitchFamily="82" charset="-120"/>
              </a:rPr>
              <a:t>)</a:t>
            </a:r>
            <a:endParaRPr lang="en-US" altLang="zh-TW" dirty="0">
              <a:latin typeface="文鼎俏黑體P" panose="040B0900000000000000" pitchFamily="82" charset="-120"/>
              <a:ea typeface="文鼎俏黑體P" panose="040B0900000000000000" pitchFamily="82" charset="-120"/>
            </a:endParaRPr>
          </a:p>
          <a:p>
            <a:r>
              <a:rPr lang="zh-TW" altLang="en-US" dirty="0" smtClean="0">
                <a:latin typeface="文鼎俏黑體P" panose="040B0900000000000000" pitchFamily="82" charset="-120"/>
                <a:ea typeface="文鼎俏黑體P" panose="040B0900000000000000" pitchFamily="82" charset="-120"/>
              </a:rPr>
              <a:t>代表</a:t>
            </a:r>
            <a:r>
              <a:rPr lang="zh-TW" altLang="en-US" dirty="0">
                <a:latin typeface="文鼎俏黑體P" panose="040B0900000000000000" pitchFamily="82" charset="-120"/>
                <a:ea typeface="文鼎俏黑體P" panose="040B0900000000000000" pitchFamily="82" charset="-120"/>
              </a:rPr>
              <a:t>情緒：快樂</a:t>
            </a:r>
          </a:p>
          <a:p>
            <a:r>
              <a:rPr lang="zh-TW" altLang="en-US" dirty="0">
                <a:latin typeface="文鼎俏黑體P" panose="040B0900000000000000" pitchFamily="82" charset="-120"/>
                <a:ea typeface="文鼎俏黑體P" panose="040B0900000000000000" pitchFamily="82" charset="-120"/>
              </a:rPr>
              <a:t>黃色的樂樂像閃耀的星星，總是樂觀開朗，讓萊莉擁有許多快樂的回憶。</a:t>
            </a:r>
          </a:p>
          <a:p>
            <a:endParaRPr lang="zh-TW" altLang="en-US" dirty="0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2"/>
          <a:srcRect l="-1" r="-324" b="3136"/>
          <a:stretch/>
        </p:blipFill>
        <p:spPr>
          <a:xfrm>
            <a:off x="628650" y="661105"/>
            <a:ext cx="3497439" cy="5535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837708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28650" y="263526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zh-TW" altLang="en-US" sz="4000" dirty="0" smtClean="0">
                <a:solidFill>
                  <a:schemeClr val="accent6">
                    <a:lumMod val="75000"/>
                  </a:schemeClr>
                </a:solidFill>
                <a:latin typeface="文鼎俏黑體P" panose="040B0900000000000000" pitchFamily="82" charset="-120"/>
                <a:ea typeface="文鼎俏黑體P" panose="040B0900000000000000" pitchFamily="82" charset="-120"/>
              </a:rPr>
              <a:t>尊重同學的分享</a:t>
            </a:r>
            <a:r>
              <a:rPr lang="en-US" altLang="zh-TW" sz="4000" dirty="0" smtClean="0">
                <a:solidFill>
                  <a:schemeClr val="accent6">
                    <a:lumMod val="75000"/>
                  </a:schemeClr>
                </a:solidFill>
                <a:latin typeface="文鼎俏黑體P" panose="040B0900000000000000" pitchFamily="82" charset="-120"/>
                <a:ea typeface="文鼎俏黑體P" panose="040B0900000000000000" pitchFamily="82" charset="-120"/>
              </a:rPr>
              <a:t/>
            </a:r>
            <a:br>
              <a:rPr lang="en-US" altLang="zh-TW" sz="4000" dirty="0" smtClean="0">
                <a:solidFill>
                  <a:schemeClr val="accent6">
                    <a:lumMod val="75000"/>
                  </a:schemeClr>
                </a:solidFill>
                <a:latin typeface="文鼎俏黑體P" panose="040B0900000000000000" pitchFamily="82" charset="-120"/>
                <a:ea typeface="文鼎俏黑體P" panose="040B0900000000000000" pitchFamily="82" charset="-120"/>
              </a:rPr>
            </a:br>
            <a:r>
              <a:rPr lang="zh-TW" altLang="en-US" sz="4000" dirty="0" smtClean="0">
                <a:solidFill>
                  <a:schemeClr val="accent6">
                    <a:lumMod val="75000"/>
                  </a:schemeClr>
                </a:solidFill>
                <a:latin typeface="文鼎俏黑體P" panose="040B0900000000000000" pitchFamily="82" charset="-120"/>
                <a:ea typeface="文鼎俏黑體P" panose="040B0900000000000000" pitchFamily="82" charset="-120"/>
              </a:rPr>
              <a:t>並給予正向的回饋與打氣</a:t>
            </a:r>
            <a:endParaRPr lang="zh-TW" altLang="en-US" sz="4000" dirty="0">
              <a:solidFill>
                <a:schemeClr val="accent6">
                  <a:lumMod val="75000"/>
                </a:schemeClr>
              </a:solidFill>
              <a:latin typeface="文鼎俏黑體P" panose="040B0900000000000000" pitchFamily="82" charset="-120"/>
              <a:ea typeface="文鼎俏黑體P" panose="040B0900000000000000" pitchFamily="82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altLang="zh-TW" dirty="0" smtClean="0">
                <a:solidFill>
                  <a:srgbClr val="0070C0"/>
                </a:solidFill>
                <a:latin typeface="文鼎俏黑體P" panose="040B0900000000000000" pitchFamily="82" charset="-120"/>
                <a:ea typeface="文鼎俏黑體P" panose="040B0900000000000000" pitchFamily="82" charset="-120"/>
              </a:rPr>
              <a:t>5</a:t>
            </a:r>
            <a:r>
              <a:rPr lang="zh-TW" altLang="en-US" dirty="0" smtClean="0">
                <a:solidFill>
                  <a:srgbClr val="0070C0"/>
                </a:solidFill>
                <a:latin typeface="文鼎俏黑體P" panose="040B0900000000000000" pitchFamily="82" charset="-120"/>
                <a:ea typeface="文鼎俏黑體P" panose="040B0900000000000000" pitchFamily="82" charset="-120"/>
              </a:rPr>
              <a:t>分以下的同學，</a:t>
            </a:r>
            <a:r>
              <a:rPr lang="zh-TW" altLang="en-US" dirty="0" smtClean="0">
                <a:solidFill>
                  <a:srgbClr val="C00000"/>
                </a:solidFill>
                <a:latin typeface="文鼎俏黑體P" panose="040B0900000000000000" pitchFamily="82" charset="-120"/>
                <a:ea typeface="文鼎俏黑體P" panose="040B0900000000000000" pitchFamily="82" charset="-120"/>
              </a:rPr>
              <a:t>請與組員分享自己平時紓壓的方式及面對困境與壓力的態度</a:t>
            </a:r>
            <a:endParaRPr lang="en-US" altLang="zh-TW" dirty="0" smtClean="0">
              <a:solidFill>
                <a:srgbClr val="C00000"/>
              </a:solidFill>
              <a:latin typeface="文鼎俏黑體P" panose="040B0900000000000000" pitchFamily="82" charset="-120"/>
              <a:ea typeface="文鼎俏黑體P" panose="040B0900000000000000" pitchFamily="82" charset="-120"/>
            </a:endParaRPr>
          </a:p>
          <a:p>
            <a:pPr>
              <a:lnSpc>
                <a:spcPct val="150000"/>
              </a:lnSpc>
            </a:pPr>
            <a:r>
              <a:rPr lang="en-US" altLang="zh-TW" dirty="0" smtClean="0">
                <a:solidFill>
                  <a:srgbClr val="0070C0"/>
                </a:solidFill>
                <a:latin typeface="文鼎俏黑體P" panose="040B0900000000000000" pitchFamily="82" charset="-120"/>
                <a:ea typeface="文鼎俏黑體P" panose="040B0900000000000000" pitchFamily="82" charset="-120"/>
              </a:rPr>
              <a:t>6-11</a:t>
            </a:r>
            <a:r>
              <a:rPr lang="zh-TW" altLang="en-US" dirty="0" smtClean="0">
                <a:solidFill>
                  <a:srgbClr val="0070C0"/>
                </a:solidFill>
                <a:latin typeface="文鼎俏黑體P" panose="040B0900000000000000" pitchFamily="82" charset="-120"/>
                <a:ea typeface="文鼎俏黑體P" panose="040B0900000000000000" pitchFamily="82" charset="-120"/>
              </a:rPr>
              <a:t>分的同學，</a:t>
            </a:r>
            <a:r>
              <a:rPr lang="zh-TW" altLang="en-US" dirty="0" smtClean="0">
                <a:solidFill>
                  <a:srgbClr val="C00000"/>
                </a:solidFill>
                <a:latin typeface="文鼎俏黑體P" panose="040B0900000000000000" pitchFamily="82" charset="-120"/>
                <a:ea typeface="文鼎俏黑體P" panose="040B0900000000000000" pitchFamily="82" charset="-120"/>
              </a:rPr>
              <a:t>如果願意請</a:t>
            </a:r>
            <a:r>
              <a:rPr lang="zh-TW" altLang="en-US" dirty="0">
                <a:solidFill>
                  <a:srgbClr val="C00000"/>
                </a:solidFill>
                <a:latin typeface="文鼎俏黑體P" panose="040B0900000000000000" pitchFamily="82" charset="-120"/>
                <a:ea typeface="文鼎俏黑體P" panose="040B0900000000000000" pitchFamily="82" charset="-120"/>
              </a:rPr>
              <a:t>與組員</a:t>
            </a:r>
            <a:r>
              <a:rPr lang="zh-TW" altLang="en-US" dirty="0" smtClean="0">
                <a:solidFill>
                  <a:srgbClr val="C00000"/>
                </a:solidFill>
                <a:latin typeface="文鼎俏黑體P" panose="040B0900000000000000" pitchFamily="82" charset="-120"/>
                <a:ea typeface="文鼎俏黑體P" panose="040B0900000000000000" pitchFamily="82" charset="-120"/>
              </a:rPr>
              <a:t>分享正在煩惱的事與自己</a:t>
            </a:r>
            <a:r>
              <a:rPr lang="zh-TW" altLang="en-US" dirty="0">
                <a:solidFill>
                  <a:srgbClr val="C00000"/>
                </a:solidFill>
                <a:latin typeface="文鼎俏黑體P" panose="040B0900000000000000" pitchFamily="82" charset="-120"/>
                <a:ea typeface="文鼎俏黑體P" panose="040B0900000000000000" pitchFamily="82" charset="-120"/>
              </a:rPr>
              <a:t>平時紓壓的方式</a:t>
            </a:r>
            <a:endParaRPr lang="en-US" altLang="zh-TW" dirty="0" smtClean="0">
              <a:solidFill>
                <a:srgbClr val="0070C0"/>
              </a:solidFill>
              <a:latin typeface="文鼎俏黑體P" panose="040B0900000000000000" pitchFamily="82" charset="-120"/>
              <a:ea typeface="文鼎俏黑體P" panose="040B0900000000000000" pitchFamily="82" charset="-120"/>
            </a:endParaRPr>
          </a:p>
          <a:p>
            <a:pPr>
              <a:lnSpc>
                <a:spcPct val="150000"/>
              </a:lnSpc>
            </a:pPr>
            <a:r>
              <a:rPr lang="en-US" altLang="zh-TW" dirty="0" smtClean="0">
                <a:solidFill>
                  <a:srgbClr val="0070C0"/>
                </a:solidFill>
                <a:latin typeface="文鼎俏黑體P" panose="040B0900000000000000" pitchFamily="82" charset="-120"/>
                <a:ea typeface="文鼎俏黑體P" panose="040B0900000000000000" pitchFamily="82" charset="-120"/>
              </a:rPr>
              <a:t>12</a:t>
            </a:r>
            <a:r>
              <a:rPr lang="zh-TW" altLang="en-US" dirty="0" smtClean="0">
                <a:solidFill>
                  <a:srgbClr val="0070C0"/>
                </a:solidFill>
                <a:latin typeface="文鼎俏黑體P" panose="040B0900000000000000" pitchFamily="82" charset="-120"/>
                <a:ea typeface="文鼎俏黑體P" panose="040B0900000000000000" pitchFamily="82" charset="-120"/>
              </a:rPr>
              <a:t>分以上</a:t>
            </a:r>
            <a:r>
              <a:rPr lang="zh-TW" altLang="en-US" dirty="0">
                <a:solidFill>
                  <a:srgbClr val="0070C0"/>
                </a:solidFill>
                <a:latin typeface="文鼎俏黑體P" panose="040B0900000000000000" pitchFamily="82" charset="-120"/>
                <a:ea typeface="文鼎俏黑體P" panose="040B0900000000000000" pitchFamily="82" charset="-120"/>
              </a:rPr>
              <a:t>的同學，</a:t>
            </a:r>
            <a:r>
              <a:rPr lang="zh-TW" altLang="en-US" dirty="0" smtClean="0">
                <a:solidFill>
                  <a:srgbClr val="C00000"/>
                </a:solidFill>
                <a:latin typeface="文鼎俏黑體P" panose="040B0900000000000000" pitchFamily="82" charset="-120"/>
                <a:ea typeface="文鼎俏黑體P" panose="040B0900000000000000" pitchFamily="82" charset="-120"/>
              </a:rPr>
              <a:t>如果</a:t>
            </a:r>
            <a:r>
              <a:rPr lang="zh-TW" altLang="en-US" dirty="0">
                <a:solidFill>
                  <a:srgbClr val="C00000"/>
                </a:solidFill>
                <a:latin typeface="文鼎俏黑體P" panose="040B0900000000000000" pitchFamily="82" charset="-120"/>
                <a:ea typeface="文鼎俏黑體P" panose="040B0900000000000000" pitchFamily="82" charset="-120"/>
              </a:rPr>
              <a:t>願意請與組員分享正在煩惱的事與自己平時紓壓的方式</a:t>
            </a:r>
            <a:endParaRPr lang="en-US" altLang="zh-TW" dirty="0">
              <a:solidFill>
                <a:srgbClr val="0070C0"/>
              </a:solidFill>
              <a:latin typeface="文鼎俏黑體P" panose="040B0900000000000000" pitchFamily="82" charset="-120"/>
              <a:ea typeface="文鼎俏黑體P" panose="040B0900000000000000" pitchFamily="82" charset="-120"/>
            </a:endParaRPr>
          </a:p>
          <a:p>
            <a:pPr>
              <a:lnSpc>
                <a:spcPct val="150000"/>
              </a:lnSpc>
            </a:pPr>
            <a:endParaRPr lang="en-US" altLang="zh-TW" dirty="0" smtClean="0">
              <a:solidFill>
                <a:srgbClr val="0070C0"/>
              </a:solidFill>
              <a:latin typeface="文鼎俏黑體P" panose="040B0900000000000000" pitchFamily="82" charset="-120"/>
              <a:ea typeface="文鼎俏黑體P" panose="040B0900000000000000" pitchFamily="82" charset="-120"/>
            </a:endParaRPr>
          </a:p>
          <a:p>
            <a:endParaRPr lang="en-US" altLang="zh-TW" dirty="0" smtClean="0">
              <a:solidFill>
                <a:srgbClr val="0070C0"/>
              </a:solidFill>
              <a:latin typeface="文鼎俏黑體P" panose="040B0900000000000000" pitchFamily="82" charset="-120"/>
              <a:ea typeface="文鼎俏黑體P" panose="040B0900000000000000" pitchFamily="82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040768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TW" altLang="en-US" dirty="0" smtClean="0">
                <a:solidFill>
                  <a:srgbClr val="C00000"/>
                </a:solidFill>
                <a:latin typeface="文鼎俏黑體P" panose="040B0900000000000000" pitchFamily="82" charset="-120"/>
                <a:ea typeface="文鼎俏黑體P" panose="040B0900000000000000" pitchFamily="82" charset="-120"/>
              </a:rPr>
              <a:t>抽排卡，記錄在手冊</a:t>
            </a:r>
            <a:r>
              <a:rPr lang="en-US" altLang="zh-TW" dirty="0" smtClean="0">
                <a:solidFill>
                  <a:srgbClr val="C00000"/>
                </a:solidFill>
                <a:latin typeface="文鼎俏黑體P" panose="040B0900000000000000" pitchFamily="82" charset="-120"/>
                <a:ea typeface="文鼎俏黑體P" panose="040B0900000000000000" pitchFamily="82" charset="-120"/>
              </a:rPr>
              <a:t>P.32</a:t>
            </a:r>
            <a:endParaRPr lang="zh-TW" altLang="en-US" dirty="0">
              <a:solidFill>
                <a:srgbClr val="C00000"/>
              </a:solidFill>
              <a:latin typeface="文鼎俏黑體P" panose="040B0900000000000000" pitchFamily="82" charset="-120"/>
              <a:ea typeface="文鼎俏黑體P" panose="040B0900000000000000" pitchFamily="82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12903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955821" y="575733"/>
            <a:ext cx="1343379" cy="911756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zh-TW" altLang="en-US" dirty="0" smtClean="0">
                <a:solidFill>
                  <a:srgbClr val="C00000"/>
                </a:solidFill>
                <a:latin typeface="文鼎俏黑體P" panose="040B0900000000000000" pitchFamily="82" charset="-120"/>
                <a:ea typeface="文鼎俏黑體P" panose="040B0900000000000000" pitchFamily="82" charset="-120"/>
              </a:rPr>
              <a:t>怒</a:t>
            </a:r>
            <a:r>
              <a:rPr lang="zh-TW" altLang="en-US" dirty="0">
                <a:solidFill>
                  <a:srgbClr val="C00000"/>
                </a:solidFill>
                <a:latin typeface="文鼎俏黑體P" panose="040B0900000000000000" pitchFamily="82" charset="-120"/>
                <a:ea typeface="文鼎俏黑體P" panose="040B0900000000000000" pitchFamily="82" charset="-120"/>
              </a:rPr>
              <a:t>怒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752621" y="1845556"/>
            <a:ext cx="3774017" cy="4351338"/>
          </a:xfrm>
        </p:spPr>
        <p:txBody>
          <a:bodyPr/>
          <a:lstStyle/>
          <a:p>
            <a:r>
              <a:rPr lang="zh-TW" altLang="en-US" dirty="0">
                <a:latin typeface="文鼎俏黑體P" panose="040B0900000000000000" pitchFamily="82" charset="-120"/>
                <a:ea typeface="文鼎俏黑體P" panose="040B0900000000000000" pitchFamily="82" charset="-120"/>
              </a:rPr>
              <a:t>代表顏色：</a:t>
            </a:r>
            <a:r>
              <a:rPr lang="zh-TW" altLang="en-US" dirty="0" smtClean="0">
                <a:latin typeface="文鼎俏黑體P" panose="040B0900000000000000" pitchFamily="82" charset="-120"/>
                <a:ea typeface="文鼎俏黑體P" panose="040B0900000000000000" pitchFamily="82" charset="-120"/>
              </a:rPr>
              <a:t>紅色</a:t>
            </a:r>
            <a:endParaRPr lang="en-US" altLang="zh-TW" dirty="0" smtClean="0">
              <a:latin typeface="文鼎俏黑體P" panose="040B0900000000000000" pitchFamily="82" charset="-120"/>
              <a:ea typeface="文鼎俏黑體P" panose="040B0900000000000000" pitchFamily="82" charset="-120"/>
            </a:endParaRPr>
          </a:p>
          <a:p>
            <a:r>
              <a:rPr lang="zh-TW" altLang="en-US" dirty="0" smtClean="0">
                <a:latin typeface="文鼎俏黑體P" panose="040B0900000000000000" pitchFamily="82" charset="-120"/>
                <a:ea typeface="文鼎俏黑體P" panose="040B0900000000000000" pitchFamily="82" charset="-120"/>
              </a:rPr>
              <a:t>參考</a:t>
            </a:r>
            <a:r>
              <a:rPr lang="zh-TW" altLang="en-US" dirty="0">
                <a:latin typeface="文鼎俏黑體P" panose="040B0900000000000000" pitchFamily="82" charset="-120"/>
                <a:ea typeface="文鼎俏黑體P" panose="040B0900000000000000" pitchFamily="82" charset="-120"/>
              </a:rPr>
              <a:t>物品：</a:t>
            </a:r>
            <a:r>
              <a:rPr lang="zh-TW" altLang="en-US" dirty="0" smtClean="0">
                <a:latin typeface="文鼎俏黑體P" panose="040B0900000000000000" pitchFamily="82" charset="-120"/>
                <a:ea typeface="文鼎俏黑體P" panose="040B0900000000000000" pitchFamily="82" charset="-120"/>
              </a:rPr>
              <a:t>耐火磚</a:t>
            </a:r>
            <a:endParaRPr lang="en-US" altLang="zh-TW" dirty="0" smtClean="0">
              <a:latin typeface="文鼎俏黑體P" panose="040B0900000000000000" pitchFamily="82" charset="-120"/>
              <a:ea typeface="文鼎俏黑體P" panose="040B0900000000000000" pitchFamily="82" charset="-120"/>
            </a:endParaRPr>
          </a:p>
          <a:p>
            <a:r>
              <a:rPr lang="zh-TW" altLang="en-US" dirty="0" smtClean="0">
                <a:latin typeface="文鼎俏黑體P" panose="040B0900000000000000" pitchFamily="82" charset="-120"/>
                <a:ea typeface="文鼎俏黑體P" panose="040B0900000000000000" pitchFamily="82" charset="-120"/>
              </a:rPr>
              <a:t>代表</a:t>
            </a:r>
            <a:r>
              <a:rPr lang="zh-TW" altLang="en-US" dirty="0">
                <a:latin typeface="文鼎俏黑體P" panose="040B0900000000000000" pitchFamily="82" charset="-120"/>
                <a:ea typeface="文鼎俏黑體P" panose="040B0900000000000000" pitchFamily="82" charset="-120"/>
              </a:rPr>
              <a:t>情緒：憤怒</a:t>
            </a:r>
          </a:p>
          <a:p>
            <a:r>
              <a:rPr lang="zh-TW" altLang="en-US" dirty="0">
                <a:latin typeface="文鼎俏黑體P" panose="040B0900000000000000" pitchFamily="82" charset="-120"/>
                <a:ea typeface="文鼎俏黑體P" panose="040B0900000000000000" pitchFamily="82" charset="-120"/>
              </a:rPr>
              <a:t>紅色的怒怒是塊耐火磚，雖然容易憤怒，但目的是希望萊莉能被公平的對待。</a:t>
            </a:r>
          </a:p>
          <a:p>
            <a:pPr marL="0" indent="0">
              <a:buNone/>
            </a:pPr>
            <a:endParaRPr lang="zh-TW" altLang="en-US" dirty="0">
              <a:latin typeface="文鼎俏黑體P" panose="040B0900000000000000" pitchFamily="82" charset="-120"/>
              <a:ea typeface="文鼎俏黑體P" panose="040B0900000000000000" pitchFamily="82" charset="-120"/>
            </a:endParaRP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2"/>
          <a:srcRect r="-1488" b="2555"/>
          <a:stretch/>
        </p:blipFill>
        <p:spPr>
          <a:xfrm>
            <a:off x="706613" y="575733"/>
            <a:ext cx="3538009" cy="5568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06778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955821" y="575733"/>
            <a:ext cx="1343379" cy="911756"/>
          </a:xfrm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zh-TW" altLang="en-US" dirty="0" smtClean="0">
                <a:solidFill>
                  <a:srgbClr val="00B050"/>
                </a:solidFill>
                <a:latin typeface="文鼎俏黑體P" panose="040B0900000000000000" pitchFamily="82" charset="-120"/>
                <a:ea typeface="文鼎俏黑體P" panose="040B0900000000000000" pitchFamily="82" charset="-120"/>
              </a:rPr>
              <a:t>厭</a:t>
            </a:r>
            <a:r>
              <a:rPr lang="zh-TW" altLang="en-US" dirty="0">
                <a:solidFill>
                  <a:srgbClr val="00B050"/>
                </a:solidFill>
                <a:latin typeface="文鼎俏黑體P" panose="040B0900000000000000" pitchFamily="82" charset="-120"/>
                <a:ea typeface="文鼎俏黑體P" panose="040B0900000000000000" pitchFamily="82" charset="-120"/>
              </a:rPr>
              <a:t>厭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752621" y="1845556"/>
            <a:ext cx="3774017" cy="4351338"/>
          </a:xfrm>
        </p:spPr>
        <p:txBody>
          <a:bodyPr/>
          <a:lstStyle/>
          <a:p>
            <a:r>
              <a:rPr lang="zh-TW" altLang="en-US" dirty="0">
                <a:latin typeface="文鼎俏黑體P" panose="040B0900000000000000" pitchFamily="82" charset="-120"/>
                <a:ea typeface="文鼎俏黑體P" panose="040B0900000000000000" pitchFamily="82" charset="-120"/>
              </a:rPr>
              <a:t>代表顏色：</a:t>
            </a:r>
            <a:r>
              <a:rPr lang="zh-TW" altLang="en-US" dirty="0" smtClean="0">
                <a:latin typeface="文鼎俏黑體P" panose="040B0900000000000000" pitchFamily="82" charset="-120"/>
                <a:ea typeface="文鼎俏黑體P" panose="040B0900000000000000" pitchFamily="82" charset="-120"/>
              </a:rPr>
              <a:t>綠色</a:t>
            </a:r>
            <a:endParaRPr lang="en-US" altLang="zh-TW" dirty="0" smtClean="0">
              <a:latin typeface="文鼎俏黑體P" panose="040B0900000000000000" pitchFamily="82" charset="-120"/>
              <a:ea typeface="文鼎俏黑體P" panose="040B0900000000000000" pitchFamily="82" charset="-120"/>
            </a:endParaRPr>
          </a:p>
          <a:p>
            <a:r>
              <a:rPr lang="zh-TW" altLang="en-US" dirty="0" smtClean="0">
                <a:latin typeface="文鼎俏黑體P" panose="040B0900000000000000" pitchFamily="82" charset="-120"/>
                <a:ea typeface="文鼎俏黑體P" panose="040B0900000000000000" pitchFamily="82" charset="-120"/>
              </a:rPr>
              <a:t>參考</a:t>
            </a:r>
            <a:r>
              <a:rPr lang="zh-TW" altLang="en-US" dirty="0">
                <a:latin typeface="文鼎俏黑體P" panose="040B0900000000000000" pitchFamily="82" charset="-120"/>
                <a:ea typeface="文鼎俏黑體P" panose="040B0900000000000000" pitchFamily="82" charset="-120"/>
              </a:rPr>
              <a:t>物品：</a:t>
            </a:r>
            <a:r>
              <a:rPr lang="zh-TW" altLang="en-US" dirty="0" smtClean="0">
                <a:latin typeface="文鼎俏黑體P" panose="040B0900000000000000" pitchFamily="82" charset="-120"/>
                <a:ea typeface="文鼎俏黑體P" panose="040B0900000000000000" pitchFamily="82" charset="-120"/>
              </a:rPr>
              <a:t>花椰菜</a:t>
            </a:r>
            <a:endParaRPr lang="en-US" altLang="zh-TW" dirty="0" smtClean="0">
              <a:latin typeface="文鼎俏黑體P" panose="040B0900000000000000" pitchFamily="82" charset="-120"/>
              <a:ea typeface="文鼎俏黑體P" panose="040B0900000000000000" pitchFamily="82" charset="-120"/>
            </a:endParaRPr>
          </a:p>
          <a:p>
            <a:r>
              <a:rPr lang="zh-TW" altLang="en-US" dirty="0" smtClean="0">
                <a:latin typeface="文鼎俏黑體P" panose="040B0900000000000000" pitchFamily="82" charset="-120"/>
                <a:ea typeface="文鼎俏黑體P" panose="040B0900000000000000" pitchFamily="82" charset="-120"/>
              </a:rPr>
              <a:t>代表</a:t>
            </a:r>
            <a:r>
              <a:rPr lang="zh-TW" altLang="en-US" dirty="0">
                <a:latin typeface="文鼎俏黑體P" panose="040B0900000000000000" pitchFamily="82" charset="-120"/>
                <a:ea typeface="文鼎俏黑體P" panose="040B0900000000000000" pitchFamily="82" charset="-120"/>
              </a:rPr>
              <a:t>情緒：厭惡</a:t>
            </a: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 rotWithShape="1">
          <a:blip r:embed="rId2"/>
          <a:srcRect l="-1" r="-839" b="3346"/>
          <a:stretch/>
        </p:blipFill>
        <p:spPr>
          <a:xfrm>
            <a:off x="751769" y="673099"/>
            <a:ext cx="3515431" cy="5523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2894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955821" y="575733"/>
            <a:ext cx="1343379" cy="911756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zh-TW" altLang="en-US" dirty="0" smtClean="0">
                <a:solidFill>
                  <a:srgbClr val="7030A0"/>
                </a:solidFill>
                <a:latin typeface="文鼎俏黑體P" panose="040B0900000000000000" pitchFamily="82" charset="-120"/>
                <a:ea typeface="文鼎俏黑體P" panose="040B0900000000000000" pitchFamily="82" charset="-120"/>
              </a:rPr>
              <a:t>驚驚</a:t>
            </a:r>
            <a:endParaRPr lang="zh-TW" altLang="en-US" dirty="0">
              <a:solidFill>
                <a:srgbClr val="7030A0"/>
              </a:solidFill>
              <a:latin typeface="文鼎俏黑體P" panose="040B0900000000000000" pitchFamily="82" charset="-120"/>
              <a:ea typeface="文鼎俏黑體P" panose="040B0900000000000000" pitchFamily="82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752621" y="1845556"/>
            <a:ext cx="3774017" cy="4351338"/>
          </a:xfrm>
        </p:spPr>
        <p:txBody>
          <a:bodyPr/>
          <a:lstStyle/>
          <a:p>
            <a:r>
              <a:rPr lang="zh-TW" altLang="en-US" dirty="0">
                <a:latin typeface="文鼎俏黑體P" panose="040B0900000000000000" pitchFamily="82" charset="-120"/>
                <a:ea typeface="文鼎俏黑體P" panose="040B0900000000000000" pitchFamily="82" charset="-120"/>
              </a:rPr>
              <a:t>代表顏色：</a:t>
            </a:r>
            <a:r>
              <a:rPr lang="zh-TW" altLang="en-US" dirty="0" smtClean="0">
                <a:latin typeface="文鼎俏黑體P" panose="040B0900000000000000" pitchFamily="82" charset="-120"/>
                <a:ea typeface="文鼎俏黑體P" panose="040B0900000000000000" pitchFamily="82" charset="-120"/>
              </a:rPr>
              <a:t>紫色</a:t>
            </a:r>
            <a:endParaRPr lang="en-US" altLang="zh-TW" dirty="0" smtClean="0">
              <a:latin typeface="文鼎俏黑體P" panose="040B0900000000000000" pitchFamily="82" charset="-120"/>
              <a:ea typeface="文鼎俏黑體P" panose="040B0900000000000000" pitchFamily="82" charset="-120"/>
            </a:endParaRPr>
          </a:p>
          <a:p>
            <a:r>
              <a:rPr lang="zh-TW" altLang="en-US" dirty="0" smtClean="0">
                <a:latin typeface="文鼎俏黑體P" panose="040B0900000000000000" pitchFamily="82" charset="-120"/>
                <a:ea typeface="文鼎俏黑體P" panose="040B0900000000000000" pitchFamily="82" charset="-120"/>
              </a:rPr>
              <a:t>參考</a:t>
            </a:r>
            <a:r>
              <a:rPr lang="zh-TW" altLang="en-US" dirty="0">
                <a:latin typeface="文鼎俏黑體P" panose="040B0900000000000000" pitchFamily="82" charset="-120"/>
                <a:ea typeface="文鼎俏黑體P" panose="040B0900000000000000" pitchFamily="82" charset="-120"/>
              </a:rPr>
              <a:t>物品：</a:t>
            </a:r>
            <a:r>
              <a:rPr lang="zh-TW" altLang="en-US" dirty="0" smtClean="0">
                <a:latin typeface="文鼎俏黑體P" panose="040B0900000000000000" pitchFamily="82" charset="-120"/>
                <a:ea typeface="文鼎俏黑體P" panose="040B0900000000000000" pitchFamily="82" charset="-120"/>
              </a:rPr>
              <a:t>神經</a:t>
            </a:r>
            <a:endParaRPr lang="en-US" altLang="zh-TW" dirty="0" smtClean="0">
              <a:latin typeface="文鼎俏黑體P" panose="040B0900000000000000" pitchFamily="82" charset="-120"/>
              <a:ea typeface="文鼎俏黑體P" panose="040B0900000000000000" pitchFamily="82" charset="-120"/>
            </a:endParaRPr>
          </a:p>
          <a:p>
            <a:r>
              <a:rPr lang="zh-TW" altLang="en-US" dirty="0" smtClean="0">
                <a:latin typeface="文鼎俏黑體P" panose="040B0900000000000000" pitchFamily="82" charset="-120"/>
                <a:ea typeface="文鼎俏黑體P" panose="040B0900000000000000" pitchFamily="82" charset="-120"/>
              </a:rPr>
              <a:t>代表</a:t>
            </a:r>
            <a:r>
              <a:rPr lang="zh-TW" altLang="en-US" dirty="0">
                <a:latin typeface="文鼎俏黑體P" panose="040B0900000000000000" pitchFamily="82" charset="-120"/>
                <a:ea typeface="文鼎俏黑體P" panose="040B0900000000000000" pitchFamily="82" charset="-120"/>
              </a:rPr>
              <a:t>情緒：恐懼</a:t>
            </a:r>
          </a:p>
          <a:p>
            <a:r>
              <a:rPr lang="zh-TW" altLang="en-US" dirty="0">
                <a:latin typeface="文鼎俏黑體P" panose="040B0900000000000000" pitchFamily="82" charset="-120"/>
                <a:ea typeface="文鼎俏黑體P" panose="040B0900000000000000" pitchFamily="82" charset="-120"/>
              </a:rPr>
              <a:t>紫色的驚驚有些神經質，職責是專門避免萊莉受到傷害，是防護機制的總管。</a:t>
            </a: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2"/>
          <a:srcRect r="132" b="3531"/>
          <a:stretch/>
        </p:blipFill>
        <p:spPr>
          <a:xfrm>
            <a:off x="616303" y="575733"/>
            <a:ext cx="3481564" cy="5513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02595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955821" y="575733"/>
            <a:ext cx="1343379" cy="911756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/>
          <a:p>
            <a:r>
              <a:rPr lang="zh-TW" altLang="en-US" dirty="0" smtClean="0">
                <a:solidFill>
                  <a:schemeClr val="accent1">
                    <a:lumMod val="75000"/>
                  </a:schemeClr>
                </a:solidFill>
                <a:latin typeface="文鼎俏黑體P" panose="040B0900000000000000" pitchFamily="82" charset="-120"/>
                <a:ea typeface="文鼎俏黑體P" panose="040B0900000000000000" pitchFamily="82" charset="-120"/>
              </a:rPr>
              <a:t>憂憂</a:t>
            </a:r>
            <a:endParaRPr lang="zh-TW" altLang="en-US" dirty="0">
              <a:solidFill>
                <a:schemeClr val="accent1">
                  <a:lumMod val="75000"/>
                </a:schemeClr>
              </a:solidFill>
              <a:latin typeface="文鼎俏黑體P" panose="040B0900000000000000" pitchFamily="82" charset="-120"/>
              <a:ea typeface="文鼎俏黑體P" panose="040B0900000000000000" pitchFamily="82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752621" y="1845556"/>
            <a:ext cx="3774017" cy="4351338"/>
          </a:xfrm>
        </p:spPr>
        <p:txBody>
          <a:bodyPr/>
          <a:lstStyle/>
          <a:p>
            <a:r>
              <a:rPr lang="zh-TW" altLang="en-US" dirty="0">
                <a:latin typeface="文鼎俏黑體P" panose="040B0900000000000000" pitchFamily="82" charset="-120"/>
                <a:ea typeface="文鼎俏黑體P" panose="040B0900000000000000" pitchFamily="82" charset="-120"/>
              </a:rPr>
              <a:t>代表顏色：</a:t>
            </a:r>
            <a:r>
              <a:rPr lang="zh-TW" altLang="en-US" dirty="0" smtClean="0">
                <a:latin typeface="文鼎俏黑體P" panose="040B0900000000000000" pitchFamily="82" charset="-120"/>
                <a:ea typeface="文鼎俏黑體P" panose="040B0900000000000000" pitchFamily="82" charset="-120"/>
              </a:rPr>
              <a:t>藍色</a:t>
            </a:r>
            <a:endParaRPr lang="en-US" altLang="zh-TW" dirty="0" smtClean="0">
              <a:latin typeface="文鼎俏黑體P" panose="040B0900000000000000" pitchFamily="82" charset="-120"/>
              <a:ea typeface="文鼎俏黑體P" panose="040B0900000000000000" pitchFamily="82" charset="-120"/>
            </a:endParaRPr>
          </a:p>
          <a:p>
            <a:r>
              <a:rPr lang="zh-TW" altLang="en-US" dirty="0" smtClean="0">
                <a:latin typeface="文鼎俏黑體P" panose="040B0900000000000000" pitchFamily="82" charset="-120"/>
                <a:ea typeface="文鼎俏黑體P" panose="040B0900000000000000" pitchFamily="82" charset="-120"/>
              </a:rPr>
              <a:t>參考</a:t>
            </a:r>
            <a:r>
              <a:rPr lang="zh-TW" altLang="en-US" dirty="0">
                <a:latin typeface="文鼎俏黑體P" panose="040B0900000000000000" pitchFamily="82" charset="-120"/>
                <a:ea typeface="文鼎俏黑體P" panose="040B0900000000000000" pitchFamily="82" charset="-120"/>
              </a:rPr>
              <a:t>物品：</a:t>
            </a:r>
            <a:r>
              <a:rPr lang="zh-TW" altLang="en-US" dirty="0" smtClean="0">
                <a:latin typeface="文鼎俏黑體P" panose="040B0900000000000000" pitchFamily="82" charset="-120"/>
                <a:ea typeface="文鼎俏黑體P" panose="040B0900000000000000" pitchFamily="82" charset="-120"/>
              </a:rPr>
              <a:t>淚滴</a:t>
            </a:r>
            <a:endParaRPr lang="en-US" altLang="zh-TW" dirty="0" smtClean="0">
              <a:latin typeface="文鼎俏黑體P" panose="040B0900000000000000" pitchFamily="82" charset="-120"/>
              <a:ea typeface="文鼎俏黑體P" panose="040B0900000000000000" pitchFamily="82" charset="-120"/>
            </a:endParaRPr>
          </a:p>
          <a:p>
            <a:r>
              <a:rPr lang="zh-TW" altLang="en-US" dirty="0" smtClean="0">
                <a:latin typeface="文鼎俏黑體P" panose="040B0900000000000000" pitchFamily="82" charset="-120"/>
                <a:ea typeface="文鼎俏黑體P" panose="040B0900000000000000" pitchFamily="82" charset="-120"/>
              </a:rPr>
              <a:t>代表</a:t>
            </a:r>
            <a:r>
              <a:rPr lang="zh-TW" altLang="en-US" dirty="0">
                <a:latin typeface="文鼎俏黑體P" panose="040B0900000000000000" pitchFamily="82" charset="-120"/>
                <a:ea typeface="文鼎俏黑體P" panose="040B0900000000000000" pitchFamily="82" charset="-120"/>
              </a:rPr>
              <a:t>情緒：悲傷</a:t>
            </a:r>
          </a:p>
          <a:p>
            <a:r>
              <a:rPr lang="zh-TW" altLang="en-US" dirty="0" smtClean="0">
                <a:latin typeface="文鼎俏黑體P" panose="040B0900000000000000" pitchFamily="82" charset="-120"/>
                <a:ea typeface="文鼎俏黑體P" panose="040B0900000000000000" pitchFamily="82" charset="-120"/>
              </a:rPr>
              <a:t>他</a:t>
            </a:r>
            <a:r>
              <a:rPr lang="zh-TW" altLang="en-US" dirty="0">
                <a:latin typeface="文鼎俏黑體P" panose="040B0900000000000000" pitchFamily="82" charset="-120"/>
                <a:ea typeface="文鼎俏黑體P" panose="040B0900000000000000" pitchFamily="82" charset="-120"/>
              </a:rPr>
              <a:t>常常提不起勁、負面又悲觀</a:t>
            </a:r>
            <a:r>
              <a:rPr lang="zh-TW" altLang="en-US" dirty="0" smtClean="0">
                <a:latin typeface="文鼎俏黑體P" panose="040B0900000000000000" pitchFamily="82" charset="-120"/>
                <a:ea typeface="文鼎俏黑體P" panose="040B0900000000000000" pitchFamily="82" charset="-120"/>
              </a:rPr>
              <a:t>，會</a:t>
            </a:r>
            <a:r>
              <a:rPr lang="zh-TW" altLang="en-US" dirty="0">
                <a:latin typeface="文鼎俏黑體P" panose="040B0900000000000000" pitchFamily="82" charset="-120"/>
                <a:ea typeface="文鼎俏黑體P" panose="040B0900000000000000" pitchFamily="82" charset="-120"/>
              </a:rPr>
              <a:t>使得萊莉感到無助、哭泣</a:t>
            </a:r>
            <a:r>
              <a:rPr lang="en-US" altLang="zh-TW" dirty="0">
                <a:latin typeface="文鼎俏黑體P" panose="040B0900000000000000" pitchFamily="82" charset="-120"/>
                <a:ea typeface="文鼎俏黑體P" panose="040B0900000000000000" pitchFamily="82" charset="-120"/>
              </a:rPr>
              <a:t>…</a:t>
            </a:r>
            <a:r>
              <a:rPr lang="zh-TW" altLang="en-US" dirty="0">
                <a:latin typeface="文鼎俏黑體P" panose="040B0900000000000000" pitchFamily="82" charset="-120"/>
                <a:ea typeface="文鼎俏黑體P" panose="040B0900000000000000" pitchFamily="82" charset="-120"/>
              </a:rPr>
              <a:t>　</a:t>
            </a: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 rotWithShape="1">
          <a:blip r:embed="rId2"/>
          <a:srcRect r="132" b="3012"/>
          <a:stretch/>
        </p:blipFill>
        <p:spPr>
          <a:xfrm>
            <a:off x="808214" y="575733"/>
            <a:ext cx="3481564" cy="5542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6147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28650" y="184504"/>
            <a:ext cx="7886700" cy="1325563"/>
          </a:xfrm>
        </p:spPr>
        <p:txBody>
          <a:bodyPr/>
          <a:lstStyle/>
          <a:p>
            <a:r>
              <a:rPr lang="en-US" altLang="zh-TW" dirty="0" smtClean="0">
                <a:solidFill>
                  <a:srgbClr val="C00000"/>
                </a:solidFill>
                <a:latin typeface="文鼎俏黑體P" panose="040B0900000000000000" pitchFamily="82" charset="-120"/>
                <a:ea typeface="文鼎俏黑體P" panose="040B0900000000000000" pitchFamily="82" charset="-120"/>
              </a:rPr>
              <a:t>Let’s review</a:t>
            </a:r>
            <a:endParaRPr lang="zh-TW" altLang="en-US" dirty="0">
              <a:solidFill>
                <a:srgbClr val="C00000"/>
              </a:solidFill>
              <a:latin typeface="文鼎俏黑體P" panose="040B0900000000000000" pitchFamily="82" charset="-120"/>
              <a:ea typeface="文鼎俏黑體P" panose="040B0900000000000000" pitchFamily="82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628650" y="1332090"/>
            <a:ext cx="7886700" cy="5271910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zh-TW" altLang="en-US" dirty="0" smtClean="0">
                <a:solidFill>
                  <a:srgbClr val="0070C0"/>
                </a:solidFill>
                <a:latin typeface="文鼎俏黑體P" panose="040B0900000000000000" pitchFamily="82" charset="-120"/>
                <a:ea typeface="文鼎俏黑體P" panose="040B0900000000000000" pitchFamily="82" charset="-120"/>
              </a:rPr>
              <a:t>上次課程我們一起探討什麼主題？</a:t>
            </a:r>
            <a:endParaRPr lang="en-US" altLang="zh-TW" dirty="0" smtClean="0">
              <a:solidFill>
                <a:srgbClr val="0070C0"/>
              </a:solidFill>
              <a:latin typeface="文鼎俏黑體P" panose="040B0900000000000000" pitchFamily="82" charset="-120"/>
              <a:ea typeface="文鼎俏黑體P" panose="040B0900000000000000" pitchFamily="82" charset="-120"/>
            </a:endParaRPr>
          </a:p>
          <a:p>
            <a:pPr>
              <a:lnSpc>
                <a:spcPct val="150000"/>
              </a:lnSpc>
            </a:pPr>
            <a:r>
              <a:rPr lang="zh-TW" altLang="en-US" dirty="0" smtClean="0">
                <a:solidFill>
                  <a:srgbClr val="0070C0"/>
                </a:solidFill>
                <a:latin typeface="文鼎俏黑體P" panose="040B0900000000000000" pitchFamily="82" charset="-120"/>
                <a:ea typeface="文鼎俏黑體P" panose="040B0900000000000000" pitchFamily="82" charset="-120"/>
              </a:rPr>
              <a:t>過程為何？</a:t>
            </a:r>
            <a:endParaRPr lang="en-US" altLang="zh-TW" dirty="0" smtClean="0">
              <a:solidFill>
                <a:srgbClr val="0070C0"/>
              </a:solidFill>
              <a:latin typeface="文鼎俏黑體P" panose="040B0900000000000000" pitchFamily="82" charset="-120"/>
              <a:ea typeface="文鼎俏黑體P" panose="040B0900000000000000" pitchFamily="82" charset="-120"/>
            </a:endParaRPr>
          </a:p>
          <a:p>
            <a:pPr>
              <a:lnSpc>
                <a:spcPct val="150000"/>
              </a:lnSpc>
            </a:pPr>
            <a:r>
              <a:rPr lang="zh-TW" altLang="en-US" dirty="0" smtClean="0">
                <a:solidFill>
                  <a:srgbClr val="0070C0"/>
                </a:solidFill>
                <a:latin typeface="文鼎俏黑體P" panose="040B0900000000000000" pitchFamily="82" charset="-120"/>
                <a:ea typeface="文鼎俏黑體P" panose="040B0900000000000000" pitchFamily="82" charset="-120"/>
              </a:rPr>
              <a:t>看了一部介紹憂鬱症的影片叫做？</a:t>
            </a:r>
            <a:endParaRPr lang="en-US" altLang="zh-TW" dirty="0" smtClean="0">
              <a:solidFill>
                <a:srgbClr val="0070C0"/>
              </a:solidFill>
              <a:latin typeface="文鼎俏黑體P" panose="040B0900000000000000" pitchFamily="82" charset="-120"/>
              <a:ea typeface="文鼎俏黑體P" panose="040B0900000000000000" pitchFamily="82" charset="-120"/>
            </a:endParaRPr>
          </a:p>
          <a:p>
            <a:pPr>
              <a:lnSpc>
                <a:spcPct val="150000"/>
              </a:lnSpc>
            </a:pPr>
            <a:r>
              <a:rPr lang="zh-TW" altLang="en-US" dirty="0" smtClean="0">
                <a:solidFill>
                  <a:srgbClr val="0070C0"/>
                </a:solidFill>
                <a:latin typeface="文鼎俏黑體P" panose="040B0900000000000000" pitchFamily="82" charset="-120"/>
                <a:ea typeface="文鼎俏黑體P" panose="040B0900000000000000" pitchFamily="82" charset="-120"/>
              </a:rPr>
              <a:t>影片主角發生什麼事？</a:t>
            </a:r>
            <a:endParaRPr lang="en-US" altLang="zh-TW" dirty="0" smtClean="0">
              <a:solidFill>
                <a:srgbClr val="0070C0"/>
              </a:solidFill>
              <a:latin typeface="文鼎俏黑體P" panose="040B0900000000000000" pitchFamily="82" charset="-120"/>
              <a:ea typeface="文鼎俏黑體P" panose="040B0900000000000000" pitchFamily="82" charset="-120"/>
            </a:endParaRPr>
          </a:p>
          <a:p>
            <a:pPr>
              <a:lnSpc>
                <a:spcPct val="150000"/>
              </a:lnSpc>
            </a:pPr>
            <a:r>
              <a:rPr lang="zh-TW" altLang="en-US" dirty="0" smtClean="0">
                <a:solidFill>
                  <a:srgbClr val="0070C0"/>
                </a:solidFill>
                <a:latin typeface="文鼎俏黑體P" panose="040B0900000000000000" pitchFamily="82" charset="-120"/>
                <a:ea typeface="文鼎俏黑體P" panose="040B0900000000000000" pitchFamily="82" charset="-120"/>
              </a:rPr>
              <a:t>憂鬱與憂鬱情緒有什麼不同？</a:t>
            </a:r>
            <a:endParaRPr lang="en-US" altLang="zh-TW" dirty="0" smtClean="0">
              <a:solidFill>
                <a:srgbClr val="0070C0"/>
              </a:solidFill>
              <a:latin typeface="文鼎俏黑體P" panose="040B0900000000000000" pitchFamily="82" charset="-120"/>
              <a:ea typeface="文鼎俏黑體P" panose="040B0900000000000000" pitchFamily="82" charset="-120"/>
            </a:endParaRPr>
          </a:p>
          <a:p>
            <a:pPr>
              <a:lnSpc>
                <a:spcPct val="150000"/>
              </a:lnSpc>
            </a:pPr>
            <a:r>
              <a:rPr lang="zh-TW" altLang="en-US" dirty="0" smtClean="0">
                <a:solidFill>
                  <a:srgbClr val="0070C0"/>
                </a:solidFill>
                <a:latin typeface="文鼎俏黑體P" panose="040B0900000000000000" pitchFamily="82" charset="-120"/>
                <a:ea typeface="文鼎俏黑體P" panose="040B0900000000000000" pitchFamily="82" charset="-120"/>
              </a:rPr>
              <a:t>憂鬱情緒與反應可能有哪些？</a:t>
            </a:r>
            <a:endParaRPr lang="en-US" altLang="zh-TW" dirty="0" smtClean="0">
              <a:solidFill>
                <a:srgbClr val="0070C0"/>
              </a:solidFill>
              <a:latin typeface="文鼎俏黑體P" panose="040B0900000000000000" pitchFamily="82" charset="-120"/>
              <a:ea typeface="文鼎俏黑體P" panose="040B0900000000000000" pitchFamily="82" charset="-120"/>
            </a:endParaRPr>
          </a:p>
          <a:p>
            <a:pPr>
              <a:lnSpc>
                <a:spcPct val="150000"/>
              </a:lnSpc>
            </a:pPr>
            <a:r>
              <a:rPr lang="zh-TW" altLang="en-US" dirty="0" smtClean="0">
                <a:solidFill>
                  <a:srgbClr val="0070C0"/>
                </a:solidFill>
                <a:latin typeface="文鼎俏黑體P" panose="040B0900000000000000" pitchFamily="82" charset="-120"/>
                <a:ea typeface="文鼎俏黑體P" panose="040B0900000000000000" pitchFamily="82" charset="-120"/>
              </a:rPr>
              <a:t>琳琳最後是怎麼好起來的？</a:t>
            </a:r>
            <a:endParaRPr lang="zh-TW" altLang="en-US" dirty="0">
              <a:solidFill>
                <a:srgbClr val="0070C0"/>
              </a:solidFill>
              <a:latin typeface="文鼎俏黑體P" panose="040B0900000000000000" pitchFamily="82" charset="-120"/>
              <a:ea typeface="文鼎俏黑體P" panose="040B0900000000000000" pitchFamily="82" charset="-120"/>
            </a:endParaRPr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1510" y="4649611"/>
            <a:ext cx="3002845" cy="168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682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1363" t="7463" r="34846" b="9554"/>
          <a:stretch/>
        </p:blipFill>
        <p:spPr>
          <a:xfrm>
            <a:off x="169333" y="0"/>
            <a:ext cx="8805333" cy="684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05962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28650" y="2408416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zh-TW" altLang="en-US" sz="5400" dirty="0" smtClean="0">
                <a:solidFill>
                  <a:srgbClr val="0070C0"/>
                </a:solidFill>
                <a:latin typeface="文鼎俏黑體P" panose="040B0900000000000000" pitchFamily="82" charset="-120"/>
                <a:ea typeface="文鼎俏黑體P" panose="040B0900000000000000" pitchFamily="82" charset="-120"/>
              </a:rPr>
              <a:t>如何安撫不安焦慮的憂憂</a:t>
            </a:r>
            <a:endParaRPr lang="zh-TW" altLang="en-US" sz="5400" dirty="0">
              <a:solidFill>
                <a:srgbClr val="0070C0"/>
              </a:solidFill>
              <a:latin typeface="文鼎俏黑體P" panose="040B0900000000000000" pitchFamily="82" charset="-120"/>
              <a:ea typeface="文鼎俏黑體P" panose="040B0900000000000000" pitchFamily="82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538132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 佈景主題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佈景主題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1912</TotalTime>
  <Words>1276</Words>
  <Application>Microsoft Office PowerPoint</Application>
  <PresentationFormat>如螢幕大小 (4:3)</PresentationFormat>
  <Paragraphs>71</Paragraphs>
  <Slides>21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5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21</vt:i4>
      </vt:variant>
    </vt:vector>
  </HeadingPairs>
  <TitlesOfParts>
    <vt:vector size="27" baseType="lpstr">
      <vt:lpstr>文鼎俏黑體P</vt:lpstr>
      <vt:lpstr>新細明體</vt:lpstr>
      <vt:lpstr>Arial</vt:lpstr>
      <vt:lpstr>Calibri</vt:lpstr>
      <vt:lpstr>Calibri Light</vt:lpstr>
      <vt:lpstr>Office 佈景主題</vt:lpstr>
      <vt:lpstr>腦筋急轉彎</vt:lpstr>
      <vt:lpstr>樂樂</vt:lpstr>
      <vt:lpstr>怒怒</vt:lpstr>
      <vt:lpstr>厭厭</vt:lpstr>
      <vt:lpstr>驚驚</vt:lpstr>
      <vt:lpstr>憂憂</vt:lpstr>
      <vt:lpstr>Let’s review</vt:lpstr>
      <vt:lpstr>PowerPoint 簡報</vt:lpstr>
      <vt:lpstr>如何安撫不安焦慮的憂憂</vt:lpstr>
      <vt:lpstr>分組討論故事接龍並進行發表</vt:lpstr>
      <vt:lpstr>班級： 小組成員姓名（上台分享者請圈起來）：</vt:lpstr>
      <vt:lpstr>情境1</vt:lpstr>
      <vt:lpstr>情境2</vt:lpstr>
      <vt:lpstr>情境3</vt:lpstr>
      <vt:lpstr>情境3</vt:lpstr>
      <vt:lpstr>情境4</vt:lpstr>
      <vt:lpstr>情境4</vt:lpstr>
      <vt:lpstr>簡單檢測是不是被憂憂所苦</vt:lpstr>
      <vt:lpstr>簡單檢測是不是被憂憂所苦</vt:lpstr>
      <vt:lpstr>尊重同學的分享 並給予正向的回饋與打氣</vt:lpstr>
      <vt:lpstr>抽排卡，記錄在手冊P.32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腦筋急轉彎</dc:title>
  <dc:creator>Windows 使用者</dc:creator>
  <cp:lastModifiedBy>Windows 使用者</cp:lastModifiedBy>
  <cp:revision>25</cp:revision>
  <dcterms:created xsi:type="dcterms:W3CDTF">2017-09-23T08:01:01Z</dcterms:created>
  <dcterms:modified xsi:type="dcterms:W3CDTF">2018-08-29T08:17:52Z</dcterms:modified>
</cp:coreProperties>
</file>