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61" r:id="rId9"/>
    <p:sldId id="265" r:id="rId10"/>
    <p:sldId id="266" r:id="rId11"/>
    <p:sldId id="267" r:id="rId12"/>
    <p:sldId id="271" r:id="rId13"/>
    <p:sldId id="268" r:id="rId14"/>
    <p:sldId id="272" r:id="rId15"/>
    <p:sldId id="274" r:id="rId16"/>
    <p:sldId id="269" r:id="rId17"/>
    <p:sldId id="273" r:id="rId18"/>
    <p:sldId id="270" r:id="rId19"/>
    <p:sldId id="275" r:id="rId20"/>
    <p:sldId id="280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EFA93-6284-46DD-B680-B008C6EAD316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985FF-73AE-448B-9741-8AA3BC85E1C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5290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985FF-73AE-448B-9741-8AA3BC85E1CA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542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4AC6EFF-F76C-4B79-81DC-2807D5C9E85A}" type="datetimeFigureOut">
              <a:rPr lang="zh-TW" altLang="en-US" smtClean="0"/>
              <a:t>2018/8/8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86A8EFE-99D6-46E6-BFFB-F2ADA73DD25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s://stv.moe.edu.tw/co_video_content.php?p=327412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stv.moe.edu.tw/co_video_content.php?p=1775&amp;chap=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699792" y="1052735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1-5  </a:t>
            </a:r>
            <a:r>
              <a:rPr lang="zh-TW" altLang="en-US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科學記號</a:t>
            </a:r>
            <a:endParaRPr lang="zh-TW" altLang="en-US" sz="4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763688" y="3068960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第一</a:t>
            </a:r>
            <a:r>
              <a:rPr lang="zh-TW" altLang="en-US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節</a:t>
            </a:r>
            <a:r>
              <a:rPr lang="en-US" altLang="zh-TW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認識科學記號</a:t>
            </a:r>
            <a:endParaRPr lang="zh-TW" altLang="en-US" sz="4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6806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331640" y="260648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練習把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下列數字寫成科學記號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309997" y="1327797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(1)120000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331640" y="249289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(2)486000000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409960" y="3717032"/>
            <a:ext cx="2809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(3)9612000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5082943" y="1355753"/>
                <a:ext cx="1959832" cy="5904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1.2</m:t>
                      </m:r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943" y="1355753"/>
                <a:ext cx="1959832" cy="59041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4969130" y="2577527"/>
                <a:ext cx="218745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4.86</m:t>
                      </m:r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130" y="2577527"/>
                <a:ext cx="2187458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4977117" y="3782581"/>
                <a:ext cx="241508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9.612</m:t>
                      </m:r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117" y="3782581"/>
                <a:ext cx="2415085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字方塊 2"/>
          <p:cNvSpPr txBox="1"/>
          <p:nvPr/>
        </p:nvSpPr>
        <p:spPr>
          <a:xfrm>
            <a:off x="1365945" y="4653136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請同學觀察一下，整數是幾位數與該數的科學記號</a:t>
            </a:r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的次方的相關性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2123729" y="184482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六位數</a:t>
            </a:r>
            <a:endParaRPr lang="zh-TW" altLang="en-US" sz="28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2276129" y="29969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九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位數</a:t>
            </a:r>
            <a:endParaRPr lang="zh-TW" altLang="en-US" sz="28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2276129" y="414908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位數</a:t>
            </a:r>
            <a:endParaRPr lang="zh-TW" altLang="en-US" sz="28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1567405" y="5730354"/>
                <a:ext cx="7031075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73050" indent="-273050">
                  <a:spcBef>
                    <a:spcPct val="10000"/>
                  </a:spcBef>
                </a:pPr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如果某數的科學記號表示法為</a:t>
                </a:r>
                <a14:m>
                  <m:oMath xmlns:m="http://schemas.openxmlformats.org/officeDocument/2006/math">
                    <m:r>
                      <a:rPr lang="en-US" altLang="zh-TW" sz="3200" b="1" i="1" smtClean="0">
                        <a:solidFill>
                          <a:srgbClr val="FF0000"/>
                        </a:solidFill>
                        <a:latin typeface="Cambria Math"/>
                        <a:ea typeface="標楷體" panose="03000509000000000000" pitchFamily="65" charset="-120"/>
                      </a:rPr>
                      <m:t>𝒂</m:t>
                    </m:r>
                    <m:r>
                      <a:rPr lang="en-US" altLang="zh-TW" sz="32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則</a:t>
                </a:r>
                <a:r>
                  <a:rPr lang="zh-TW" altLang="en-US" sz="3200" b="1" dirty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該數的整數部分</a:t>
                </a:r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標楷體" panose="03000509000000000000" pitchFamily="65" charset="-120"/>
                          </a:rPr>
                        </m:ctrlPr>
                      </m:dPr>
                      <m:e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標楷體" panose="03000509000000000000" pitchFamily="65" charset="-120"/>
                          </a:rPr>
                          <m:t>𝒏</m:t>
                        </m:r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標楷體" panose="03000509000000000000" pitchFamily="65" charset="-120"/>
                          </a:rPr>
                          <m:t>+</m:t>
                        </m:r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標楷體" panose="03000509000000000000" pitchFamily="65" charset="-120"/>
                          </a:rPr>
                          <m:t>𝟏</m:t>
                        </m:r>
                      </m:e>
                    </m:d>
                  </m:oMath>
                </a14:m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位數</a:t>
                </a:r>
                <a:endParaRPr lang="en-US" altLang="zh-TW" sz="3200" b="1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405" y="5730354"/>
                <a:ext cx="7031075" cy="1077218"/>
              </a:xfrm>
              <a:prstGeom prst="rect">
                <a:avLst/>
              </a:prstGeom>
              <a:blipFill rotWithShape="1">
                <a:blip r:embed="rId5"/>
                <a:stretch>
                  <a:fillRect l="-2166" t="-7345" b="-1751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38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3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331640" y="260648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把下列數字寫成科學記號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331640" y="1887597"/>
                <a:ext cx="3454792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0.000007</m:t>
                      </m:r>
                    </m:oMath>
                  </m:oMathPara>
                </a14:m>
                <a:endParaRPr lang="en-US" altLang="zh-TW" sz="3600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=7</m:t>
                      </m:r>
                      <m:r>
                        <a:rPr lang="en-US" altLang="zh-TW" sz="3600" b="0" i="1" smtClean="0">
                          <a:latin typeface="Cambria Math"/>
                          <a:ea typeface="Cambria Math"/>
                        </a:rPr>
                        <m:t>×0.000001</m:t>
                      </m:r>
                    </m:oMath>
                  </m:oMathPara>
                </a14:m>
                <a:endParaRPr lang="en-US" altLang="zh-TW" sz="3600" b="0" dirty="0" smtClean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=7</m:t>
                      </m:r>
                      <m:r>
                        <a:rPr lang="en-US" altLang="zh-TW" sz="3600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6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600" b="0" i="1" smtClean="0">
                              <a:latin typeface="Cambria Math"/>
                              <a:ea typeface="Cambria Math"/>
                            </a:rPr>
                            <m:t>−6</m:t>
                          </m:r>
                        </m:sup>
                      </m:sSup>
                    </m:oMath>
                  </m:oMathPara>
                </a14:m>
                <a:endParaRPr lang="zh-TW" altLang="en-US" sz="36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887597"/>
                <a:ext cx="3454792" cy="175432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1331640" y="1203494"/>
                <a:ext cx="270742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(1)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0.000007</m:t>
                    </m:r>
                  </m:oMath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203494"/>
                <a:ext cx="2707420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5618" t="-13542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群組 4"/>
          <p:cNvGrpSpPr/>
          <p:nvPr/>
        </p:nvGrpSpPr>
        <p:grpSpPr>
          <a:xfrm>
            <a:off x="207206" y="3907494"/>
            <a:ext cx="4579226" cy="1621949"/>
            <a:chOff x="499015" y="4478599"/>
            <a:chExt cx="5532352" cy="1621949"/>
          </a:xfrm>
        </p:grpSpPr>
        <p:sp>
          <p:nvSpPr>
            <p:cNvPr id="6" name="圓角矩形 5"/>
            <p:cNvSpPr/>
            <p:nvPr/>
          </p:nvSpPr>
          <p:spPr bwMode="auto">
            <a:xfrm>
              <a:off x="499015" y="4478599"/>
              <a:ext cx="4867660" cy="1621949"/>
            </a:xfrm>
            <a:prstGeom prst="roundRect">
              <a:avLst/>
            </a:prstGeom>
            <a:solidFill>
              <a:srgbClr val="E6DDED"/>
            </a:solidFill>
            <a:ln w="38100" cap="flat" cmpd="sng" algn="ctr">
              <a:solidFill>
                <a:srgbClr val="E6DDED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 dirty="0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703185" y="4583709"/>
              <a:ext cx="532818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TW" sz="2800" b="1" dirty="0">
                  <a:solidFill>
                    <a:srgbClr val="0000FF"/>
                  </a:solidFill>
                  <a:ea typeface="標楷體" pitchFamily="65" charset="-120"/>
                </a:rPr>
                <a:t>0 .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 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7</a:t>
              </a:r>
              <a:endParaRPr lang="zh-TW" altLang="en-US" sz="2800" b="1" baseline="30000" dirty="0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978749" y="5224241"/>
              <a:ext cx="4219651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TW" altLang="en-US" sz="3000" b="1" spc="-80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r>
                <a:rPr lang="zh-TW" altLang="en-US" sz="2400" b="1" spc="-80" dirty="0" smtClean="0">
                  <a:solidFill>
                    <a:srgbClr val="0000FF"/>
                  </a:solidFill>
                  <a:ea typeface="標楷體" pitchFamily="65" charset="-120"/>
                </a:rPr>
                <a:t>①  ②  ③  ④  ⑤  ⑥</a:t>
              </a:r>
              <a:r>
                <a:rPr lang="zh-TW" altLang="en-US" sz="3000" b="1" spc="-80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endParaRPr lang="en-US" altLang="zh-TW" sz="3000" b="1" spc="-80" dirty="0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9" name="弧形 8"/>
            <p:cNvSpPr/>
            <p:nvPr/>
          </p:nvSpPr>
          <p:spPr bwMode="auto">
            <a:xfrm rot="7864830">
              <a:off x="3497025" y="4638870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0" name="弧形 9"/>
            <p:cNvSpPr/>
            <p:nvPr/>
          </p:nvSpPr>
          <p:spPr bwMode="auto">
            <a:xfrm rot="7864830">
              <a:off x="2907456" y="4638870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1" name="弧形 10"/>
            <p:cNvSpPr/>
            <p:nvPr/>
          </p:nvSpPr>
          <p:spPr bwMode="auto">
            <a:xfrm rot="7864830">
              <a:off x="2308402" y="4638870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2" name="弧形 11"/>
            <p:cNvSpPr/>
            <p:nvPr/>
          </p:nvSpPr>
          <p:spPr bwMode="auto">
            <a:xfrm rot="7864830">
              <a:off x="1718980" y="4638870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3" name="等腰三角形 3"/>
            <p:cNvSpPr>
              <a:spLocks noChangeArrowheads="1"/>
            </p:cNvSpPr>
            <p:nvPr/>
          </p:nvSpPr>
          <p:spPr bwMode="auto">
            <a:xfrm rot="900000">
              <a:off x="4492351" y="4958699"/>
              <a:ext cx="165100" cy="177800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>
              <a:noFill/>
            </a:ln>
            <a:extLst/>
          </p:spPr>
          <p:txBody>
            <a:bodyPr/>
            <a:lstStyle/>
            <a:p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4" name="弧形 13"/>
            <p:cNvSpPr/>
            <p:nvPr/>
          </p:nvSpPr>
          <p:spPr bwMode="auto">
            <a:xfrm rot="7864830">
              <a:off x="1131841" y="4638870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6" name="弧形 15"/>
            <p:cNvSpPr/>
            <p:nvPr/>
          </p:nvSpPr>
          <p:spPr bwMode="auto">
            <a:xfrm rot="7864830">
              <a:off x="4088782" y="4744724"/>
              <a:ext cx="521062" cy="512599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字方塊 16"/>
              <p:cNvSpPr txBox="1"/>
              <p:nvPr/>
            </p:nvSpPr>
            <p:spPr>
              <a:xfrm>
                <a:off x="5199787" y="1203492"/>
                <a:ext cx="270742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(2)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0.00321</m:t>
                    </m:r>
                  </m:oMath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7" name="文字方塊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9787" y="1203492"/>
                <a:ext cx="2707420" cy="584775"/>
              </a:xfrm>
              <a:prstGeom prst="rect">
                <a:avLst/>
              </a:prstGeom>
              <a:blipFill rotWithShape="1">
                <a:blip r:embed="rId4"/>
                <a:stretch>
                  <a:fillRect l="-5856" t="-13542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字方塊 17"/>
              <p:cNvSpPr txBox="1"/>
              <p:nvPr/>
            </p:nvSpPr>
            <p:spPr>
              <a:xfrm>
                <a:off x="5499662" y="1924228"/>
                <a:ext cx="3294492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0.00321</m:t>
                      </m:r>
                    </m:oMath>
                  </m:oMathPara>
                </a14:m>
                <a:endParaRPr lang="en-US" altLang="zh-TW" sz="3600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=3.21</m:t>
                      </m:r>
                      <m:r>
                        <a:rPr lang="en-US" altLang="zh-TW" sz="3600" b="0" i="1" smtClean="0">
                          <a:latin typeface="Cambria Math"/>
                          <a:ea typeface="Cambria Math"/>
                        </a:rPr>
                        <m:t>×0.001</m:t>
                      </m:r>
                    </m:oMath>
                  </m:oMathPara>
                </a14:m>
                <a:endParaRPr lang="en-US" altLang="zh-TW" sz="3600" b="0" dirty="0" smtClean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=3.21</m:t>
                      </m:r>
                      <m:r>
                        <a:rPr lang="en-US" altLang="zh-TW" sz="3600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6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600" b="0" i="1" smtClean="0">
                              <a:latin typeface="Cambria Math"/>
                              <a:ea typeface="Cambria Math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zh-TW" altLang="en-US" sz="3600" dirty="0"/>
              </a:p>
            </p:txBody>
          </p:sp>
        </mc:Choice>
        <mc:Fallback xmlns="">
          <p:sp>
            <p:nvSpPr>
              <p:cNvPr id="18" name="文字方塊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9662" y="1924228"/>
                <a:ext cx="3294492" cy="175432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群組 18"/>
          <p:cNvGrpSpPr/>
          <p:nvPr/>
        </p:nvGrpSpPr>
        <p:grpSpPr>
          <a:xfrm>
            <a:off x="4757857" y="3954732"/>
            <a:ext cx="4566671" cy="1621949"/>
            <a:chOff x="499015" y="4478599"/>
            <a:chExt cx="5517184" cy="1621949"/>
          </a:xfrm>
        </p:grpSpPr>
        <p:sp>
          <p:nvSpPr>
            <p:cNvPr id="20" name="圓角矩形 19"/>
            <p:cNvSpPr/>
            <p:nvPr/>
          </p:nvSpPr>
          <p:spPr bwMode="auto">
            <a:xfrm>
              <a:off x="499015" y="4478599"/>
              <a:ext cx="4867660" cy="1621949"/>
            </a:xfrm>
            <a:prstGeom prst="roundRect">
              <a:avLst/>
            </a:prstGeom>
            <a:solidFill>
              <a:srgbClr val="E6DDED"/>
            </a:solidFill>
            <a:ln w="38100" cap="flat" cmpd="sng" algn="ctr">
              <a:solidFill>
                <a:srgbClr val="E6DDED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 dirty="0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688017" y="4583709"/>
              <a:ext cx="532818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TW" sz="2800" b="1" dirty="0">
                  <a:solidFill>
                    <a:srgbClr val="0000FF"/>
                  </a:solidFill>
                  <a:ea typeface="標楷體" pitchFamily="65" charset="-120"/>
                </a:rPr>
                <a:t>0 .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 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0</a:t>
              </a:r>
              <a:r>
                <a:rPr lang="zh-TW" altLang="en-US" sz="2800" b="1" dirty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3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r>
                <a:rPr lang="en-US" altLang="zh-TW" sz="2800" b="1" dirty="0" smtClean="0">
                  <a:solidFill>
                    <a:srgbClr val="0000FF"/>
                  </a:solidFill>
                  <a:ea typeface="標楷體" pitchFamily="65" charset="-120"/>
                </a:rPr>
                <a:t>2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r>
                <a:rPr lang="en-US" altLang="zh-TW" sz="2800" b="1" dirty="0">
                  <a:solidFill>
                    <a:srgbClr val="0000FF"/>
                  </a:solidFill>
                  <a:ea typeface="標楷體" pitchFamily="65" charset="-120"/>
                </a:rPr>
                <a:t>1</a:t>
              </a:r>
              <a:r>
                <a:rPr lang="zh-TW" altLang="en-US" sz="2800" b="1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endParaRPr lang="zh-TW" altLang="en-US" sz="2800" b="1" baseline="30000" dirty="0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978749" y="5224241"/>
              <a:ext cx="4219651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TW" altLang="en-US" sz="3000" b="1" spc="-80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r>
                <a:rPr lang="zh-TW" altLang="en-US" sz="2400" b="1" spc="-80" dirty="0" smtClean="0">
                  <a:solidFill>
                    <a:srgbClr val="0000FF"/>
                  </a:solidFill>
                  <a:ea typeface="標楷體" pitchFamily="65" charset="-120"/>
                </a:rPr>
                <a:t>①  ②  ③    </a:t>
              </a:r>
              <a:r>
                <a:rPr lang="zh-TW" altLang="en-US" sz="3000" b="1" spc="-80" dirty="0" smtClean="0">
                  <a:solidFill>
                    <a:srgbClr val="0000FF"/>
                  </a:solidFill>
                  <a:ea typeface="標楷體" pitchFamily="65" charset="-120"/>
                </a:rPr>
                <a:t>  </a:t>
              </a:r>
              <a:endParaRPr lang="en-US" altLang="zh-TW" sz="3000" b="1" spc="-80" dirty="0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25" name="弧形 24"/>
            <p:cNvSpPr/>
            <p:nvPr/>
          </p:nvSpPr>
          <p:spPr bwMode="auto">
            <a:xfrm rot="7864830">
              <a:off x="2308402" y="4580514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26" name="弧形 25"/>
            <p:cNvSpPr/>
            <p:nvPr/>
          </p:nvSpPr>
          <p:spPr bwMode="auto">
            <a:xfrm rot="7864830">
              <a:off x="1718980" y="4580514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27" name="等腰三角形 3"/>
            <p:cNvSpPr>
              <a:spLocks noChangeArrowheads="1"/>
            </p:cNvSpPr>
            <p:nvPr/>
          </p:nvSpPr>
          <p:spPr bwMode="auto">
            <a:xfrm rot="900000">
              <a:off x="2868255" y="4903627"/>
              <a:ext cx="165100" cy="177800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>
              <a:noFill/>
            </a:ln>
            <a:extLst/>
          </p:spPr>
          <p:txBody>
            <a:bodyPr/>
            <a:lstStyle/>
            <a:p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28" name="弧形 27"/>
            <p:cNvSpPr/>
            <p:nvPr/>
          </p:nvSpPr>
          <p:spPr bwMode="auto">
            <a:xfrm rot="7864830">
              <a:off x="1131842" y="4580514"/>
              <a:ext cx="720000" cy="648000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86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331640" y="260648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練習把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下列數字寫成科學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記號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309996" y="1327797"/>
            <a:ext cx="275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(1)0.00005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331640" y="249289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(2)0.07438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409960" y="3573016"/>
            <a:ext cx="323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(3)0.00000012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5082943" y="1355753"/>
                <a:ext cx="1865254" cy="5904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5×</m:t>
                      </m:r>
                      <m:sSup>
                        <m:sSupPr>
                          <m:ctrlP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943" y="1355753"/>
                <a:ext cx="1865254" cy="59041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4969130" y="2577527"/>
                <a:ext cx="263309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7.438</m:t>
                      </m:r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−2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130" y="2577527"/>
                <a:ext cx="263309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4977117" y="3645024"/>
                <a:ext cx="217784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1.2</m:t>
                      </m:r>
                      <m:r>
                        <a:rPr lang="en-US" altLang="zh-TW" sz="32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−7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117" y="3645024"/>
                <a:ext cx="2177840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字方塊 2"/>
          <p:cNvSpPr txBox="1"/>
          <p:nvPr/>
        </p:nvSpPr>
        <p:spPr>
          <a:xfrm>
            <a:off x="1365945" y="4653136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請同學觀察一下，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這些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小數點後零的個數與該數的科學記號</a:t>
            </a:r>
            <a:r>
              <a:rPr lang="en-US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的次方的相關性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763688" y="184482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小數點後有</a:t>
            </a:r>
            <a:r>
              <a:rPr lang="en-US" altLang="zh-TW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r>
              <a:rPr lang="en-US" altLang="zh-TW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endParaRPr lang="zh-TW" altLang="en-US" sz="28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1763688" y="299695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小數點後有</a:t>
            </a:r>
            <a:r>
              <a:rPr lang="en-US" altLang="zh-TW" sz="28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r>
              <a:rPr lang="en-US" altLang="zh-TW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endParaRPr lang="zh-TW" altLang="en-US" sz="28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763688" y="414908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小數點後有</a:t>
            </a:r>
            <a:r>
              <a:rPr lang="en-US" altLang="zh-TW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r>
              <a:rPr lang="en-US" altLang="zh-TW" sz="28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endParaRPr lang="zh-TW" altLang="en-US" sz="28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827584" y="5730354"/>
                <a:ext cx="8136903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73050" indent="-273050">
                  <a:spcBef>
                    <a:spcPct val="10000"/>
                  </a:spcBef>
                </a:pPr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如果某小數的科學記號表示法為</a:t>
                </a:r>
                <a14:m>
                  <m:oMath xmlns:m="http://schemas.openxmlformats.org/officeDocument/2006/math">
                    <m:r>
                      <a:rPr lang="en-US" altLang="zh-TW" sz="3200" b="1" i="1" smtClean="0">
                        <a:solidFill>
                          <a:srgbClr val="FF0000"/>
                        </a:solidFill>
                        <a:latin typeface="Cambria Math"/>
                        <a:ea typeface="標楷體" panose="03000509000000000000" pitchFamily="65" charset="-120"/>
                      </a:rPr>
                      <m:t>𝒂</m:t>
                    </m:r>
                    <m:r>
                      <a:rPr lang="en-US" altLang="zh-TW" sz="32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則該小數的小數點後</a:t>
                </a:r>
                <a:r>
                  <a:rPr lang="zh-TW" altLang="en-US" sz="3200" b="1" dirty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第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標楷體" panose="03000509000000000000" pitchFamily="65" charset="-120"/>
                          </a:rPr>
                        </m:ctrlPr>
                      </m:dPr>
                      <m:e>
                        <m:r>
                          <a:rPr lang="en-US" altLang="zh-TW" sz="3200" b="1" i="1" smtClean="0">
                            <a:solidFill>
                              <a:srgbClr val="FF0000"/>
                            </a:solidFill>
                            <a:latin typeface="Cambria Math"/>
                            <a:ea typeface="標楷體" panose="03000509000000000000" pitchFamily="65" charset="-120"/>
                          </a:rPr>
                          <m:t>𝒏</m:t>
                        </m:r>
                      </m:e>
                    </m:d>
                  </m:oMath>
                </a14:m>
                <a:r>
                  <a:rPr lang="zh-TW" altLang="en-US" sz="3200" b="1" dirty="0" smtClean="0">
                    <a:solidFill>
                      <a:srgbClr val="FF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位為第一個非零數字</a:t>
                </a:r>
                <a:endParaRPr lang="en-US" altLang="zh-TW" sz="3200" b="1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730354"/>
                <a:ext cx="8136903" cy="1077218"/>
              </a:xfrm>
              <a:prstGeom prst="rect">
                <a:avLst/>
              </a:prstGeom>
              <a:blipFill rotWithShape="1">
                <a:blip r:embed="rId5"/>
                <a:stretch>
                  <a:fillRect l="-1948" t="-7345" r="-1498" b="-1751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362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3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635896" y="22125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挑戰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題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348805" y="1236216"/>
                <a:ext cx="72728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、下列何者的科學記號為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3.62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sup>
                    </m:sSup>
                  </m:oMath>
                </a14:m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8805" y="1236216"/>
                <a:ext cx="7272808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2096" t="-13542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字方塊 3"/>
          <p:cNvSpPr txBox="1"/>
          <p:nvPr/>
        </p:nvSpPr>
        <p:spPr>
          <a:xfrm>
            <a:off x="1475656" y="2128500"/>
            <a:ext cx="3833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(A)3620000000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547664" y="3140968"/>
            <a:ext cx="3833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(B)36200000000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547664" y="4077072"/>
            <a:ext cx="3833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(C)362000000000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619672" y="5013176"/>
            <a:ext cx="4221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(D)3620000000000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9687" y="3140967"/>
            <a:ext cx="3405522" cy="6463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7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635896" y="22125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挑戰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題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348805" y="1236216"/>
                <a:ext cx="72728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、下列何者的科學記號為</a:t>
                </a:r>
                <a14:m>
                  <m:oMath xmlns:m="http://schemas.openxmlformats.org/officeDocument/2006/math">
                    <m:r>
                      <a:rPr lang="en-US" altLang="zh-TW" sz="3200" b="0" i="0" smtClean="0">
                        <a:latin typeface="Cambria Math"/>
                        <a:ea typeface="標楷體" panose="03000509000000000000" pitchFamily="65" charset="-120"/>
                      </a:rPr>
                      <m:t>1</m:t>
                    </m:r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.87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−9</m:t>
                        </m:r>
                      </m:sup>
                    </m:sSup>
                  </m:oMath>
                </a14:m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8805" y="1236216"/>
                <a:ext cx="7272808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2096" t="-13542" r="-335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字方塊 3"/>
          <p:cNvSpPr txBox="1"/>
          <p:nvPr/>
        </p:nvSpPr>
        <p:spPr>
          <a:xfrm>
            <a:off x="1475656" y="2128500"/>
            <a:ext cx="3833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(A)0.0000000187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547664" y="3140968"/>
            <a:ext cx="4293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(B)0.00000000187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547664" y="407707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(C)0.000000000187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619672" y="501317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(D)0.0000000000187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1682" y="3140968"/>
            <a:ext cx="3884414" cy="6463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399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635896" y="22125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挑戰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題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691680" y="1628800"/>
                <a:ext cx="6912768" cy="1575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73050" indent="-273050" algn="just">
                  <a:spcBef>
                    <a:spcPct val="10000"/>
                  </a:spcBef>
                </a:pPr>
                <a:r>
                  <a:rPr lang="en-US" altLang="zh-TW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3</a:t>
                </a: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、某數的科學記號為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solidFill>
                          <a:srgbClr val="000000"/>
                        </a:solidFill>
                        <a:latin typeface="Cambria Math"/>
                        <a:ea typeface="標楷體" panose="03000509000000000000" pitchFamily="65" charset="-120"/>
                      </a:rPr>
                      <m:t>2.041</m:t>
                    </m:r>
                    <m:r>
                      <a:rPr lang="en-US" altLang="zh-TW" sz="3200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，則請問小數點後的第七位的數字為何</a:t>
                </a:r>
                <a:r>
                  <a:rPr lang="en-US" altLang="zh-TW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solidFill>
                    <a:srgbClr val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1628800"/>
                <a:ext cx="6912768" cy="1575303"/>
              </a:xfrm>
              <a:prstGeom prst="rect">
                <a:avLst/>
              </a:prstGeom>
              <a:blipFill rotWithShape="1">
                <a:blip r:embed="rId2"/>
                <a:stretch>
                  <a:fillRect l="-2295" t="-4633" r="-2295" b="-1158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691680" y="3288268"/>
                <a:ext cx="6622967" cy="10885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i="1" smtClean="0">
                        <a:latin typeface="Cambria Math"/>
                      </a:rPr>
                      <m:t>2.</m:t>
                    </m:r>
                    <m:r>
                      <a:rPr lang="en-US" altLang="zh-TW" sz="3200" b="0" i="1" smtClean="0">
                        <a:latin typeface="Cambria Math"/>
                      </a:rPr>
                      <m:t>0</m:t>
                    </m:r>
                    <m:r>
                      <a:rPr lang="en-US" altLang="zh-TW" sz="3200" i="1">
                        <a:latin typeface="Cambria Math"/>
                      </a:rPr>
                      <m:t>4</m:t>
                    </m:r>
                    <m:r>
                      <a:rPr lang="en-US" altLang="zh-TW" sz="3200" b="0" i="1" smtClean="0">
                        <a:latin typeface="Cambria Math"/>
                      </a:rPr>
                      <m:t>1</m:t>
                    </m:r>
                    <m:r>
                      <a:rPr lang="en-US" altLang="zh-TW" sz="3200" i="1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i="1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小數點後有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連續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4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個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0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</a:t>
                </a:r>
                <a:endParaRPr lang="en-US" altLang="zh-TW" sz="320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2.041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=0.00002041</m:t>
                    </m:r>
                  </m:oMath>
                </a14:m>
                <a:endParaRPr lang="en-US" altLang="zh-TW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3288268"/>
                <a:ext cx="6622967" cy="1088503"/>
              </a:xfrm>
              <a:prstGeom prst="rect">
                <a:avLst/>
              </a:prstGeom>
              <a:blipFill rotWithShape="1">
                <a:blip r:embed="rId3"/>
                <a:stretch>
                  <a:fillRect l="-2394" t="-6704" r="-1381" b="-1731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/>
          <p:cNvSpPr txBox="1"/>
          <p:nvPr/>
        </p:nvSpPr>
        <p:spPr>
          <a:xfrm>
            <a:off x="1691680" y="4869160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因此小數點後第七位數字為</a:t>
            </a:r>
            <a:r>
              <a:rPr lang="en-US" altLang="zh-TW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endPara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2657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059832" y="228203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>
                <a:latin typeface="標楷體" panose="03000509000000000000" pitchFamily="65" charset="-120"/>
                <a:ea typeface="標楷體" panose="03000509000000000000" pitchFamily="65" charset="-120"/>
              </a:rPr>
              <a:t>科學記號比較大小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331640" y="1196752"/>
                <a:ext cx="7488832" cy="590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請問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3.6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6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與</a:t>
                </a:r>
                <a14:m>
                  <m:oMath xmlns:m="http://schemas.openxmlformats.org/officeDocument/2006/math">
                    <m:r>
                      <a:rPr lang="en-US" altLang="zh-TW" sz="3200" b="0" i="1" dirty="0" smtClean="0">
                        <a:latin typeface="Cambria Math"/>
                        <a:ea typeface="標楷體" panose="03000509000000000000" pitchFamily="65" charset="-120"/>
                      </a:rPr>
                      <m:t>7.9</m:t>
                    </m:r>
                    <m:r>
                      <a:rPr lang="en-US" altLang="zh-TW" sz="3200" b="0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何者較大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196752"/>
                <a:ext cx="7488832" cy="590418"/>
              </a:xfrm>
              <a:prstGeom prst="rect">
                <a:avLst/>
              </a:prstGeom>
              <a:blipFill rotWithShape="1">
                <a:blip r:embed="rId2"/>
                <a:stretch>
                  <a:fillRect l="-2034" t="-12371" b="-329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1331640" y="3573016"/>
                <a:ext cx="74888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請問</a:t>
                </a:r>
                <a14:m>
                  <m:oMath xmlns:m="http://schemas.openxmlformats.org/officeDocument/2006/math">
                    <m:r>
                      <a:rPr lang="en-US" altLang="zh-TW" sz="3200" b="0" i="0" smtClean="0">
                        <a:latin typeface="Cambria Math"/>
                        <a:ea typeface="標楷體" panose="03000509000000000000" pitchFamily="65" charset="-120"/>
                      </a:rPr>
                      <m:t>5</m:t>
                    </m:r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.4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與</a:t>
                </a:r>
                <a14:m>
                  <m:oMath xmlns:m="http://schemas.openxmlformats.org/officeDocument/2006/math">
                    <m:r>
                      <a:rPr lang="en-US" altLang="zh-TW" sz="3200" b="0" i="0" dirty="0" smtClean="0">
                        <a:latin typeface="Cambria Math"/>
                        <a:ea typeface="標楷體" panose="03000509000000000000" pitchFamily="65" charset="-120"/>
                      </a:rPr>
                      <m:t>6</m:t>
                    </m:r>
                    <m:r>
                      <a:rPr lang="en-US" altLang="zh-TW" sz="3200" b="0" i="1" dirty="0" smtClean="0">
                        <a:latin typeface="Cambria Math"/>
                        <a:ea typeface="標楷體" panose="03000509000000000000" pitchFamily="65" charset="-120"/>
                      </a:rPr>
                      <m:t>.9</m:t>
                    </m:r>
                    <m:r>
                      <a:rPr lang="en-US" altLang="zh-TW" sz="3200" b="0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何者較大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573016"/>
                <a:ext cx="7488832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034" t="-13542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1331640" y="2144115"/>
                <a:ext cx="32823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3.6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6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是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7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位數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144115"/>
                <a:ext cx="3282309" cy="584775"/>
              </a:xfrm>
              <a:prstGeom prst="rect">
                <a:avLst/>
              </a:prstGeom>
              <a:blipFill rotWithShape="1">
                <a:blip r:embed="rId4"/>
                <a:stretch>
                  <a:fillRect t="-13542" r="-3711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5076056" y="2125175"/>
                <a:ext cx="3282309" cy="5904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7.9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是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6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位數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2125175"/>
                <a:ext cx="3282309" cy="590418"/>
              </a:xfrm>
              <a:prstGeom prst="rect">
                <a:avLst/>
              </a:prstGeom>
              <a:blipFill rotWithShape="1">
                <a:blip r:embed="rId5"/>
                <a:stretch>
                  <a:fillRect t="-12500" r="-3717" b="-3437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/>
          <p:cNvSpPr txBox="1"/>
          <p:nvPr/>
        </p:nvSpPr>
        <p:spPr>
          <a:xfrm>
            <a:off x="1907704" y="2924944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所以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2964236" y="2984247"/>
                <a:ext cx="4248342" cy="5904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200" b="0" i="1" smtClean="0">
                          <a:latin typeface="Cambria Math"/>
                        </a:rPr>
                        <m:t>3.6</m:t>
                      </m:r>
                      <m:r>
                        <a:rPr lang="en-US" altLang="zh-TW" sz="3200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sup>
                      </m:sSup>
                      <m:r>
                        <a:rPr lang="zh-TW" altLang="en-US" sz="3200" dirty="0">
                          <a:latin typeface="Cambria Math"/>
                          <a:ea typeface="Cambria Math"/>
                        </a:rPr>
                        <m:t>&gt;</m:t>
                      </m:r>
                      <m:r>
                        <a:rPr lang="en-US" altLang="zh-TW" sz="3200" b="0" i="0" dirty="0" smtClean="0">
                          <a:latin typeface="Cambria Math"/>
                          <a:ea typeface="Cambria Math"/>
                        </a:rPr>
                        <m:t>7.9</m:t>
                      </m:r>
                      <m:r>
                        <a:rPr lang="en-US" altLang="zh-TW" sz="3200" b="0" i="1" dirty="0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US" altLang="zh-TW" sz="3200" b="0" i="1" dirty="0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altLang="zh-TW" sz="3200" b="0" i="1" dirty="0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3200" b="0" i="1" dirty="0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4236" y="2984247"/>
                <a:ext cx="4248342" cy="59041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1759929" y="4365104"/>
                <a:ext cx="576439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5.4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TW" sz="3200" b="0" i="1" dirty="0" smtClean="0">
                        <a:latin typeface="Cambria Math"/>
                        <a:ea typeface="標楷體" panose="03000509000000000000" pitchFamily="65" charset="-120"/>
                      </a:rPr>
                      <m:t>6.9</m:t>
                    </m:r>
                    <m:r>
                      <a:rPr lang="en-US" altLang="zh-TW" sz="3200" b="0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都是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5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位數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929" y="4365104"/>
                <a:ext cx="5764399" cy="584775"/>
              </a:xfrm>
              <a:prstGeom prst="rect">
                <a:avLst/>
              </a:prstGeom>
              <a:blipFill rotWithShape="1">
                <a:blip r:embed="rId7"/>
                <a:stretch>
                  <a:fillRect t="-13542" r="-1799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2195736" y="5009365"/>
                <a:ext cx="35321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54000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&lt;69000</m:t>
                    </m:r>
                  </m:oMath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009365"/>
                <a:ext cx="3532151" cy="584775"/>
              </a:xfrm>
              <a:prstGeom prst="rect">
                <a:avLst/>
              </a:prstGeom>
              <a:blipFill rotWithShape="1">
                <a:blip r:embed="rId8"/>
                <a:stretch>
                  <a:fillRect l="-4310" t="-13542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/>
              <p:cNvSpPr txBox="1"/>
              <p:nvPr/>
            </p:nvSpPr>
            <p:spPr>
              <a:xfrm>
                <a:off x="1927212" y="5733256"/>
                <a:ext cx="49777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32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所以</a:t>
                </a:r>
                <a:r>
                  <a:rPr lang="zh-TW" altLang="en-US" sz="3200" b="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5.4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altLang="zh-TW" sz="3200" b="0" i="1" dirty="0" smtClean="0">
                        <a:latin typeface="Cambria Math"/>
                        <a:ea typeface="標楷體" panose="03000509000000000000" pitchFamily="65" charset="-120"/>
                      </a:rPr>
                      <m:t>6.9</m:t>
                    </m:r>
                    <m:r>
                      <a:rPr lang="en-US" altLang="zh-TW" sz="3200" b="0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2" name="文字方塊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7212" y="5733256"/>
                <a:ext cx="4977709" cy="584775"/>
              </a:xfrm>
              <a:prstGeom prst="rect">
                <a:avLst/>
              </a:prstGeom>
              <a:blipFill rotWithShape="1">
                <a:blip r:embed="rId9"/>
                <a:stretch>
                  <a:fillRect l="-3060" t="-13542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96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059832" y="228203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科學記號比較大小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008516" y="1052736"/>
                <a:ext cx="7488832" cy="590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3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請問</a:t>
                </a:r>
                <a14:m>
                  <m:oMath xmlns:m="http://schemas.openxmlformats.org/officeDocument/2006/math">
                    <m:r>
                      <a:rPr lang="en-US" altLang="zh-TW" sz="3200" b="0" i="0" smtClean="0">
                        <a:latin typeface="Cambria Math"/>
                        <a:ea typeface="標楷體" panose="03000509000000000000" pitchFamily="65" charset="-120"/>
                      </a:rPr>
                      <m:t>9</m:t>
                    </m:r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.5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與</a:t>
                </a:r>
                <a14:m>
                  <m:oMath xmlns:m="http://schemas.openxmlformats.org/officeDocument/2006/math">
                    <m:r>
                      <a:rPr lang="en-US" altLang="zh-TW" sz="3200" b="0" i="0" dirty="0" smtClean="0">
                        <a:latin typeface="Cambria Math"/>
                        <a:ea typeface="標楷體" panose="03000509000000000000" pitchFamily="65" charset="-120"/>
                      </a:rPr>
                      <m:t>8</m:t>
                    </m:r>
                    <m:r>
                      <a:rPr lang="en-US" altLang="zh-TW" sz="3200" b="0" i="1" dirty="0" smtClean="0">
                        <a:latin typeface="Cambria Math"/>
                        <a:ea typeface="標楷體" panose="03000509000000000000" pitchFamily="65" charset="-120"/>
                      </a:rPr>
                      <m:t>.7</m:t>
                    </m:r>
                    <m:r>
                      <a:rPr lang="en-US" altLang="zh-TW" sz="3200" b="0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何者較大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516" y="1052736"/>
                <a:ext cx="7488832" cy="590418"/>
              </a:xfrm>
              <a:prstGeom prst="rect">
                <a:avLst/>
              </a:prstGeom>
              <a:blipFill rotWithShape="1">
                <a:blip r:embed="rId2"/>
                <a:stretch>
                  <a:fillRect l="-2034" t="-12371" r="-4719" b="-329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802456" y="3450501"/>
                <a:ext cx="80648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4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請問</a:t>
                </a:r>
                <a14:m>
                  <m:oMath xmlns:m="http://schemas.openxmlformats.org/officeDocument/2006/math">
                    <m:r>
                      <a:rPr lang="en-US" altLang="zh-TW" sz="3200" b="0" i="0" smtClean="0">
                        <a:latin typeface="Cambria Math"/>
                        <a:ea typeface="標楷體" panose="03000509000000000000" pitchFamily="65" charset="-120"/>
                      </a:rPr>
                      <m:t>2</m:t>
                    </m:r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.45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與</a:t>
                </a:r>
                <a14:m>
                  <m:oMath xmlns:m="http://schemas.openxmlformats.org/officeDocument/2006/math">
                    <m:r>
                      <a:rPr lang="en-US" altLang="zh-TW" sz="3200" b="0" i="0" dirty="0" smtClean="0">
                        <a:latin typeface="Cambria Math"/>
                        <a:ea typeface="標楷體" panose="03000509000000000000" pitchFamily="65" charset="-120"/>
                      </a:rPr>
                      <m:t>7</m:t>
                    </m:r>
                    <m:r>
                      <a:rPr lang="en-US" altLang="zh-TW" sz="3200" b="0" i="1" dirty="0" smtClean="0">
                        <a:latin typeface="Cambria Math"/>
                        <a:ea typeface="標楷體" panose="03000509000000000000" pitchFamily="65" charset="-120"/>
                      </a:rPr>
                      <m:t>.829</m:t>
                    </m:r>
                    <m:r>
                      <a:rPr lang="en-US" altLang="zh-TW" sz="3200" b="0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dirty="0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何者較大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56" y="3450501"/>
                <a:ext cx="8064896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1965" t="-13542" r="-4308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1373932" y="1699329"/>
                <a:ext cx="57573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9.5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小數點後有連續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4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個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0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3932" y="1699329"/>
                <a:ext cx="5757345" cy="584775"/>
              </a:xfrm>
              <a:prstGeom prst="rect">
                <a:avLst/>
              </a:prstGeom>
              <a:blipFill rotWithShape="1">
                <a:blip r:embed="rId4"/>
                <a:stretch>
                  <a:fillRect t="-12500" r="-1693" b="-3437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1340222" y="2306904"/>
                <a:ext cx="57573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i="1" smtClean="0">
                        <a:latin typeface="Cambria Math"/>
                      </a:rPr>
                      <m:t>8</m:t>
                    </m:r>
                    <m:r>
                      <a:rPr lang="en-US" altLang="zh-TW" sz="3200" b="0" i="1" smtClean="0">
                        <a:latin typeface="Cambria Math"/>
                      </a:rPr>
                      <m:t>.7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小數點後有連續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個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0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222" y="2306904"/>
                <a:ext cx="5757345" cy="584775"/>
              </a:xfrm>
              <a:prstGeom prst="rect">
                <a:avLst/>
              </a:prstGeom>
              <a:blipFill rotWithShape="1">
                <a:blip r:embed="rId5"/>
                <a:stretch>
                  <a:fillRect t="-13542" r="-1695" b="-3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1696928" y="2891679"/>
                <a:ext cx="6115432" cy="590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9.5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&lt;8.7×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−3</m:t>
                        </m:r>
                      </m:sup>
                    </m:sSup>
                  </m:oMath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928" y="2891679"/>
                <a:ext cx="6115432" cy="590418"/>
              </a:xfrm>
              <a:prstGeom prst="rect">
                <a:avLst/>
              </a:prstGeom>
              <a:blipFill rotWithShape="1">
                <a:blip r:embed="rId6"/>
                <a:stretch>
                  <a:fillRect l="-2490" t="-12371" b="-329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1502345" y="4035276"/>
                <a:ext cx="5984972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2.45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小數點後有連續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3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個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0</a:t>
                </a:r>
              </a:p>
              <a:p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且小數點後第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4</a:t>
                </a:r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位數字是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2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345" y="4035276"/>
                <a:ext cx="5984972" cy="1077218"/>
              </a:xfrm>
              <a:prstGeom prst="rect">
                <a:avLst/>
              </a:prstGeom>
              <a:blipFill rotWithShape="1">
                <a:blip r:embed="rId7"/>
                <a:stretch>
                  <a:fillRect l="-2546" t="-7345" r="-1629" b="-1751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1502345" y="5097730"/>
                <a:ext cx="6212598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/>
                      </a:rPr>
                      <m:t>7.829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小數點後有連續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3</a:t>
                </a:r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個</a:t>
                </a:r>
                <a:r>
                  <a:rPr lang="en-US" altLang="zh-TW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0</a:t>
                </a:r>
              </a:p>
              <a:p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且小數點後第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4</a:t>
                </a:r>
                <a:r>
                  <a:rPr lang="zh-TW" altLang="en-US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位數字是</a:t>
                </a:r>
                <a:r>
                  <a:rPr lang="en-US" altLang="zh-TW" sz="32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7</a:t>
                </a:r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345" y="5097730"/>
                <a:ext cx="6212598" cy="1077218"/>
              </a:xfrm>
              <a:prstGeom prst="rect">
                <a:avLst/>
              </a:prstGeom>
              <a:blipFill rotWithShape="1">
                <a:blip r:embed="rId8"/>
                <a:stretch>
                  <a:fillRect l="-2451" t="-7345" r="-1471" b="-1751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1696928" y="6174948"/>
                <a:ext cx="6115432" cy="590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32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TW" sz="3200" b="0" i="0" smtClean="0">
                        <a:latin typeface="Cambria Math"/>
                        <a:ea typeface="標楷體" panose="03000509000000000000" pitchFamily="65" charset="-120"/>
                      </a:rPr>
                      <m:t>2</m:t>
                    </m:r>
                    <m:r>
                      <a:rPr lang="en-US" altLang="zh-TW" sz="3200" b="0" i="1" smtClean="0">
                        <a:latin typeface="Cambria Math"/>
                        <a:ea typeface="標楷體" panose="03000509000000000000" pitchFamily="65" charset="-120"/>
                      </a:rPr>
                      <m:t>.45</m:t>
                    </m:r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  <m:r>
                      <a:rPr lang="en-US" altLang="zh-TW" sz="3200" b="0" i="1" smtClean="0">
                        <a:latin typeface="Cambria Math"/>
                        <a:ea typeface="Cambria Math"/>
                      </a:rPr>
                      <m:t>&lt;7.829×</m:t>
                    </m:r>
                    <m:sSup>
                      <m:sSupPr>
                        <m:ctrlP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</m:oMath>
                </a14:m>
                <a:endParaRPr lang="zh-TW" altLang="en-US" sz="32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928" y="6174948"/>
                <a:ext cx="6115432" cy="590418"/>
              </a:xfrm>
              <a:prstGeom prst="rect">
                <a:avLst/>
              </a:prstGeom>
              <a:blipFill rotWithShape="1">
                <a:blip r:embed="rId9"/>
                <a:stretch>
                  <a:fillRect l="-2490" t="-13402" b="-3195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555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059832" y="228203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科學記號比較大小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352228" y="1124744"/>
                <a:ext cx="7272808" cy="36871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10000"/>
                  </a:spcBef>
                </a:pP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可以</a:t>
                </a:r>
                <a:r>
                  <a:rPr lang="zh-TW" altLang="en-US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發現：</a:t>
                </a:r>
              </a:p>
              <a:p>
                <a:pPr>
                  <a:spcBef>
                    <a:spcPct val="10000"/>
                  </a:spcBef>
                </a:pPr>
                <a:r>
                  <a:rPr lang="zh-TW" altLang="en-US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比較兩個以科學記號表示的</a:t>
                </a: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數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solidFill>
                          <a:srgbClr val="000000"/>
                        </a:solidFill>
                        <a:latin typeface="Cambria Math"/>
                        <a:ea typeface="標楷體" panose="03000509000000000000" pitchFamily="65" charset="-120"/>
                      </a:rPr>
                      <m:t>𝑎</m:t>
                    </m:r>
                    <m:r>
                      <a:rPr lang="en-US" altLang="zh-TW" sz="3200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與</a:t>
                </a:r>
                <a14:m>
                  <m:oMath xmlns:m="http://schemas.openxmlformats.org/officeDocument/2006/math">
                    <m:r>
                      <a:rPr lang="en-US" altLang="zh-TW" sz="3200" b="0" i="1" smtClean="0">
                        <a:solidFill>
                          <a:srgbClr val="000000"/>
                        </a:solidFill>
                        <a:latin typeface="Cambria Math"/>
                        <a:ea typeface="標楷體" panose="03000509000000000000" pitchFamily="65" charset="-120"/>
                      </a:rPr>
                      <m:t>𝑏</m:t>
                    </m:r>
                    <m:r>
                      <a:rPr lang="en-US" altLang="zh-TW" sz="3200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20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2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200" b="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的大小</a:t>
                </a:r>
                <a:r>
                  <a:rPr lang="zh-TW" altLang="en-US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時</a:t>
                </a: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</a:t>
                </a:r>
                <a:endParaRPr lang="en-US" altLang="zh-TW" sz="3200" dirty="0" smtClean="0">
                  <a:solidFill>
                    <a:srgbClr val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>
                  <a:spcBef>
                    <a:spcPct val="10000"/>
                  </a:spcBef>
                </a:pPr>
                <a:r>
                  <a:rPr lang="en-US" altLang="zh-TW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(1)</a:t>
                </a: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先</a:t>
                </a:r>
                <a:r>
                  <a:rPr lang="zh-TW" altLang="en-US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比較</a:t>
                </a:r>
                <a:r>
                  <a:rPr lang="en-US" altLang="zh-TW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10</a:t>
                </a:r>
                <a:r>
                  <a:rPr lang="zh-TW" altLang="en-US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的次方，</a:t>
                </a:r>
                <a:r>
                  <a:rPr lang="en-US" altLang="zh-TW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10</a:t>
                </a:r>
                <a:r>
                  <a:rPr lang="zh-TW" altLang="en-US" sz="3200" dirty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的次方越大，其值越大</a:t>
                </a:r>
                <a:endParaRPr lang="zh-TW" altLang="en-US" sz="3200" dirty="0" smtClean="0">
                  <a:solidFill>
                    <a:srgbClr val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>
                  <a:spcBef>
                    <a:spcPct val="10000"/>
                  </a:spcBef>
                </a:pPr>
                <a:r>
                  <a:rPr lang="en-US" altLang="zh-TW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(2)</a:t>
                </a: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若</a:t>
                </a:r>
                <a:r>
                  <a:rPr lang="en-US" altLang="zh-TW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10</a:t>
                </a:r>
                <a:r>
                  <a:rPr lang="zh-TW" altLang="en-US" sz="3200" dirty="0" smtClean="0">
                    <a:solidFill>
                      <a:srgbClr val="000000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的次方相同時，再比較前面數字，數字越大則值越大</a:t>
                </a:r>
                <a:endParaRPr lang="zh-TW" altLang="en-US" sz="3200" dirty="0">
                  <a:solidFill>
                    <a:srgbClr val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2228" y="1124744"/>
                <a:ext cx="7272808" cy="3687163"/>
              </a:xfrm>
              <a:prstGeom prst="rect">
                <a:avLst/>
              </a:prstGeom>
              <a:blipFill rotWithShape="1">
                <a:blip r:embed="rId2"/>
                <a:stretch>
                  <a:fillRect l="-2179" t="-2152" b="-463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641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3635896" y="116632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挑戰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題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1619672" y="2012877"/>
                <a:ext cx="2708947" cy="5280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TW" sz="2800">
                            <a:latin typeface="Cambria Math"/>
                          </a:rPr>
                          <m:t>A</m:t>
                        </m:r>
                      </m:e>
                    </m:d>
                    <m:r>
                      <a:rPr lang="en-US" altLang="zh-TW" sz="2800" b="0" i="0" smtClean="0">
                        <a:latin typeface="Cambria Math"/>
                      </a:rPr>
                      <m:t>5.4</m:t>
                    </m:r>
                    <m:r>
                      <a:rPr lang="en-US" altLang="zh-TW" sz="2800" b="0" i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2800" b="0" i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0" smtClean="0">
                            <a:latin typeface="Cambria Math"/>
                            <a:ea typeface="Cambria Math"/>
                          </a:rPr>
                          <m:t>−5</m:t>
                        </m:r>
                      </m:sup>
                    </m:sSup>
                  </m:oMath>
                </a14:m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</a:t>
                </a:r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012877"/>
                <a:ext cx="2708947" cy="52809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4814156" y="1913795"/>
                <a:ext cx="245086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TW" sz="2800" b="0" i="0" smtClean="0">
                            <a:latin typeface="Cambria Math"/>
                          </a:rPr>
                          <m:t>B</m:t>
                        </m:r>
                      </m:e>
                    </m:d>
                    <m:r>
                      <a:rPr lang="en-US" altLang="zh-TW" sz="2800" b="0" i="0" smtClean="0">
                        <a:latin typeface="Cambria Math"/>
                      </a:rPr>
                      <m:t>26</m:t>
                    </m:r>
                    <m:r>
                      <a:rPr lang="en-US" altLang="zh-TW" sz="2800" b="0" i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2800" b="0" i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0" smtClean="0">
                            <a:latin typeface="Cambria Math"/>
                            <a:ea typeface="Cambria Math"/>
                          </a:rPr>
                          <m:t>−7</m:t>
                        </m:r>
                      </m:sup>
                    </m:sSup>
                  </m:oMath>
                </a14:m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</a:t>
                </a:r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4156" y="1913795"/>
                <a:ext cx="2450864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1720661" y="3758103"/>
                <a:ext cx="250696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TW" sz="2800" b="0" i="0" smtClean="0">
                            <a:latin typeface="Cambria Math"/>
                          </a:rPr>
                          <m:t>C</m:t>
                        </m:r>
                      </m:e>
                    </m:d>
                    <m:r>
                      <a:rPr lang="en-US" altLang="zh-TW" sz="2800" b="0" i="1" smtClean="0">
                        <a:latin typeface="Cambria Math"/>
                      </a:rPr>
                      <m:t>0.9</m:t>
                    </m:r>
                    <m:r>
                      <a:rPr lang="en-US" altLang="zh-TW" sz="28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</a:t>
                </a:r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661" y="3758103"/>
                <a:ext cx="2506968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字方塊 8"/>
          <p:cNvSpPr txBox="1"/>
          <p:nvPr/>
        </p:nvSpPr>
        <p:spPr>
          <a:xfrm>
            <a:off x="1835696" y="82451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下列各數中，何者最小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4881578" y="3717213"/>
                <a:ext cx="26672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TW" sz="2800" b="0" i="0" smtClean="0">
                            <a:latin typeface="Cambria Math"/>
                          </a:rPr>
                          <m:t>D</m:t>
                        </m:r>
                      </m:e>
                    </m:d>
                    <m:r>
                      <a:rPr lang="en-US" altLang="zh-TW" sz="2800" b="0" i="1" smtClean="0">
                        <a:latin typeface="Cambria Math"/>
                      </a:rPr>
                      <m:t>360</m:t>
                    </m:r>
                    <m:r>
                      <a:rPr lang="en-US" altLang="zh-TW" sz="28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  <a:ea typeface="Cambria Math"/>
                          </a:rPr>
                          <m:t>−8</m:t>
                        </m:r>
                      </m:sup>
                    </m:sSup>
                  </m:oMath>
                </a14:m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</a:t>
                </a:r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578" y="3717213"/>
                <a:ext cx="2667269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4512451" y="1897224"/>
            <a:ext cx="2723845" cy="6463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4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115616" y="836712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請看下列圖片，判斷圖中的數字是多少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05063"/>
            <a:ext cx="4783038" cy="22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627784" y="5237583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千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084168" y="5237583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</a:p>
        </p:txBody>
      </p:sp>
      <p:sp>
        <p:nvSpPr>
          <p:cNvPr id="2" name="矩形 1"/>
          <p:cNvSpPr/>
          <p:nvPr/>
        </p:nvSpPr>
        <p:spPr>
          <a:xfrm>
            <a:off x="2483768" y="5237583"/>
            <a:ext cx="1008112" cy="6463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189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699792" y="1052735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1-5  </a:t>
            </a:r>
            <a:r>
              <a:rPr lang="zh-TW" altLang="en-US" sz="48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科學記號</a:t>
            </a:r>
            <a:endParaRPr lang="zh-TW" altLang="en-US" sz="48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763688" y="3068960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第二節</a:t>
            </a:r>
            <a:endParaRPr lang="en-US" altLang="zh-TW" sz="48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48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生活</a:t>
            </a:r>
            <a:r>
              <a:rPr lang="zh-TW" altLang="en-US" sz="4800" b="1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中的</a:t>
            </a:r>
            <a:r>
              <a:rPr lang="zh-TW" altLang="en-US" sz="48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科學</a:t>
            </a:r>
            <a:r>
              <a:rPr lang="zh-TW" altLang="en-US" sz="4800" b="1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記號</a:t>
            </a:r>
            <a:endParaRPr lang="zh-TW" altLang="en-US" sz="4800" b="1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36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347864" y="332656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rgbClr val="FF0000"/>
                </a:solidFill>
              </a:rPr>
              <a:t>觀念複習及討論</a:t>
            </a:r>
            <a:endParaRPr lang="zh-TW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043608" y="1268760"/>
            <a:ext cx="8100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/>
              <a:t>請同學看影片及討論回答影片內的</a:t>
            </a:r>
            <a:r>
              <a:rPr lang="zh-TW" altLang="en-US" sz="3600" dirty="0" smtClean="0"/>
              <a:t>題目</a:t>
            </a:r>
            <a:endParaRPr lang="en-US" altLang="zh-TW" sz="3600" dirty="0" smtClean="0"/>
          </a:p>
          <a:p>
            <a:r>
              <a:rPr lang="zh-TW" altLang="en-US" sz="3600" dirty="0"/>
              <a:t>把過程寫在學習單中</a:t>
            </a:r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361" y="2476505"/>
            <a:ext cx="71628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6990506" y="63093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影片來源</a:t>
            </a:r>
            <a:r>
              <a:rPr lang="en-US" altLang="zh-TW" dirty="0" smtClean="0">
                <a:solidFill>
                  <a:srgbClr val="0070C0"/>
                </a:solidFill>
              </a:rPr>
              <a:t>:</a:t>
            </a:r>
            <a:r>
              <a:rPr lang="zh-TW" altLang="en-US" dirty="0" smtClean="0">
                <a:solidFill>
                  <a:srgbClr val="0070C0"/>
                </a:solidFill>
              </a:rPr>
              <a:t>愛學網</a:t>
            </a:r>
            <a:endParaRPr lang="zh-TW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5055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2195736" y="188640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</a:rPr>
              <a:t>生活中的科學記號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96" y="1196752"/>
            <a:ext cx="820200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034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843808" y="177255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</a:rPr>
              <a:t>生活中的科學記號</a:t>
            </a:r>
          </a:p>
        </p:txBody>
      </p:sp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647" y="1916832"/>
            <a:ext cx="71628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2411760" y="1117422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+mn-ea"/>
              </a:rPr>
              <a:t>先觀看影片內容，介紹</a:t>
            </a:r>
            <a:r>
              <a:rPr lang="en-US" altLang="zh-TW" sz="2800" dirty="0" smtClean="0">
                <a:latin typeface="+mn-ea"/>
              </a:rPr>
              <a:t>PH</a:t>
            </a:r>
            <a:r>
              <a:rPr lang="zh-TW" altLang="en-US" sz="2800" dirty="0" smtClean="0">
                <a:latin typeface="+mn-ea"/>
              </a:rPr>
              <a:t>值</a:t>
            </a:r>
            <a:endParaRPr lang="zh-TW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17058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259632" y="834706"/>
                <a:ext cx="7416824" cy="5323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TW" altLang="zh-TW" sz="2400" dirty="0"/>
                  <a:t>已知在</a:t>
                </a:r>
                <a:r>
                  <a:rPr lang="en-US" altLang="zh-TW" sz="2400" dirty="0"/>
                  <a:t>25</a:t>
                </a:r>
                <a:r>
                  <a:rPr lang="zh-TW" altLang="zh-TW" sz="2400" dirty="0"/>
                  <a:t>度時，任何水溶液中的氫離子和氫氧根離子濃度的乘積固定為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10</m:t>
                        </m:r>
                      </m:e>
                      <m:sup>
                        <m:r>
                          <a:rPr lang="en-US" altLang="zh-TW" sz="2400" i="1"/>
                          <m:t>−14</m:t>
                        </m:r>
                      </m:sup>
                    </m:sSup>
                    <m:r>
                      <a:rPr lang="en-US" altLang="zh-TW" sz="2400" i="1"/>
                      <m:t>  </m:t>
                    </m:r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𝑀</m:t>
                        </m:r>
                      </m:e>
                      <m:sup>
                        <m:r>
                          <a:rPr lang="en-US" altLang="zh-TW" sz="2400" i="1"/>
                          <m:t>2</m:t>
                        </m:r>
                      </m:sup>
                    </m:sSup>
                  </m:oMath>
                </a14:m>
                <a:endParaRPr lang="zh-TW" altLang="zh-TW" sz="2400" dirty="0"/>
              </a:p>
              <a:p>
                <a:r>
                  <a:rPr lang="en-US" altLang="zh-TW" sz="2400" dirty="0"/>
                  <a:t>   </a:t>
                </a:r>
                <a:r>
                  <a:rPr lang="zh-TW" altLang="zh-TW" sz="2400" dirty="0"/>
                  <a:t>記為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  <m:r>
                      <a:rPr lang="en-US" altLang="zh-TW" sz="2400" i="1"/>
                      <m:t>×</m:t>
                    </m:r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𝑂𝐻</m:t>
                            </m:r>
                          </m:e>
                          <m:sup>
                            <m:r>
                              <a:rPr lang="en-US" altLang="zh-TW" sz="2400" i="1"/>
                              <m:t>−</m:t>
                            </m:r>
                          </m:sup>
                        </m:sSup>
                      </m:e>
                    </m:d>
                    <m:r>
                      <a:rPr lang="en-US" altLang="zh-TW" sz="2400" i="1"/>
                      <m:t>=</m:t>
                    </m:r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10</m:t>
                        </m:r>
                      </m:e>
                      <m:sup>
                        <m:r>
                          <a:rPr lang="en-US" altLang="zh-TW" sz="2400" i="1"/>
                          <m:t>−14</m:t>
                        </m:r>
                      </m:sup>
                    </m:sSup>
                    <m:r>
                      <a:rPr lang="en-US" altLang="zh-TW" sz="2400"/>
                      <m:t>  </m:t>
                    </m:r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𝑀</m:t>
                        </m:r>
                      </m:e>
                      <m:sup>
                        <m:r>
                          <a:rPr lang="en-US" altLang="zh-TW" sz="2400" i="1"/>
                          <m:t>2</m:t>
                        </m:r>
                      </m:sup>
                    </m:sSup>
                  </m:oMath>
                </a14:m>
                <a:r>
                  <a:rPr lang="zh-TW" altLang="zh-TW" sz="2400" dirty="0" smtClean="0"/>
                  <a:t>。</a:t>
                </a:r>
                <a:endParaRPr lang="en-US" altLang="zh-TW" sz="2400" dirty="0" smtClean="0"/>
              </a:p>
              <a:p>
                <a:r>
                  <a:rPr lang="zh-TW" altLang="zh-TW" sz="2400" dirty="0" smtClean="0"/>
                  <a:t>另外</a:t>
                </a:r>
                <a:r>
                  <a:rPr lang="zh-TW" altLang="zh-TW" sz="2400" dirty="0"/>
                  <a:t>規定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  <m:r>
                      <a:rPr lang="en-US" altLang="zh-TW" sz="2400" i="1"/>
                      <m:t>=</m:t>
                    </m:r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10</m:t>
                        </m:r>
                      </m:e>
                      <m:sup>
                        <m:r>
                          <a:rPr lang="en-US" altLang="zh-TW" sz="2400" i="1"/>
                          <m:t>−</m:t>
                        </m:r>
                        <m:r>
                          <a:rPr lang="en-US" altLang="zh-TW" sz="2400" i="1"/>
                          <m:t>𝑁</m:t>
                        </m:r>
                      </m:sup>
                    </m:sSup>
                    <m:r>
                      <a:rPr lang="en-US" altLang="zh-TW" sz="2400" i="1"/>
                      <m:t> </m:t>
                    </m:r>
                    <m:r>
                      <a:rPr lang="en-US" altLang="zh-TW" sz="2400" i="1"/>
                      <m:t>𝑀</m:t>
                    </m:r>
                  </m:oMath>
                </a14:m>
                <a:r>
                  <a:rPr lang="zh-TW" altLang="zh-TW" sz="2400" dirty="0"/>
                  <a:t>，則</a:t>
                </a:r>
                <a:r>
                  <a:rPr lang="en-US" altLang="zh-TW" sz="2400" dirty="0"/>
                  <a:t>PH=N</a:t>
                </a:r>
                <a:endParaRPr lang="zh-TW" altLang="zh-TW" sz="2400" dirty="0"/>
              </a:p>
              <a:p>
                <a:r>
                  <a:rPr lang="zh-TW" altLang="zh-TW" sz="2400" dirty="0"/>
                  <a:t>例如</a:t>
                </a:r>
                <a:r>
                  <a:rPr lang="en-US" altLang="zh-TW" sz="2400" dirty="0"/>
                  <a:t>:</a:t>
                </a:r>
                <a14:m>
                  <m:oMath xmlns:m="http://schemas.openxmlformats.org/officeDocument/2006/math">
                    <m:r>
                      <a:rPr lang="en-US" altLang="zh-TW" sz="2400"/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  <m:r>
                      <a:rPr lang="en-US" altLang="zh-TW" sz="2400" i="1"/>
                      <m:t>=0.1 </m:t>
                    </m:r>
                    <m:r>
                      <a:rPr lang="en-US" altLang="zh-TW" sz="2400" i="1"/>
                      <m:t>𝑀</m:t>
                    </m:r>
                    <m:r>
                      <a:rPr lang="en-US" altLang="zh-TW" sz="2400" i="1"/>
                      <m:t>=</m:t>
                    </m:r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10</m:t>
                        </m:r>
                      </m:e>
                      <m:sup>
                        <m:r>
                          <a:rPr lang="en-US" altLang="zh-TW" sz="2400" i="1"/>
                          <m:t>−1</m:t>
                        </m:r>
                      </m:sup>
                    </m:sSup>
                    <m:r>
                      <a:rPr lang="en-US" altLang="zh-TW" sz="2400" i="1"/>
                      <m:t> </m:t>
                    </m:r>
                    <m:r>
                      <a:rPr lang="en-US" altLang="zh-TW" sz="2400" i="1"/>
                      <m:t>𝑀</m:t>
                    </m:r>
                    <m:r>
                      <a:rPr lang="en-US" altLang="zh-TW" sz="2400"/>
                      <m:t>⇒</m:t>
                    </m:r>
                    <m:r>
                      <m:rPr>
                        <m:sty m:val="p"/>
                      </m:rPr>
                      <a:rPr lang="en-US" altLang="zh-TW" sz="2400"/>
                      <m:t>PH</m:t>
                    </m:r>
                    <m:r>
                      <a:rPr lang="en-US" altLang="zh-TW" sz="2400"/>
                      <m:t>=1</m:t>
                    </m:r>
                  </m:oMath>
                </a14:m>
                <a:endParaRPr lang="zh-TW" altLang="zh-TW" sz="2400" dirty="0"/>
              </a:p>
              <a:p>
                <a:r>
                  <a:rPr lang="zh-TW" altLang="en-US" sz="2400" dirty="0" smtClean="0"/>
                  <a:t>  </a:t>
                </a:r>
                <a:r>
                  <a:rPr lang="en-US" altLang="zh-TW" sz="2400" dirty="0" smtClean="0"/>
                  <a:t>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  <m:r>
                      <a:rPr lang="en-US" altLang="zh-TW" sz="2400" i="1"/>
                      <m:t>=0.01 </m:t>
                    </m:r>
                    <m:r>
                      <a:rPr lang="en-US" altLang="zh-TW" sz="2400" i="1"/>
                      <m:t>𝑀</m:t>
                    </m:r>
                    <m:r>
                      <a:rPr lang="en-US" altLang="zh-TW" sz="2400" i="1"/>
                      <m:t>=</m:t>
                    </m:r>
                    <m:sSup>
                      <m:sSupPr>
                        <m:ctrlPr>
                          <a:rPr lang="zh-TW" altLang="zh-TW" sz="2400" i="1"/>
                        </m:ctrlPr>
                      </m:sSupPr>
                      <m:e>
                        <m:r>
                          <a:rPr lang="en-US" altLang="zh-TW" sz="2400" i="1"/>
                          <m:t>10</m:t>
                        </m:r>
                      </m:e>
                      <m:sup>
                        <m:r>
                          <a:rPr lang="en-US" altLang="zh-TW" sz="2400" i="1"/>
                          <m:t>−2</m:t>
                        </m:r>
                      </m:sup>
                    </m:sSup>
                    <m:r>
                      <a:rPr lang="en-US" altLang="zh-TW" sz="2400" i="1"/>
                      <m:t> </m:t>
                    </m:r>
                    <m:r>
                      <a:rPr lang="en-US" altLang="zh-TW" sz="2400" i="1"/>
                      <m:t>𝑀</m:t>
                    </m:r>
                    <m:r>
                      <a:rPr lang="en-US" altLang="zh-TW" sz="2400"/>
                      <m:t>⇒</m:t>
                    </m:r>
                    <m:r>
                      <m:rPr>
                        <m:sty m:val="p"/>
                      </m:rPr>
                      <a:rPr lang="en-US" altLang="zh-TW" sz="2400"/>
                      <m:t>PH</m:t>
                    </m:r>
                    <m:r>
                      <a:rPr lang="en-US" altLang="zh-TW" sz="2400"/>
                      <m:t>=2</m:t>
                    </m:r>
                  </m:oMath>
                </a14:m>
                <a:endParaRPr lang="zh-TW" altLang="zh-TW" sz="2400" dirty="0"/>
              </a:p>
              <a:p>
                <a:r>
                  <a:rPr lang="zh-TW" altLang="zh-TW" sz="2400" dirty="0"/>
                  <a:t>如果某水溶液的</a:t>
                </a:r>
                <a:r>
                  <a:rPr lang="en-US" altLang="zh-TW" sz="2400" dirty="0"/>
                  <a:t>PH&lt;7</a:t>
                </a:r>
                <a:r>
                  <a:rPr lang="zh-TW" altLang="zh-TW" sz="2400" dirty="0"/>
                  <a:t>，稱之為酸性水溶液，</a:t>
                </a:r>
                <a:r>
                  <a:rPr lang="en-US" altLang="zh-TW" sz="2400" dirty="0"/>
                  <a:t>PH=7</a:t>
                </a:r>
                <a:r>
                  <a:rPr lang="zh-TW" altLang="zh-TW" sz="2400" dirty="0"/>
                  <a:t>，稱之為中性水溶液</a:t>
                </a:r>
                <a:r>
                  <a:rPr lang="en-US" altLang="zh-TW" sz="2400" dirty="0"/>
                  <a:t>PH&gt;7</a:t>
                </a:r>
                <a:r>
                  <a:rPr lang="zh-TW" altLang="zh-TW" sz="2400" dirty="0"/>
                  <a:t>，稱之為鹼性水溶液</a:t>
                </a:r>
              </a:p>
              <a:p>
                <a:r>
                  <a:rPr lang="zh-TW" altLang="zh-TW" sz="2400" dirty="0"/>
                  <a:t>請回答下列問題</a:t>
                </a:r>
              </a:p>
              <a:p>
                <a:r>
                  <a:rPr lang="en-US" altLang="zh-TW" sz="2400" dirty="0"/>
                  <a:t>(1)PH=8</a:t>
                </a:r>
                <a:r>
                  <a:rPr lang="zh-TW" altLang="zh-TW" sz="2400" dirty="0"/>
                  <a:t>，則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zh-TW" altLang="zh-TW" sz="2400" dirty="0"/>
                  <a:t>為多少</a:t>
                </a:r>
                <a:r>
                  <a:rPr lang="en-US" altLang="zh-TW" sz="2400" dirty="0"/>
                  <a:t>M?</a:t>
                </a:r>
                <a:endParaRPr lang="zh-TW" altLang="zh-TW" sz="2400" dirty="0"/>
              </a:p>
              <a:p>
                <a:r>
                  <a:rPr lang="en-US" altLang="zh-TW" sz="2400" dirty="0"/>
                  <a:t>(2)</a:t>
                </a:r>
                <a:r>
                  <a:rPr lang="zh-TW" altLang="zh-TW" sz="2400" dirty="0"/>
                  <a:t>市面上常看到販賣許多鹼性水，某品牌販賣</a:t>
                </a:r>
                <a:r>
                  <a:rPr lang="en-US" altLang="zh-TW" sz="2400" dirty="0" err="1"/>
                  <a:t>PH9.0</a:t>
                </a:r>
                <a:r>
                  <a:rPr lang="zh-TW" altLang="zh-TW" sz="2400" dirty="0"/>
                  <a:t>鹼性離子水，則它的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zh-TW" altLang="zh-TW" sz="2400" dirty="0"/>
                  <a:t>為多少</a:t>
                </a:r>
                <a:r>
                  <a:rPr lang="en-US" altLang="zh-TW" sz="2400" dirty="0"/>
                  <a:t>M?</a:t>
                </a:r>
                <a:r>
                  <a:rPr lang="zh-TW" altLang="zh-TW" sz="2400" dirty="0"/>
                  <a:t>是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zh-TW" altLang="zh-TW" sz="2400" dirty="0"/>
                  <a:t>為純水</a:t>
                </a:r>
                <a:r>
                  <a:rPr lang="en-US" altLang="zh-TW" sz="2400" dirty="0"/>
                  <a:t>(</a:t>
                </a:r>
                <a:r>
                  <a:rPr lang="en-US" altLang="zh-TW" sz="2400" dirty="0" err="1"/>
                  <a:t>PH7</a:t>
                </a:r>
                <a:r>
                  <a:rPr lang="en-US" altLang="zh-TW" sz="2400" dirty="0"/>
                  <a:t>)</a:t>
                </a:r>
                <a14:m>
                  <m:oMath xmlns:m="http://schemas.openxmlformats.org/officeDocument/2006/math">
                    <m:r>
                      <a:rPr lang="en-US" altLang="zh-TW" sz="2400"/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zh-TW" altLang="zh-TW" sz="2400" i="1"/>
                        </m:ctrlPr>
                      </m:dPr>
                      <m:e>
                        <m:sSup>
                          <m:sSupPr>
                            <m:ctrlPr>
                              <a:rPr lang="zh-TW" altLang="zh-TW" sz="2400" i="1"/>
                            </m:ctrlPr>
                          </m:sSupPr>
                          <m:e>
                            <m:r>
                              <a:rPr lang="en-US" altLang="zh-TW" sz="2400" i="1"/>
                              <m:t>𝐻</m:t>
                            </m:r>
                          </m:e>
                          <m:sup>
                            <m:r>
                              <a:rPr lang="en-US" altLang="zh-TW" sz="2400" i="1"/>
                              <m:t>+</m:t>
                            </m:r>
                          </m:sup>
                        </m:sSup>
                      </m:e>
                    </m:d>
                  </m:oMath>
                </a14:m>
                <a:r>
                  <a:rPr lang="zh-TW" altLang="zh-TW" sz="2400" dirty="0"/>
                  <a:t>的幾倍</a:t>
                </a:r>
                <a:r>
                  <a:rPr lang="en-US" altLang="zh-TW" sz="2400" dirty="0"/>
                  <a:t>?</a:t>
                </a:r>
                <a:endParaRPr lang="zh-TW" altLang="zh-TW" sz="24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834706"/>
                <a:ext cx="7416824" cy="5323124"/>
              </a:xfrm>
              <a:prstGeom prst="rect">
                <a:avLst/>
              </a:prstGeom>
              <a:blipFill rotWithShape="1">
                <a:blip r:embed="rId2"/>
                <a:stretch>
                  <a:fillRect l="-1316" t="-916" r="-740" b="-126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字方塊 2"/>
          <p:cNvSpPr txBox="1"/>
          <p:nvPr/>
        </p:nvSpPr>
        <p:spPr>
          <a:xfrm>
            <a:off x="2843808" y="177255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</a:rPr>
              <a:t>生活中的科學記號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5" y="4156695"/>
            <a:ext cx="1265599" cy="270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883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403648" y="1772816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請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問下列選項哪一個是</a:t>
            </a:r>
            <a:r>
              <a:rPr lang="en-US" altLang="zh-TW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百萬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301180" y="4947076"/>
            <a:ext cx="2982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(C)50000000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220072" y="3575303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(B)5000000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273200" y="3575303"/>
            <a:ext cx="270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(A)500000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254946" y="4947076"/>
            <a:ext cx="3349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(D)500000000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9802" y="3636858"/>
            <a:ext cx="2746573" cy="6463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39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827585" y="191540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這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是非洲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國家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---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辛巴威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563888" y="5949280"/>
            <a:ext cx="185555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4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100</a:t>
            </a:r>
            <a:r>
              <a:rPr lang="zh-TW" altLang="en-US" sz="40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兆</a:t>
            </a:r>
            <a:endParaRPr lang="zh-TW" altLang="en-US" sz="4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263" y="1556792"/>
            <a:ext cx="2835401" cy="421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45" y="2564904"/>
            <a:ext cx="3456384" cy="180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446" y="1556792"/>
            <a:ext cx="741906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78407" y="837871"/>
            <a:ext cx="5955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請問這是一張多少錢的貨幣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4173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1259632" y="1124744"/>
                <a:ext cx="27855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十       </a:t>
                </a:r>
                <a14:m>
                  <m:oMath xmlns:m="http://schemas.openxmlformats.org/officeDocument/2006/math">
                    <m:r>
                      <a:rPr lang="en-US" altLang="zh-TW" sz="2400" b="0" i="1" smtClean="0">
                        <a:latin typeface="Cambria Math"/>
                      </a:rPr>
                      <m:t>10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124744"/>
                <a:ext cx="2785506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3501" t="-10667" b="-30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1231153" y="1628800"/>
                <a:ext cx="42444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百      </a:t>
                </a:r>
                <a14:m>
                  <m:oMath xmlns:m="http://schemas.openxmlformats.org/officeDocument/2006/math">
                    <m:r>
                      <a:rPr lang="en-US" altLang="zh-TW" sz="2400" b="0" i="1" smtClean="0">
                        <a:latin typeface="Cambria Math"/>
                      </a:rPr>
                      <m:t>100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r>
                      <a:rPr lang="en-US" altLang="zh-TW" sz="2400" b="0" i="1" smtClean="0">
                        <a:latin typeface="Cambria Math"/>
                      </a:rPr>
                      <m:t>10</m:t>
                    </m:r>
                    <m:r>
                      <a:rPr lang="en-US" altLang="zh-TW" sz="2400" b="0" i="1" smtClean="0">
                        <a:latin typeface="Cambria Math"/>
                        <a:ea typeface="Cambria Math"/>
                      </a:rPr>
                      <m:t>×10=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1153" y="1628800"/>
                <a:ext cx="4244432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299" t="-10526" b="-289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1259632" y="2103239"/>
                <a:ext cx="495674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千     </a:t>
                </a:r>
                <a14:m>
                  <m:oMath xmlns:m="http://schemas.openxmlformats.org/officeDocument/2006/math">
                    <m:r>
                      <a:rPr lang="en-US" altLang="zh-TW" sz="2400" b="0" i="1" smtClean="0">
                        <a:latin typeface="Cambria Math"/>
                      </a:rPr>
                      <m:t>1000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r>
                      <a:rPr lang="en-US" altLang="zh-TW" sz="2400" b="0" i="1" smtClean="0">
                        <a:latin typeface="Cambria Math"/>
                      </a:rPr>
                      <m:t>10</m:t>
                    </m:r>
                    <m:r>
                      <a:rPr lang="en-US" altLang="zh-TW" sz="2400" b="0" i="1" smtClean="0">
                        <a:latin typeface="Cambria Math"/>
                        <a:ea typeface="Cambria Math"/>
                      </a:rPr>
                      <m:t>×10×10=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103239"/>
                <a:ext cx="4956742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968" t="-10526" b="-289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1259632" y="2564904"/>
                <a:ext cx="5669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萬    </a:t>
                </a:r>
                <a14:m>
                  <m:oMath xmlns:m="http://schemas.openxmlformats.org/officeDocument/2006/math">
                    <m:r>
                      <a:rPr lang="en-US" altLang="zh-TW" sz="2400" b="0" i="1" smtClean="0">
                        <a:latin typeface="Cambria Math"/>
                      </a:rPr>
                      <m:t>10000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r>
                      <a:rPr lang="en-US" altLang="zh-TW" sz="2400" b="0" i="1" smtClean="0">
                        <a:latin typeface="Cambria Math"/>
                      </a:rPr>
                      <m:t>10</m:t>
                    </m:r>
                    <m:r>
                      <a:rPr lang="en-US" altLang="zh-TW" sz="2400" b="0" i="1" smtClean="0">
                        <a:latin typeface="Cambria Math"/>
                        <a:ea typeface="Cambria Math"/>
                      </a:rPr>
                      <m:t>×10×10×10=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564904"/>
                <a:ext cx="5669052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720" t="-10667" b="-30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1043608" y="3140968"/>
                <a:ext cx="6631431" cy="4658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十萬</a:t>
                </a:r>
                <a14:m>
                  <m:oMath xmlns:m="http://schemas.openxmlformats.org/officeDocument/2006/math">
                    <m:r>
                      <a:rPr lang="zh-TW" altLang="en-US" sz="2400" b="0" i="1" smtClean="0">
                        <a:latin typeface="Cambria Math"/>
                      </a:rPr>
                      <m:t>   </m:t>
                    </m:r>
                    <m:r>
                      <a:rPr lang="en-US" altLang="zh-TW" sz="2400" b="0" i="1" smtClean="0">
                        <a:latin typeface="Cambria Math"/>
                      </a:rPr>
                      <m:t>  </m:t>
                    </m:r>
                    <m:r>
                      <a:rPr lang="zh-TW" altLang="en-US" sz="2400" b="0" i="1" smtClean="0">
                        <a:latin typeface="Cambria Math"/>
                      </a:rPr>
                      <m:t> </m:t>
                    </m:r>
                    <m:r>
                      <a:rPr lang="en-US" altLang="zh-TW" sz="2400" b="0" i="1" smtClean="0">
                        <a:latin typeface="Cambria Math"/>
                      </a:rPr>
                      <m:t>100000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r>
                      <a:rPr lang="en-US" altLang="zh-TW" sz="2400" b="0" i="1" smtClean="0">
                        <a:latin typeface="Cambria Math"/>
                      </a:rPr>
                      <m:t>10</m:t>
                    </m:r>
                    <m:r>
                      <a:rPr lang="en-US" altLang="zh-TW" sz="2400" b="0" i="1" smtClean="0">
                        <a:latin typeface="Cambria Math"/>
                        <a:ea typeface="Cambria Math"/>
                      </a:rPr>
                      <m:t>×10×10×10×10=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140968"/>
                <a:ext cx="6631431" cy="465833"/>
              </a:xfrm>
              <a:prstGeom prst="rect">
                <a:avLst/>
              </a:prstGeom>
              <a:blipFill rotWithShape="1">
                <a:blip r:embed="rId7"/>
                <a:stretch>
                  <a:fillRect l="-1379" t="-9091" b="-2857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1299071" y="598438"/>
                <a:ext cx="27568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個</a:t>
                </a:r>
                <a14:m>
                  <m:oMath xmlns:m="http://schemas.openxmlformats.org/officeDocument/2006/math">
                    <m:r>
                      <a:rPr lang="en-US" altLang="zh-TW" sz="2400" b="0" i="0" smtClean="0">
                        <a:latin typeface="Cambria Math"/>
                      </a:rPr>
                      <m:t>                  </m:t>
                    </m:r>
                    <m:r>
                      <a:rPr lang="en-US" altLang="zh-TW" sz="2400" b="0" i="1" smtClean="0">
                        <a:latin typeface="Cambria Math"/>
                      </a:rPr>
                      <m:t>1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0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9071" y="598438"/>
                <a:ext cx="2756845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3319" t="-10526" b="-2894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/>
              <p:cNvSpPr txBox="1"/>
              <p:nvPr/>
            </p:nvSpPr>
            <p:spPr>
              <a:xfrm>
                <a:off x="1043608" y="3717032"/>
                <a:ext cx="73629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百</a:t>
                </a:r>
                <a:r>
                  <a:rPr lang="zh-TW" altLang="en-US" sz="24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萬</a:t>
                </a:r>
                <a14:m>
                  <m:oMath xmlns:m="http://schemas.openxmlformats.org/officeDocument/2006/math">
                    <m:r>
                      <a:rPr lang="zh-TW" altLang="en-US" sz="2400" b="0" i="1" smtClean="0">
                        <a:latin typeface="Cambria Math"/>
                      </a:rPr>
                      <m:t>    </m:t>
                    </m:r>
                    <m:r>
                      <a:rPr lang="en-US" altLang="zh-TW" sz="2400" b="0" i="1" smtClean="0">
                        <a:latin typeface="Cambria Math"/>
                      </a:rPr>
                      <m:t>1000000</m:t>
                    </m:r>
                    <m:r>
                      <a:rPr lang="en-US" altLang="zh-TW" sz="2400" i="1">
                        <a:latin typeface="Cambria Math"/>
                      </a:rPr>
                      <m:t>=</m:t>
                    </m:r>
                    <m:r>
                      <a:rPr lang="en-US" altLang="zh-TW" sz="2400" b="0" i="1" smtClean="0">
                        <a:latin typeface="Cambria Math"/>
                      </a:rPr>
                      <m:t>10</m:t>
                    </m:r>
                    <m:r>
                      <a:rPr lang="en-US" altLang="zh-TW" sz="2400" b="0" i="1" smtClean="0">
                        <a:latin typeface="Cambria Math"/>
                        <a:ea typeface="Cambria Math"/>
                      </a:rPr>
                      <m:t>×10×10×10×10×10=</m:t>
                    </m:r>
                    <m:sSup>
                      <m:sSupPr>
                        <m:ctrlPr>
                          <a:rPr lang="en-US" altLang="zh-TW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4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400" b="0" i="1" smtClean="0"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1" name="文字方塊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717032"/>
                <a:ext cx="7362978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1242" t="-10667" b="-30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/>
              <p:cNvSpPr txBox="1"/>
              <p:nvPr/>
            </p:nvSpPr>
            <p:spPr>
              <a:xfrm>
                <a:off x="1364270" y="4293096"/>
                <a:ext cx="752821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億</a:t>
                </a:r>
                <a14:m>
                  <m:oMath xmlns:m="http://schemas.openxmlformats.org/officeDocument/2006/math">
                    <m:r>
                      <a:rPr lang="zh-TW" altLang="en-US" sz="2400" b="0" i="1" smtClean="0">
                        <a:latin typeface="Cambria Math"/>
                      </a:rPr>
                      <m:t>    </m:t>
                    </m:r>
                    <m:r>
                      <a:rPr lang="en-US" altLang="zh-TW" sz="2400" b="0" i="1" smtClean="0">
                        <a:latin typeface="Cambria Math"/>
                      </a:rPr>
                      <m:t>100000000</m:t>
                    </m:r>
                  </m:oMath>
                </a14:m>
                <a:endParaRPr lang="en-US" altLang="zh-TW" sz="2400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i="1">
                          <a:latin typeface="Cambria Math"/>
                        </a:rPr>
                        <m:t>=</m:t>
                      </m:r>
                      <m:r>
                        <a:rPr lang="en-US" altLang="zh-TW" sz="2400" b="0" i="1" smtClean="0">
                          <a:latin typeface="Cambria Math"/>
                        </a:rPr>
                        <m:t>10</m:t>
                      </m:r>
                      <m:r>
                        <a:rPr lang="en-US" altLang="zh-TW" sz="2400" b="0" i="1" smtClean="0">
                          <a:latin typeface="Cambria Math"/>
                          <a:ea typeface="Cambria Math"/>
                        </a:rPr>
                        <m:t>×10×10×10×10×10×10×10=</m:t>
                      </m:r>
                      <m:sSup>
                        <m:sSupPr>
                          <m:ctrlPr>
                            <a:rPr lang="en-US" altLang="zh-TW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TW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TW" sz="2400" b="0" i="1" smtClean="0">
                              <a:latin typeface="Cambria Math"/>
                            </a:rPr>
                            <m:t>8</m:t>
                          </m:r>
                        </m:sup>
                      </m:sSup>
                    </m:oMath>
                  </m:oMathPara>
                </a14:m>
                <a:endPara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12" name="文字方塊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270" y="4293096"/>
                <a:ext cx="7528210" cy="830997"/>
              </a:xfrm>
              <a:prstGeom prst="rect">
                <a:avLst/>
              </a:prstGeom>
              <a:blipFill rotWithShape="1">
                <a:blip r:embed="rId10"/>
                <a:stretch>
                  <a:fillRect l="-1296" t="-58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/>
              <p:cNvSpPr txBox="1"/>
              <p:nvPr/>
            </p:nvSpPr>
            <p:spPr>
              <a:xfrm>
                <a:off x="1115616" y="5805264"/>
                <a:ext cx="7528210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所以</a:t>
                </a:r>
                <a:r>
                  <a:rPr lang="en-US" altLang="zh-TW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兆</a:t>
                </a:r>
                <a14:m>
                  <m:oMath xmlns:m="http://schemas.openxmlformats.org/officeDocument/2006/math">
                    <m:r>
                      <a:rPr lang="zh-TW" altLang="en-US" sz="2800" b="0" i="1" smtClean="0">
                        <a:latin typeface="Cambria Math"/>
                      </a:rPr>
                      <m:t>    </m:t>
                    </m:r>
                    <m:r>
                      <a:rPr lang="en-US" altLang="zh-TW" sz="2800" b="0" i="1" smtClean="0">
                        <a:latin typeface="Cambria Math"/>
                      </a:rPr>
                      <m:t>1000000000000=</m:t>
                    </m:r>
                    <m:sSup>
                      <m:sSup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</a:rPr>
                          <m:t>?</m:t>
                        </m:r>
                      </m:sup>
                    </m:sSup>
                  </m:oMath>
                </a14:m>
                <a:r>
                  <a:rPr lang="zh-TW" altLang="en-US" sz="2800" b="0" i="1" dirty="0" smtClean="0">
                    <a:latin typeface="Cambria Math"/>
                  </a:rPr>
                  <a:t>，</a:t>
                </a:r>
                <a:r>
                  <a:rPr lang="en-US" altLang="zh-TW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?=</a:t>
                </a:r>
                <a:endParaRPr lang="en-US" altLang="zh-TW" sz="2800" b="0" i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13" name="文字方塊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5805264"/>
                <a:ext cx="7528210" cy="532966"/>
              </a:xfrm>
              <a:prstGeom prst="rect">
                <a:avLst/>
              </a:prstGeom>
              <a:blipFill rotWithShape="1">
                <a:blip r:embed="rId11"/>
                <a:stretch>
                  <a:fillRect l="-1619" t="-9091" b="-3068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字方塊 13"/>
          <p:cNvSpPr txBox="1"/>
          <p:nvPr/>
        </p:nvSpPr>
        <p:spPr>
          <a:xfrm>
            <a:off x="3256828" y="5229200"/>
            <a:ext cx="3340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你發現到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什麼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en-US" altLang="zh-TW" sz="3600" b="0" i="1" dirty="0" smtClean="0">
              <a:latin typeface="Cambria Math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7020272" y="5822920"/>
            <a:ext cx="731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endParaRPr lang="zh-TW" altLang="en-US" sz="2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9700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1446796" y="769076"/>
                <a:ext cx="5163978" cy="703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十分之</a:t>
                </a:r>
                <a:r>
                  <a:rPr lang="en-US" altLang="zh-TW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/>
                      </a:rPr>
                      <m:t>0.1</m:t>
                    </m:r>
                    <m:r>
                      <a:rPr lang="en-US" altLang="zh-TW" sz="2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den>
                    </m:f>
                    <m:r>
                      <a:rPr lang="en-US" altLang="zh-TW" sz="28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796" y="769076"/>
                <a:ext cx="5163978" cy="703398"/>
              </a:xfrm>
              <a:prstGeom prst="rect">
                <a:avLst/>
              </a:prstGeom>
              <a:blipFill rotWithShape="1">
                <a:blip r:embed="rId2"/>
                <a:stretch>
                  <a:fillRect l="-2361" b="-948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1450044" y="1628800"/>
                <a:ext cx="6246390" cy="703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百分之</a:t>
                </a:r>
                <a:r>
                  <a:rPr lang="en-US" altLang="zh-TW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/>
                      </a:rPr>
                      <m:t>0.01</m:t>
                    </m:r>
                    <m:r>
                      <a:rPr lang="en-US" altLang="zh-TW" sz="2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2800" b="0" i="1" smtClean="0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en-US" altLang="zh-TW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TW" sz="2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TW" sz="28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TW" sz="28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TW" sz="2800" b="0" i="1" smtClean="0"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</a:rPr>
                          <m:t>−2</m:t>
                        </m:r>
                      </m:sup>
                    </m:sSup>
                  </m:oMath>
                </a14:m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044" y="1628800"/>
                <a:ext cx="6246390" cy="703398"/>
              </a:xfrm>
              <a:prstGeom prst="rect">
                <a:avLst/>
              </a:prstGeom>
              <a:blipFill rotWithShape="1">
                <a:blip r:embed="rId3"/>
                <a:stretch>
                  <a:fillRect l="-2049" b="-948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/>
              <p:cNvSpPr txBox="1"/>
              <p:nvPr/>
            </p:nvSpPr>
            <p:spPr>
              <a:xfrm>
                <a:off x="1463786" y="2384998"/>
                <a:ext cx="6417911" cy="703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千分之</a:t>
                </a:r>
                <a:r>
                  <a:rPr lang="en-US" altLang="zh-TW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/>
                      </a:rPr>
                      <m:t>0.001</m:t>
                    </m:r>
                    <m:r>
                      <a:rPr lang="en-US" altLang="zh-TW" sz="2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2800" b="0" i="1" smtClean="0">
                            <a:latin typeface="Cambria Math"/>
                          </a:rPr>
                          <m:t>1000</m:t>
                        </m:r>
                      </m:den>
                    </m:f>
                    <m:r>
                      <a:rPr lang="en-US" altLang="zh-TW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TW" sz="2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TW" sz="28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TW" sz="2800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TW" sz="2800" b="0" i="1" smtClean="0"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</a:rPr>
                          <m:t>−3</m:t>
                        </m:r>
                      </m:sup>
                    </m:sSup>
                  </m:oMath>
                </a14:m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7" name="文字方塊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3786" y="2384998"/>
                <a:ext cx="6417911" cy="703398"/>
              </a:xfrm>
              <a:prstGeom prst="rect">
                <a:avLst/>
              </a:prstGeom>
              <a:blipFill rotWithShape="1">
                <a:blip r:embed="rId4"/>
                <a:stretch>
                  <a:fillRect l="-1899" b="-948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1351220" y="3212976"/>
                <a:ext cx="6589433" cy="703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萬分之</a:t>
                </a:r>
                <a:r>
                  <a:rPr lang="en-US" altLang="zh-TW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:r>
                  <a:rPr lang="zh-TW" altLang="en-US" sz="2800" b="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/>
                      </a:rPr>
                      <m:t>0.0001</m:t>
                    </m:r>
                    <m:r>
                      <a:rPr lang="en-US" altLang="zh-TW" sz="2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2800" b="0" i="1" smtClean="0">
                            <a:latin typeface="Cambria Math"/>
                          </a:rPr>
                          <m:t>10000</m:t>
                        </m:r>
                      </m:den>
                    </m:f>
                    <m:r>
                      <a:rPr lang="en-US" altLang="zh-TW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TW" sz="2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TW" sz="2800" b="0" i="1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TW" sz="2800" b="0" i="1" smtClean="0">
                                <a:latin typeface="Cambria Math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altLang="zh-TW" sz="2800" b="0" i="1" smtClean="0"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en-US" altLang="zh-TW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</a:rPr>
                          <m:t>−4</m:t>
                        </m:r>
                      </m:sup>
                    </m:sSup>
                  </m:oMath>
                </a14:m>
                <a:endParaRPr lang="zh-TW" altLang="en-US" sz="28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1220" y="3212976"/>
                <a:ext cx="6589433" cy="703398"/>
              </a:xfrm>
              <a:prstGeom prst="rect">
                <a:avLst/>
              </a:prstGeom>
              <a:blipFill rotWithShape="1">
                <a:blip r:embed="rId5"/>
                <a:stretch>
                  <a:fillRect l="-1943" b="-104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/>
              <p:cNvSpPr txBox="1"/>
              <p:nvPr/>
            </p:nvSpPr>
            <p:spPr>
              <a:xfrm>
                <a:off x="1115616" y="5157192"/>
                <a:ext cx="7528210" cy="5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所以百萬分之</a:t>
                </a:r>
                <a:r>
                  <a:rPr lang="en-US" altLang="zh-TW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</a:t>
                </a:r>
                <a14:m>
                  <m:oMath xmlns:m="http://schemas.openxmlformats.org/officeDocument/2006/math">
                    <m:r>
                      <a:rPr lang="zh-TW" altLang="en-US" sz="2800" b="0" i="1" smtClean="0">
                        <a:latin typeface="Cambria Math"/>
                      </a:rPr>
                      <m:t>    </m:t>
                    </m:r>
                    <m:r>
                      <a:rPr lang="en-US" altLang="zh-TW" sz="2800" b="0" i="1" smtClean="0">
                        <a:latin typeface="Cambria Math"/>
                      </a:rPr>
                      <m:t>0.000001=</m:t>
                    </m:r>
                    <m:sSup>
                      <m:sSupPr>
                        <m:ctrlPr>
                          <a:rPr lang="en-US" altLang="zh-TW" sz="2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TW" sz="2800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2800" b="0" i="1" smtClean="0">
                            <a:latin typeface="Cambria Math"/>
                          </a:rPr>
                          <m:t>?</m:t>
                        </m:r>
                      </m:sup>
                    </m:sSup>
                  </m:oMath>
                </a14:m>
                <a:r>
                  <a:rPr lang="zh-TW" altLang="en-US" sz="2800" b="0" i="1" dirty="0" smtClean="0">
                    <a:latin typeface="Cambria Math"/>
                  </a:rPr>
                  <a:t>，</a:t>
                </a:r>
                <a:r>
                  <a:rPr lang="en-US" altLang="zh-TW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?=</a:t>
                </a:r>
                <a:endParaRPr lang="en-US" altLang="zh-TW" sz="2800" b="0" i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13" name="文字方塊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5157192"/>
                <a:ext cx="7528210" cy="532966"/>
              </a:xfrm>
              <a:prstGeom prst="rect">
                <a:avLst/>
              </a:prstGeom>
              <a:blipFill rotWithShape="1">
                <a:blip r:embed="rId6"/>
                <a:stretch>
                  <a:fillRect l="-1619" t="-9195" b="-3218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字方塊 13"/>
          <p:cNvSpPr txBox="1"/>
          <p:nvPr/>
        </p:nvSpPr>
        <p:spPr>
          <a:xfrm>
            <a:off x="3002317" y="4344727"/>
            <a:ext cx="3340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你發現到</a:t>
            </a:r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什麼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en-US" altLang="zh-TW" sz="3600" b="0" i="1" dirty="0" smtClean="0">
              <a:latin typeface="Cambria Math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7171258" y="5228493"/>
            <a:ext cx="731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-6</a:t>
            </a:r>
            <a:endParaRPr lang="zh-TW" altLang="en-US" sz="2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7536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1115616" y="1042112"/>
                <a:ext cx="741682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把一個極大或極小的數寫成形如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/>
                      </a:rPr>
                      <m:t>𝑎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zh-TW" altLang="en-US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/>
                      </a:rPr>
                      <m:t>1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&lt;10</m:t>
                    </m:r>
                  </m:oMath>
                </a14:m>
                <a:r>
                  <a:rPr lang="zh-TW" altLang="en-US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TW" sz="3600" b="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TW" altLang="en-US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是整數</a:t>
                </a:r>
                <a:endParaRPr lang="zh-TW" altLang="en-US" sz="36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042112"/>
                <a:ext cx="7416824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2465" t="-7614" r="-2465" b="-1827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字方塊 2"/>
          <p:cNvSpPr txBox="1"/>
          <p:nvPr/>
        </p:nvSpPr>
        <p:spPr>
          <a:xfrm>
            <a:off x="2752949" y="26064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何謂科學記號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-222225" y="2285082"/>
                <a:ext cx="763284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3000=3</m:t>
                      </m:r>
                      <m:r>
                        <a:rPr lang="en-US" altLang="zh-TW" sz="3600" b="0" i="1" smtClean="0">
                          <a:latin typeface="Cambria Math"/>
                          <a:ea typeface="Cambria Math"/>
                        </a:rPr>
                        <m:t>×1000</m:t>
                      </m:r>
                    </m:oMath>
                  </m:oMathPara>
                </a14:m>
                <a:endParaRPr lang="en-US" altLang="zh-TW" sz="3600" b="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r>
                  <a:rPr lang="en-US" altLang="zh-TW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altLang="zh-TW" sz="3600" b="0" i="0" smtClean="0">
                        <a:latin typeface="Cambria Math"/>
                      </a:rPr>
                      <m:t>  </m:t>
                    </m:r>
                    <m:r>
                      <a:rPr lang="en-US" altLang="zh-TW" sz="3600" b="0" i="1" smtClean="0">
                        <a:latin typeface="Cambria Math"/>
                      </a:rPr>
                      <m:t>=3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×10×10×10</m:t>
                    </m:r>
                  </m:oMath>
                </a14:m>
                <a:endParaRPr lang="en-US" altLang="zh-TW" sz="3600" b="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r>
                  <a:rPr lang="en-US" altLang="zh-TW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       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/>
                      </a:rPr>
                      <m:t>=3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zh-TW" altLang="en-US" sz="36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22225" y="2285082"/>
                <a:ext cx="7632848" cy="175432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/>
              <p:cNvSpPr txBox="1"/>
              <p:nvPr/>
            </p:nvSpPr>
            <p:spPr>
              <a:xfrm>
                <a:off x="-222225" y="4039408"/>
                <a:ext cx="7632848" cy="2818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3600" b="0" i="1" smtClean="0">
                          <a:latin typeface="Cambria Math"/>
                        </a:rPr>
                        <m:t>0.005=5</m:t>
                      </m:r>
                      <m:r>
                        <a:rPr lang="en-US" altLang="zh-TW" sz="3600" b="0" i="1" smtClean="0">
                          <a:latin typeface="Cambria Math"/>
                          <a:ea typeface="Cambria Math"/>
                        </a:rPr>
                        <m:t>×0.001</m:t>
                      </m:r>
                    </m:oMath>
                  </m:oMathPara>
                </a14:m>
                <a:endParaRPr lang="en-US" altLang="zh-TW" sz="3600" b="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r>
                  <a:rPr lang="en-US" altLang="zh-TW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altLang="zh-TW" sz="3600" b="0" i="0" smtClean="0">
                        <a:latin typeface="Cambria Math"/>
                      </a:rPr>
                      <m:t>  </m:t>
                    </m:r>
                    <m:r>
                      <a:rPr lang="en-US" altLang="zh-TW" sz="3600" b="0" i="1" smtClean="0">
                        <a:latin typeface="Cambria Math"/>
                      </a:rPr>
                      <m:t>=5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×0.1×0.1×0.1</m:t>
                    </m:r>
                  </m:oMath>
                </a14:m>
                <a:endParaRPr lang="en-US" altLang="zh-TW" sz="3600" b="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r>
                  <a:rPr lang="en-US" altLang="zh-TW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       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/>
                      </a:rPr>
                      <m:t>=5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den>
                    </m:f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den>
                    </m:f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den>
                    </m:f>
                  </m:oMath>
                </a14:m>
                <a:endParaRPr lang="en-US" altLang="zh-TW" sz="3600" b="0" dirty="0" smtClean="0">
                  <a:latin typeface="標楷體" panose="03000509000000000000" pitchFamily="65" charset="-120"/>
                  <a:ea typeface="Cambria Math"/>
                </a:endParaRPr>
              </a:p>
              <a:p>
                <a:r>
                  <a:rPr lang="en-US" altLang="zh-TW" sz="36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       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/>
                        <a:ea typeface="標楷體" panose="03000509000000000000" pitchFamily="65" charset="-120"/>
                      </a:rPr>
                      <m:t>=5</m:t>
                    </m:r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TW" sz="36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altLang="zh-TW" sz="36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TW" sz="36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TW" sz="3600" b="0" i="1" smtClean="0">
                        <a:latin typeface="Cambria Math"/>
                        <a:ea typeface="Cambria Math"/>
                      </a:rPr>
                      <m:t>=5×</m:t>
                    </m:r>
                    <m:sSup>
                      <m:sSupPr>
                        <m:ctrlP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TW" sz="3600" b="0" i="1" smtClean="0">
                            <a:latin typeface="Cambria Math"/>
                            <a:ea typeface="Cambria Math"/>
                          </a:rPr>
                          <m:t>−3</m:t>
                        </m:r>
                      </m:sup>
                    </m:sSup>
                  </m:oMath>
                </a14:m>
                <a:endParaRPr lang="zh-TW" altLang="en-US" sz="36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mc:Choice>
        <mc:Fallback xmlns="">
          <p:sp>
            <p:nvSpPr>
              <p:cNvPr id="5" name="文字方塊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22225" y="4039408"/>
                <a:ext cx="7632848" cy="281859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572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331640" y="260648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把下列數字寫成科學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記號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Box 157"/>
              <p:cNvSpPr txBox="1">
                <a:spLocks noChangeArrowheads="1"/>
              </p:cNvSpPr>
              <p:nvPr/>
            </p:nvSpPr>
            <p:spPr bwMode="auto">
              <a:xfrm>
                <a:off x="960114" y="1268760"/>
                <a:ext cx="7908925" cy="3170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(1)</a:t>
                </a:r>
                <a:r>
                  <a:rPr lang="zh-TW" altLang="en-US" b="1" u="sng" dirty="0">
                    <a:ea typeface="標楷體" pitchFamily="65" charset="-120"/>
                  </a:rPr>
                  <a:t>臺灣</a:t>
                </a:r>
                <a:r>
                  <a:rPr lang="zh-TW" altLang="en-US" b="1" dirty="0">
                    <a:ea typeface="標楷體" pitchFamily="65" charset="-120"/>
                  </a:rPr>
                  <a:t>的面積約是</a:t>
                </a:r>
                <a:r>
                  <a:rPr lang="en-US" altLang="zh-TW" b="1" dirty="0">
                    <a:ea typeface="標楷體" pitchFamily="65" charset="-120"/>
                  </a:rPr>
                  <a:t>36000</a:t>
                </a:r>
                <a:r>
                  <a:rPr lang="zh-TW" altLang="en-US" b="1" dirty="0" smtClean="0">
                    <a:ea typeface="標楷體" pitchFamily="65" charset="-120"/>
                  </a:rPr>
                  <a:t>平方公里</a:t>
                </a:r>
                <a:r>
                  <a:rPr lang="en-US" altLang="zh-TW" b="1" dirty="0" smtClean="0">
                    <a:ea typeface="標楷體" pitchFamily="65" charset="-120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TW" b="1" i="0" smtClean="0">
                        <a:latin typeface="Cambria Math"/>
                        <a:ea typeface="標楷體" pitchFamily="65" charset="-120"/>
                      </a:rPr>
                      <m:t>      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𝟑𝟔𝟎𝟎𝟎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𝟑𝟔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𝟏𝟎𝟎𝟎</m:t>
                    </m:r>
                  </m:oMath>
                </a14:m>
                <a:endParaRPr lang="en-US" altLang="zh-TW" b="1" dirty="0" smtClean="0">
                  <a:ea typeface="Cambria Math"/>
                </a:endParaRPr>
              </a:p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TW" b="1" i="0" smtClean="0">
                        <a:latin typeface="Cambria Math"/>
                        <a:ea typeface="標楷體" pitchFamily="65" charset="-120"/>
                      </a:rPr>
                      <m:t>                  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𝟑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.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𝟔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𝟏𝟎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𝟑</m:t>
                        </m:r>
                      </m:sup>
                    </m:sSup>
                  </m:oMath>
                </a14:m>
                <a:endParaRPr lang="en-US" altLang="zh-TW" b="1" i="1" dirty="0" smtClean="0">
                  <a:latin typeface="Cambria Math"/>
                  <a:ea typeface="Cambria Math"/>
                </a:endParaRPr>
              </a:p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𝟑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.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𝟔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en-US" altLang="zh-TW" b="1" dirty="0">
                  <a:ea typeface="標楷體" pitchFamily="65" charset="-120"/>
                </a:endParaRPr>
              </a:p>
            </p:txBody>
          </p:sp>
        </mc:Choice>
        <mc:Fallback xmlns="">
          <p:sp>
            <p:nvSpPr>
              <p:cNvPr id="4" name="Text Box 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0114" y="1268760"/>
                <a:ext cx="7908925" cy="3170099"/>
              </a:xfrm>
              <a:prstGeom prst="rect">
                <a:avLst/>
              </a:prstGeom>
              <a:blipFill rotWithShape="1">
                <a:blip r:embed="rId2"/>
                <a:stretch>
                  <a:fillRect l="-19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群組 4"/>
          <p:cNvGrpSpPr/>
          <p:nvPr/>
        </p:nvGrpSpPr>
        <p:grpSpPr>
          <a:xfrm>
            <a:off x="1833644" y="4566093"/>
            <a:ext cx="6050724" cy="1820999"/>
            <a:chOff x="990664" y="3807475"/>
            <a:chExt cx="4427498" cy="1419618"/>
          </a:xfrm>
        </p:grpSpPr>
        <p:sp>
          <p:nvSpPr>
            <p:cNvPr id="6" name="圓角矩形 5"/>
            <p:cNvSpPr/>
            <p:nvPr/>
          </p:nvSpPr>
          <p:spPr bwMode="auto">
            <a:xfrm>
              <a:off x="990664" y="3957310"/>
              <a:ext cx="4058665" cy="1269783"/>
            </a:xfrm>
            <a:prstGeom prst="roundRect">
              <a:avLst/>
            </a:prstGeom>
            <a:solidFill>
              <a:srgbClr val="E6DDED"/>
            </a:solidFill>
            <a:ln w="38100" cap="flat" cmpd="sng" algn="ctr">
              <a:solidFill>
                <a:srgbClr val="E6DDED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7" name="弧形 6"/>
            <p:cNvSpPr/>
            <p:nvPr/>
          </p:nvSpPr>
          <p:spPr bwMode="auto">
            <a:xfrm rot="7864830">
              <a:off x="1616286" y="3827318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221932" y="3826258"/>
              <a:ext cx="4196230" cy="359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TW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3</a:t>
              </a:r>
              <a:r>
                <a:rPr lang="zh-TW" altLang="en-US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　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6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 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0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 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0 </a:t>
              </a:r>
              <a:r>
                <a:rPr lang="zh-TW" altLang="en-US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　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0  .</a:t>
              </a:r>
              <a:endParaRPr lang="zh-TW" altLang="en-US" sz="2400" b="1" baseline="300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1706000" y="4436694"/>
              <a:ext cx="3179330" cy="407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r>
                <a:rPr lang="zh-TW" altLang="en-US" sz="2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④</a:t>
              </a:r>
              <a:r>
                <a:rPr lang="zh-TW" altLang="en-US" sz="1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       </a:t>
              </a:r>
              <a:r>
                <a:rPr lang="zh-TW" altLang="en-US" sz="2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③</a:t>
              </a:r>
              <a:r>
                <a:rPr lang="zh-TW" altLang="en-US" sz="1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      </a:t>
              </a:r>
              <a:r>
                <a:rPr lang="zh-TW" altLang="en-US" sz="2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②</a:t>
              </a:r>
              <a:r>
                <a:rPr lang="zh-TW" altLang="en-US" sz="1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      </a:t>
              </a:r>
              <a:r>
                <a:rPr lang="zh-TW" altLang="en-US" sz="28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①</a:t>
              </a:r>
              <a:endParaRPr lang="zh-TW" altLang="en-US" sz="2800" b="1" dirty="0">
                <a:solidFill>
                  <a:srgbClr val="0000FF"/>
                </a:solidFill>
                <a:latin typeface="+mn-lt"/>
                <a:ea typeface="標楷體" pitchFamily="65" charset="-120"/>
              </a:endParaRPr>
            </a:p>
          </p:txBody>
        </p:sp>
        <p:sp>
          <p:nvSpPr>
            <p:cNvPr id="10" name="等腰三角形 3"/>
            <p:cNvSpPr>
              <a:spLocks noChangeArrowheads="1"/>
            </p:cNvSpPr>
            <p:nvPr/>
          </p:nvSpPr>
          <p:spPr bwMode="auto">
            <a:xfrm rot="20700000" flipH="1">
              <a:off x="1545947" y="4119611"/>
              <a:ext cx="165100" cy="177800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12700" algn="ctr">
              <a:noFill/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1" name="弧形 10"/>
            <p:cNvSpPr/>
            <p:nvPr/>
          </p:nvSpPr>
          <p:spPr bwMode="auto">
            <a:xfrm rot="7864830">
              <a:off x="2158569" y="3827318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2" name="弧形 11"/>
            <p:cNvSpPr/>
            <p:nvPr/>
          </p:nvSpPr>
          <p:spPr bwMode="auto">
            <a:xfrm rot="7864830">
              <a:off x="2662625" y="3827318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3" name="弧形 12"/>
            <p:cNvSpPr/>
            <p:nvPr/>
          </p:nvSpPr>
          <p:spPr bwMode="auto">
            <a:xfrm rot="7864830">
              <a:off x="3201229" y="3831105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78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331640" y="260648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把下列數字寫成科學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記號</a:t>
            </a:r>
            <a:r>
              <a:rPr lang="en-US" altLang="zh-TW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Box 157"/>
              <p:cNvSpPr txBox="1">
                <a:spLocks noChangeArrowheads="1"/>
              </p:cNvSpPr>
              <p:nvPr/>
            </p:nvSpPr>
            <p:spPr bwMode="auto">
              <a:xfrm>
                <a:off x="960114" y="1268760"/>
                <a:ext cx="7908925" cy="3170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(2)</a:t>
                </a:r>
                <a:r>
                  <a:rPr lang="zh-TW" altLang="en-US" b="1" u="sng" dirty="0">
                    <a:ea typeface="標楷體" pitchFamily="65" charset="-120"/>
                  </a:rPr>
                  <a:t>臺灣</a:t>
                </a:r>
                <a:r>
                  <a:rPr lang="zh-TW" altLang="en-US" b="1" dirty="0" smtClean="0">
                    <a:ea typeface="標楷體" pitchFamily="65" charset="-120"/>
                  </a:rPr>
                  <a:t>的</a:t>
                </a:r>
                <a:r>
                  <a:rPr lang="zh-TW" altLang="en-US" b="1" dirty="0">
                    <a:ea typeface="標楷體" pitchFamily="65" charset="-120"/>
                  </a:rPr>
                  <a:t>人口</a:t>
                </a:r>
                <a:r>
                  <a:rPr lang="zh-TW" altLang="en-US" b="1" dirty="0" smtClean="0">
                    <a:ea typeface="標楷體" pitchFamily="65" charset="-120"/>
                  </a:rPr>
                  <a:t>約</a:t>
                </a:r>
                <a:r>
                  <a:rPr lang="zh-TW" altLang="en-US" b="1" dirty="0">
                    <a:ea typeface="標楷體" pitchFamily="65" charset="-120"/>
                  </a:rPr>
                  <a:t>是</a:t>
                </a:r>
                <a:r>
                  <a:rPr lang="en-US" altLang="zh-TW" b="1" dirty="0" smtClean="0">
                    <a:ea typeface="標楷體" pitchFamily="65" charset="-120"/>
                  </a:rPr>
                  <a:t>23000000</a:t>
                </a:r>
                <a:r>
                  <a:rPr lang="zh-TW" altLang="en-US" b="1" dirty="0" smtClean="0">
                    <a:ea typeface="標楷體" pitchFamily="65" charset="-120"/>
                  </a:rPr>
                  <a:t>人</a:t>
                </a:r>
                <a:endParaRPr lang="en-US" altLang="zh-TW" b="1" dirty="0" smtClean="0">
                  <a:ea typeface="標楷體" pitchFamily="65" charset="-120"/>
                </a:endParaRPr>
              </a:p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TW" b="1" i="0" smtClean="0">
                        <a:latin typeface="Cambria Math"/>
                        <a:ea typeface="標楷體" pitchFamily="65" charset="-120"/>
                      </a:rPr>
                      <m:t>      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𝟐𝟑𝟎𝟎𝟎𝟎𝟎𝟎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𝟐𝟑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𝟏𝟎𝟎𝟎𝟎𝟎𝟎</m:t>
                    </m:r>
                  </m:oMath>
                </a14:m>
                <a:endParaRPr lang="en-US" altLang="zh-TW" b="1" dirty="0" smtClean="0">
                  <a:ea typeface="Cambria Math"/>
                </a:endParaRPr>
              </a:p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   </a:t>
                </a:r>
                <a14:m>
                  <m:oMath xmlns:m="http://schemas.openxmlformats.org/officeDocument/2006/math">
                    <m:r>
                      <a:rPr lang="en-US" altLang="zh-TW" b="1" i="0" smtClean="0">
                        <a:latin typeface="Cambria Math"/>
                        <a:ea typeface="標楷體" pitchFamily="65" charset="-120"/>
                      </a:rPr>
                      <m:t>                  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𝟐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.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𝟑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𝟏𝟎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𝟔</m:t>
                        </m:r>
                      </m:sup>
                    </m:sSup>
                  </m:oMath>
                </a14:m>
                <a:endParaRPr lang="en-US" altLang="zh-TW" b="1" i="1" dirty="0" smtClean="0">
                  <a:latin typeface="Cambria Math"/>
                  <a:ea typeface="Cambria Math"/>
                </a:endParaRPr>
              </a:p>
              <a:p>
                <a:pPr eaLnBrk="1" hangingPunct="1">
                  <a:lnSpc>
                    <a:spcPts val="6000"/>
                  </a:lnSpc>
                </a:pPr>
                <a:r>
                  <a:rPr lang="en-US" altLang="zh-TW" b="1" dirty="0" smtClean="0">
                    <a:ea typeface="標楷體" pitchFamily="65" charset="-120"/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𝟐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.</m:t>
                    </m:r>
                    <m:r>
                      <a:rPr lang="en-US" altLang="zh-TW" b="1" i="1" smtClean="0">
                        <a:latin typeface="Cambria Math"/>
                        <a:ea typeface="標楷體" pitchFamily="65" charset="-120"/>
                      </a:rPr>
                      <m:t>𝟑</m:t>
                    </m:r>
                    <m:r>
                      <a:rPr lang="en-US" altLang="zh-TW" b="1" i="1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TW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𝟏𝟎</m:t>
                        </m:r>
                      </m:e>
                      <m:sup>
                        <m:r>
                          <a:rPr lang="en-US" altLang="zh-TW" b="1" i="1" smtClean="0">
                            <a:latin typeface="Cambria Math"/>
                            <a:ea typeface="Cambria Math"/>
                          </a:rPr>
                          <m:t>𝟕</m:t>
                        </m:r>
                      </m:sup>
                    </m:sSup>
                  </m:oMath>
                </a14:m>
                <a:endParaRPr lang="en-US" altLang="zh-TW" b="1" dirty="0">
                  <a:ea typeface="標楷體" pitchFamily="65" charset="-120"/>
                </a:endParaRPr>
              </a:p>
            </p:txBody>
          </p:sp>
        </mc:Choice>
        <mc:Fallback xmlns="">
          <p:sp>
            <p:nvSpPr>
              <p:cNvPr id="4" name="Text Box 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0114" y="1268760"/>
                <a:ext cx="7908925" cy="3170099"/>
              </a:xfrm>
              <a:prstGeom prst="rect">
                <a:avLst/>
              </a:prstGeom>
              <a:blipFill rotWithShape="1">
                <a:blip r:embed="rId2"/>
                <a:stretch>
                  <a:fillRect l="-19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群組 4"/>
          <p:cNvGrpSpPr/>
          <p:nvPr/>
        </p:nvGrpSpPr>
        <p:grpSpPr>
          <a:xfrm>
            <a:off x="1833644" y="4566093"/>
            <a:ext cx="6194740" cy="1820999"/>
            <a:chOff x="990664" y="3807475"/>
            <a:chExt cx="4532879" cy="1419618"/>
          </a:xfrm>
        </p:grpSpPr>
        <p:sp>
          <p:nvSpPr>
            <p:cNvPr id="6" name="圓角矩形 5"/>
            <p:cNvSpPr/>
            <p:nvPr/>
          </p:nvSpPr>
          <p:spPr bwMode="auto">
            <a:xfrm>
              <a:off x="990664" y="3957310"/>
              <a:ext cx="4427498" cy="1269783"/>
            </a:xfrm>
            <a:prstGeom prst="roundRect">
              <a:avLst/>
            </a:prstGeom>
            <a:solidFill>
              <a:srgbClr val="E6DDED"/>
            </a:solidFill>
            <a:ln w="38100" cap="flat" cmpd="sng" algn="ctr">
              <a:solidFill>
                <a:srgbClr val="E6DDED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7" name="弧形 6"/>
            <p:cNvSpPr/>
            <p:nvPr/>
          </p:nvSpPr>
          <p:spPr bwMode="auto">
            <a:xfrm rot="7864830">
              <a:off x="1616286" y="3827318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221932" y="3826258"/>
              <a:ext cx="4196230" cy="359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TW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2</a:t>
              </a:r>
              <a:r>
                <a:rPr lang="zh-TW" altLang="en-US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　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</a:t>
              </a:r>
              <a:r>
                <a:rPr lang="en-US" altLang="zh-TW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3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 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0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  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0 </a:t>
              </a:r>
              <a:r>
                <a:rPr lang="zh-TW" altLang="en-US" sz="2400" b="1" dirty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　</a:t>
              </a:r>
              <a:r>
                <a:rPr lang="zh-TW" altLang="en-US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 </a:t>
              </a:r>
              <a:r>
                <a:rPr lang="en-US" altLang="zh-TW" sz="2400" b="1" dirty="0" smtClean="0">
                  <a:solidFill>
                    <a:srgbClr val="0000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0    0   0   0  .</a:t>
              </a:r>
              <a:endParaRPr lang="zh-TW" altLang="en-US" sz="2400" b="1" baseline="300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1628497" y="4436694"/>
              <a:ext cx="3895046" cy="551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>
                <a:defRPr/>
              </a:pPr>
              <a:r>
                <a:rPr lang="zh-TW" altLang="en-US" sz="40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 </a:t>
              </a:r>
              <a:r>
                <a:rPr lang="zh-TW" altLang="en-US" sz="40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  <a:sym typeface="Wingdings"/>
                </a:rPr>
                <a:t></a:t>
              </a:r>
              <a:r>
                <a:rPr lang="zh-TW" altLang="en-US" sz="40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</a:rPr>
                <a:t>  </a:t>
              </a:r>
              <a:r>
                <a:rPr lang="zh-TW" altLang="en-US" sz="4000" b="1" dirty="0" smtClean="0">
                  <a:solidFill>
                    <a:srgbClr val="0000FF"/>
                  </a:solidFill>
                  <a:latin typeface="+mn-lt"/>
                  <a:ea typeface="標楷體" pitchFamily="65" charset="-120"/>
                  <a:sym typeface="Wingdings"/>
                </a:rPr>
                <a:t>          </a:t>
              </a:r>
              <a:endParaRPr lang="zh-TW" altLang="en-US" sz="4000" b="1" dirty="0">
                <a:solidFill>
                  <a:srgbClr val="0000FF"/>
                </a:solidFill>
                <a:latin typeface="+mn-lt"/>
                <a:ea typeface="標楷體" pitchFamily="65" charset="-120"/>
              </a:endParaRPr>
            </a:p>
          </p:txBody>
        </p:sp>
        <p:sp>
          <p:nvSpPr>
            <p:cNvPr id="10" name="等腰三角形 3"/>
            <p:cNvSpPr>
              <a:spLocks noChangeArrowheads="1"/>
            </p:cNvSpPr>
            <p:nvPr/>
          </p:nvSpPr>
          <p:spPr bwMode="auto">
            <a:xfrm rot="20700000" flipH="1">
              <a:off x="1545947" y="4119611"/>
              <a:ext cx="165100" cy="177800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12700" algn="ctr">
              <a:noFill/>
              <a:round/>
              <a:headEnd type="none" w="sm" len="sm"/>
              <a:tailEnd type="none" w="sm" len="sm"/>
            </a:ln>
            <a:extLst/>
          </p:spPr>
          <p:txBody>
            <a:bodyPr/>
            <a:lstStyle/>
            <a:p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1" name="弧形 10"/>
            <p:cNvSpPr/>
            <p:nvPr/>
          </p:nvSpPr>
          <p:spPr bwMode="auto">
            <a:xfrm rot="7864830">
              <a:off x="2158569" y="3827318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2" name="弧形 11"/>
            <p:cNvSpPr/>
            <p:nvPr/>
          </p:nvSpPr>
          <p:spPr bwMode="auto">
            <a:xfrm rot="7864830">
              <a:off x="2662625" y="3827318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  <p:sp>
          <p:nvSpPr>
            <p:cNvPr id="13" name="弧形 12"/>
            <p:cNvSpPr/>
            <p:nvPr/>
          </p:nvSpPr>
          <p:spPr bwMode="auto">
            <a:xfrm rot="7864830">
              <a:off x="3201229" y="3831105"/>
              <a:ext cx="628240" cy="588553"/>
            </a:xfrm>
            <a:prstGeom prst="arc">
              <a:avLst>
                <a:gd name="adj1" fmla="val 15303941"/>
                <a:gd name="adj2" fmla="val 1365176"/>
              </a:avLst>
            </a:prstGeom>
            <a:noFill/>
            <a:ln w="38100" cap="flat" cmpd="sng" algn="ctr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 b="1">
                <a:solidFill>
                  <a:srgbClr val="0000FF"/>
                </a:solidFill>
                <a:ea typeface="標楷體" pitchFamily="65" charset="-120"/>
              </a:endParaRPr>
            </a:p>
          </p:txBody>
        </p:sp>
      </p:grpSp>
      <p:sp>
        <p:nvSpPr>
          <p:cNvPr id="14" name="弧形 13"/>
          <p:cNvSpPr/>
          <p:nvPr/>
        </p:nvSpPr>
        <p:spPr bwMode="auto">
          <a:xfrm rot="7864830">
            <a:off x="5617367" y="4602944"/>
            <a:ext cx="805868" cy="804331"/>
          </a:xfrm>
          <a:prstGeom prst="arc">
            <a:avLst>
              <a:gd name="adj1" fmla="val 15303941"/>
              <a:gd name="adj2" fmla="val 1365176"/>
            </a:avLst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zh-TW" altLang="en-US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15" name="弧形 14"/>
          <p:cNvSpPr/>
          <p:nvPr/>
        </p:nvSpPr>
        <p:spPr bwMode="auto">
          <a:xfrm rot="7864830">
            <a:off x="6337447" y="4602944"/>
            <a:ext cx="805868" cy="804331"/>
          </a:xfrm>
          <a:prstGeom prst="arc">
            <a:avLst>
              <a:gd name="adj1" fmla="val 15303941"/>
              <a:gd name="adj2" fmla="val 1365176"/>
            </a:avLst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zh-TW" altLang="en-US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16" name="弧形 15"/>
          <p:cNvSpPr/>
          <p:nvPr/>
        </p:nvSpPr>
        <p:spPr bwMode="auto">
          <a:xfrm rot="7864830">
            <a:off x="7057527" y="4602944"/>
            <a:ext cx="805868" cy="804331"/>
          </a:xfrm>
          <a:prstGeom prst="arc">
            <a:avLst>
              <a:gd name="adj1" fmla="val 15303941"/>
              <a:gd name="adj2" fmla="val 1365176"/>
            </a:avLst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zh-TW" altLang="en-US" b="1">
              <a:solidFill>
                <a:srgbClr val="0000FF"/>
              </a:solidFill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035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1639</TotalTime>
  <Words>1396</Words>
  <Application>Microsoft Office PowerPoint</Application>
  <PresentationFormat>如螢幕大小 (4:3)</PresentationFormat>
  <Paragraphs>161</Paragraphs>
  <Slides>24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25" baseType="lpstr">
      <vt:lpstr>夏至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</dc:creator>
  <cp:lastModifiedBy>admin</cp:lastModifiedBy>
  <cp:revision>68</cp:revision>
  <dcterms:created xsi:type="dcterms:W3CDTF">2016-09-08T12:46:43Z</dcterms:created>
  <dcterms:modified xsi:type="dcterms:W3CDTF">2018-08-08T12:56:53Z</dcterms:modified>
</cp:coreProperties>
</file>