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56" r:id="rId2"/>
    <p:sldId id="453" r:id="rId3"/>
    <p:sldId id="522" r:id="rId4"/>
    <p:sldId id="529" r:id="rId5"/>
    <p:sldId id="520" r:id="rId6"/>
    <p:sldId id="542" r:id="rId7"/>
    <p:sldId id="485" r:id="rId8"/>
    <p:sldId id="550" r:id="rId9"/>
    <p:sldId id="535" r:id="rId10"/>
    <p:sldId id="414" r:id="rId11"/>
    <p:sldId id="413" r:id="rId12"/>
    <p:sldId id="452" r:id="rId13"/>
    <p:sldId id="421" r:id="rId14"/>
    <p:sldId id="546" r:id="rId15"/>
    <p:sldId id="547" r:id="rId16"/>
    <p:sldId id="548" r:id="rId17"/>
    <p:sldId id="549" r:id="rId18"/>
    <p:sldId id="436" r:id="rId19"/>
    <p:sldId id="543" r:id="rId20"/>
    <p:sldId id="415" r:id="rId21"/>
    <p:sldId id="416" r:id="rId22"/>
    <p:sldId id="521" r:id="rId23"/>
    <p:sldId id="437" r:id="rId24"/>
    <p:sldId id="495" r:id="rId25"/>
    <p:sldId id="471" r:id="rId26"/>
    <p:sldId id="544" r:id="rId27"/>
    <p:sldId id="456" r:id="rId28"/>
    <p:sldId id="424" r:id="rId29"/>
    <p:sldId id="439" r:id="rId30"/>
    <p:sldId id="418" r:id="rId31"/>
    <p:sldId id="427" r:id="rId32"/>
    <p:sldId id="426" r:id="rId33"/>
    <p:sldId id="478" r:id="rId34"/>
    <p:sldId id="545" r:id="rId35"/>
    <p:sldId id="419" r:id="rId36"/>
    <p:sldId id="420" r:id="rId37"/>
    <p:sldId id="428" r:id="rId38"/>
    <p:sldId id="479" r:id="rId39"/>
    <p:sldId id="430" r:id="rId40"/>
    <p:sldId id="433" r:id="rId41"/>
    <p:sldId id="432" r:id="rId42"/>
    <p:sldId id="431" r:id="rId43"/>
    <p:sldId id="515" r:id="rId44"/>
    <p:sldId id="443" r:id="rId45"/>
    <p:sldId id="444" r:id="rId46"/>
    <p:sldId id="530" r:id="rId47"/>
    <p:sldId id="514" r:id="rId48"/>
    <p:sldId id="516" r:id="rId49"/>
    <p:sldId id="487" r:id="rId50"/>
    <p:sldId id="488" r:id="rId51"/>
    <p:sldId id="489" r:id="rId52"/>
    <p:sldId id="490" r:id="rId53"/>
    <p:sldId id="491" r:id="rId54"/>
    <p:sldId id="536" r:id="rId55"/>
  </p:sldIdLst>
  <p:sldSz cx="9144000" cy="6858000" type="screen4x3"/>
  <p:notesSz cx="6797675" cy="9926638"/>
  <p:embeddedFontLst>
    <p:embeddedFont>
      <p:font typeface="Calibri" pitchFamily="34" charset="0"/>
      <p:regular r:id="rId58"/>
      <p:bold r:id="rId59"/>
      <p:italic r:id="rId60"/>
      <p:boldItalic r:id="rId61"/>
    </p:embeddedFont>
    <p:embeddedFont>
      <p:font typeface="Apple Chancery"/>
      <p:regular r:id="rId62"/>
    </p:embeddedFont>
    <p:embeddedFont>
      <p:font typeface="微軟正黑體" pitchFamily="34" charset="-120"/>
      <p:regular r:id="rId63"/>
      <p:bold r:id="rId64"/>
    </p:embeddedFont>
    <p:embeddedFont>
      <p:font typeface="Arial Unicode MS" pitchFamily="34" charset="-120"/>
      <p:regular r:id="rId65"/>
    </p:embeddedFont>
    <p:embeddedFont>
      <p:font typeface="Segoe UI Black" pitchFamily="34" charset="0"/>
      <p:bold r:id="rId66"/>
      <p:boldItalic r:id="rId67"/>
    </p:embeddedFont>
    <p:embeddedFont>
      <p:font typeface="標楷體" pitchFamily="65" charset="-120"/>
      <p:regular r:id="rId68"/>
    </p:embeddedFont>
  </p:embeddedFontLst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C804"/>
    <a:srgbClr val="0000FF"/>
    <a:srgbClr val="CC0066"/>
    <a:srgbClr val="FF9999"/>
    <a:srgbClr val="FF6699"/>
    <a:srgbClr val="FFFF66"/>
    <a:srgbClr val="FFFF2D"/>
    <a:srgbClr val="663300"/>
    <a:srgbClr val="FFFFA7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88479" autoAdjust="0"/>
  </p:normalViewPr>
  <p:slideViewPr>
    <p:cSldViewPr>
      <p:cViewPr>
        <p:scale>
          <a:sx n="70" d="100"/>
          <a:sy n="70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7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ncylu908\Desktop\&#24037;&#20316;&#34920;&#25104;&#25928;&#20998;&#26512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ncylu908\Desktop\&#24037;&#20316;&#34920;&#25104;&#25928;&#20998;&#26512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工作表1!$C$3:$C$7</c:f>
              <c:strCache>
                <c:ptCount val="5"/>
                <c:pt idx="0">
                  <c:v>非常同意</c:v>
                </c:pt>
                <c:pt idx="1">
                  <c:v>同意</c:v>
                </c:pt>
                <c:pt idx="2">
                  <c:v>普通</c:v>
                </c:pt>
                <c:pt idx="3">
                  <c:v>不同意</c:v>
                </c:pt>
                <c:pt idx="4">
                  <c:v>非常不同意</c:v>
                </c:pt>
              </c:strCache>
            </c:strRef>
          </c:cat>
          <c:val>
            <c:numRef>
              <c:f>工作表1!$D$3:$D$7</c:f>
              <c:numCache>
                <c:formatCode>General</c:formatCode>
                <c:ptCount val="5"/>
                <c:pt idx="0">
                  <c:v>12</c:v>
                </c:pt>
                <c:pt idx="1">
                  <c:v>28</c:v>
                </c:pt>
                <c:pt idx="2">
                  <c:v>5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159808"/>
        <c:axId val="98628672"/>
      </c:barChart>
      <c:catAx>
        <c:axId val="47159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8628672"/>
        <c:crosses val="autoZero"/>
        <c:auto val="1"/>
        <c:lblAlgn val="ctr"/>
        <c:lblOffset val="100"/>
        <c:noMultiLvlLbl val="0"/>
      </c:catAx>
      <c:valAx>
        <c:axId val="98628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71598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工作表1!$C$3:$C$7</c:f>
              <c:strCache>
                <c:ptCount val="5"/>
                <c:pt idx="0">
                  <c:v>非常同意</c:v>
                </c:pt>
                <c:pt idx="1">
                  <c:v>同意</c:v>
                </c:pt>
                <c:pt idx="2">
                  <c:v>普通</c:v>
                </c:pt>
                <c:pt idx="3">
                  <c:v>不同意</c:v>
                </c:pt>
                <c:pt idx="4">
                  <c:v>非常不同意</c:v>
                </c:pt>
              </c:strCache>
            </c:strRef>
          </c:cat>
          <c:val>
            <c:numRef>
              <c:f>工作表1!$D$3:$D$7</c:f>
              <c:numCache>
                <c:formatCode>General</c:formatCode>
                <c:ptCount val="5"/>
                <c:pt idx="0">
                  <c:v>9</c:v>
                </c:pt>
                <c:pt idx="1">
                  <c:v>16</c:v>
                </c:pt>
                <c:pt idx="2">
                  <c:v>7</c:v>
                </c:pt>
                <c:pt idx="3">
                  <c:v>3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267776"/>
        <c:axId val="48185344"/>
      </c:barChart>
      <c:catAx>
        <c:axId val="48267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8185344"/>
        <c:crosses val="autoZero"/>
        <c:auto val="1"/>
        <c:lblAlgn val="ctr"/>
        <c:lblOffset val="100"/>
        <c:noMultiLvlLbl val="0"/>
      </c:catAx>
      <c:valAx>
        <c:axId val="48185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82677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93DA816D-63EB-4648-AD55-AF13771F68FF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A72BBCEC-8631-437C-B548-ED34633BA7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6422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7901306-A71C-4248-897F-1AE088073F3F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15710"/>
            <a:ext cx="5438775" cy="4466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EAE64A1-22AE-46D3-B041-23CC7CE8C6A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63571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zh-TW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牙買加   特立尼達和多巴哥   巴西   智利    阿根廷   利比里亞   中非共和國   挪威    蘇格蘭   丹麥   德國   克羅地亞   馬耳他   波蘭   科索沃    拉脫維亞   立陶宛   孟加拉國   韓國   台灣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AE64A1-22AE-46D3-B041-23CC7CE8C6A6}" type="slidenum">
              <a:rPr lang="zh-TW" altLang="en-US" smtClean="0"/>
              <a:pPr>
                <a:defRPr/>
              </a:pPr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831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DD8BC-70DB-4D37-BBE2-66C22F25BB52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CB14F-A66D-4BD4-9033-96B5083C91A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CCDDC-7DD2-4F41-9DB7-6EA348282194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3048C-E11D-4792-85E9-B00068585C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581A3-2748-4264-9DC1-AA912784740E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44999-5F49-4485-B3CD-5AB1950DA36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2E3BB-D0F7-4B25-86A0-A582419BCED6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5F133-4B2F-42C7-8C30-0A464A2AB08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1A0E7-47BA-441C-A36B-CE544251C8F2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3F2A8-8EE8-4A7C-A7D3-544C2DA1EA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614D4-9C4D-436F-BA0E-D531DC909A93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83A91-CFDC-4AED-B205-13CB483A1B6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3FE64-15B9-45E4-9110-F7F6AECFBAB0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76F46-406F-4B9E-B949-9C587FA560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83878-2EDD-42DE-8217-0D57892EBF2C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6F439-FFAD-47FE-9FE4-D46AA7D3D0B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A73AB-9CB1-4018-993F-892EF73F29A7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0E2F9-511B-4EBA-A27D-E7816D23C0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1473F-ECD1-4BD6-BB93-9133D056C706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09A5A-3D8C-4259-BADB-177CFA6A1B3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7F394-3DDF-4569-B95A-C584571560F2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326F6-D960-41CC-972F-493DFDF845D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236C333-A6A5-4855-9BB2-F86DFC3693BF}" type="datetimeFigureOut">
              <a:rPr lang="zh-TW" altLang="en-US"/>
              <a:pPr>
                <a:defRPr/>
              </a:pPr>
              <a:t>2017/7/20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ABA11E-6983-4661-A935-E30D64D0BCE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The%20story%20of%20stuff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tv.moe.edu.tw/co_video_content.php?p=279299" TargetMode="External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The%20story%20of%20stuff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The%20story%20of%20stuff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The%20story%20of%20stuff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&#24433;&#29255;Man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hyperlink" Target="&#23416;&#29983;&#33258;&#35413;&#20114;&#35413;&#34920;.doc" TargetMode="External"/><Relationship Id="rId7" Type="http://schemas.openxmlformats.org/officeDocument/2006/relationships/image" Target="../media/image4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hyperlink" Target="Get%20Off%20The%20Phone%20Song.mp4" TargetMode="External"/><Relationship Id="rId4" Type="http://schemas.openxmlformats.org/officeDocument/2006/relationships/image" Target="../media/image40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hyperlink" Target="&#23416;&#29983;&#33258;&#35413;&#20114;&#35413;&#34920;.doc" TargetMode="External"/><Relationship Id="rId7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hyperlink" Target="Get%20Off%20The%20Phone%20Song.mp4" TargetMode="External"/><Relationship Id="rId4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hyperlink" Target="Produce.mp4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標題 1"/>
          <p:cNvSpPr>
            <a:spLocks noGrp="1"/>
          </p:cNvSpPr>
          <p:nvPr>
            <p:ph type="ctrTitle"/>
          </p:nvPr>
        </p:nvSpPr>
        <p:spPr>
          <a:xfrm>
            <a:off x="107505" y="116632"/>
            <a:ext cx="8784976" cy="1800200"/>
          </a:xfrm>
        </p:spPr>
        <p:txBody>
          <a:bodyPr/>
          <a:lstStyle/>
          <a:p>
            <a:pPr eaLnBrk="1" hangingPunct="1">
              <a:lnSpc>
                <a:spcPts val="6900"/>
              </a:lnSpc>
            </a:pPr>
            <a:r>
              <a:rPr lang="en-US" altLang="zh-TW" sz="6000" dirty="0">
                <a:solidFill>
                  <a:srgbClr val="FFC000"/>
                </a:solidFill>
              </a:rPr>
              <a:t>Breaking Down Stereotypes</a:t>
            </a:r>
            <a:r>
              <a:rPr lang="zh-TW" altLang="en-US" sz="5600" b="1" dirty="0" smtClean="0">
                <a:solidFill>
                  <a:srgbClr val="FF9999"/>
                </a:solidFill>
                <a:latin typeface="Apple Chancery" pitchFamily="66" charset="0"/>
                <a:ea typeface="華康行書體" pitchFamily="65" charset="-120"/>
              </a:rPr>
              <a:t>性別平等</a:t>
            </a:r>
            <a:r>
              <a:rPr lang="zh-TW" altLang="en-US" sz="1800" b="1" dirty="0" smtClean="0">
                <a:solidFill>
                  <a:srgbClr val="FF9999"/>
                </a:solidFill>
                <a:latin typeface="Apple Chancery" pitchFamily="66" charset="0"/>
                <a:ea typeface="華康行書體" pitchFamily="65" charset="-120"/>
              </a:rPr>
              <a:t>  </a:t>
            </a:r>
            <a:r>
              <a:rPr lang="en-US" altLang="zh-TW" sz="7200" b="1" dirty="0" smtClean="0">
                <a:solidFill>
                  <a:srgbClr val="FF9999"/>
                </a:solidFill>
                <a:latin typeface="Apple Chancery" pitchFamily="66" charset="0"/>
                <a:ea typeface="華康行書體" pitchFamily="65" charset="-120"/>
              </a:rPr>
              <a:t>e</a:t>
            </a:r>
            <a:r>
              <a:rPr lang="en-US" altLang="zh-TW" sz="1800" b="1" dirty="0" smtClean="0">
                <a:solidFill>
                  <a:srgbClr val="FF9999"/>
                </a:solidFill>
                <a:latin typeface="Apple Chancery" pitchFamily="66" charset="0"/>
                <a:ea typeface="華康行書體" pitchFamily="65" charset="-120"/>
              </a:rPr>
              <a:t>   </a:t>
            </a:r>
            <a:r>
              <a:rPr lang="zh-TW" altLang="en-US" sz="5600" b="1" dirty="0" smtClean="0">
                <a:solidFill>
                  <a:srgbClr val="FF9999"/>
                </a:solidFill>
                <a:latin typeface="Apple Chancery" pitchFamily="66" charset="0"/>
                <a:ea typeface="華康行書體" pitchFamily="65" charset="-120"/>
              </a:rPr>
              <a:t>起來</a:t>
            </a:r>
            <a:endParaRPr lang="zh-TW" altLang="en-US" sz="5600" b="1" dirty="0" smtClean="0">
              <a:solidFill>
                <a:srgbClr val="29C804"/>
              </a:solidFill>
              <a:latin typeface="華康行書體" pitchFamily="65" charset="-120"/>
              <a:ea typeface="華康行書體" pitchFamily="65" charset="-12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 bwMode="auto">
          <a:xfrm>
            <a:off x="283207" y="1254960"/>
            <a:ext cx="5329237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ts val="3000"/>
              </a:lnSpc>
              <a:defRPr/>
            </a:pPr>
            <a:endParaRPr kumimoji="0" lang="zh-TW" altLang="en-US" sz="2000" dirty="0">
              <a:solidFill>
                <a:srgbClr val="FFFF66"/>
              </a:solidFill>
              <a:latin typeface="華康超明體" pitchFamily="49" charset="-120"/>
              <a:ea typeface="華康超明體" pitchFamily="49" charset="-120"/>
              <a:cs typeface="+mj-cs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755576" y="3119272"/>
            <a:ext cx="7272808" cy="347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zh-TW" altLang="en-US" sz="5000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  <a:cs typeface="+mj-cs"/>
              </a:rPr>
              <a:t>        </a:t>
            </a:r>
            <a:endParaRPr lang="en-US" altLang="zh-TW" sz="5000" dirty="0">
              <a:solidFill>
                <a:schemeClr val="bg1"/>
              </a:solidFill>
              <a:latin typeface="華康行書體" pitchFamily="65" charset="-120"/>
              <a:ea typeface="華康行書體" pitchFamily="65" charset="-120"/>
              <a:cs typeface="+mj-cs"/>
            </a:endParaRPr>
          </a:p>
          <a:p>
            <a:pPr algn="ctr">
              <a:defRPr/>
            </a:pPr>
            <a:endParaRPr lang="en-US" altLang="zh-TW" sz="5000" dirty="0">
              <a:solidFill>
                <a:schemeClr val="bg1"/>
              </a:solidFill>
              <a:latin typeface="華康行書體" pitchFamily="65" charset="-120"/>
              <a:ea typeface="華康行書體" pitchFamily="65" charset="-120"/>
              <a:cs typeface="+mj-cs"/>
            </a:endParaRPr>
          </a:p>
          <a:p>
            <a:pPr>
              <a:defRPr/>
            </a:pPr>
            <a:endParaRPr lang="en-US" altLang="zh-TW" sz="4000" dirty="0">
              <a:solidFill>
                <a:schemeClr val="bg1"/>
              </a:solidFill>
              <a:latin typeface="華康行書體" pitchFamily="65" charset="-120"/>
              <a:ea typeface="華康行書體" pitchFamily="65" charset="-120"/>
              <a:cs typeface="+mj-cs"/>
            </a:endParaRPr>
          </a:p>
          <a:p>
            <a:pPr algn="ctr">
              <a:defRPr/>
            </a:pPr>
            <a:r>
              <a:rPr lang="zh-TW" altLang="zh-TW" sz="4000" b="1" dirty="0" smtClean="0">
                <a:solidFill>
                  <a:srgbClr val="29C804"/>
                </a:solidFill>
                <a:latin typeface="華康行書體" pitchFamily="65" charset="-120"/>
                <a:ea typeface="華康行書體" pitchFamily="65" charset="-120"/>
              </a:rPr>
              <a:t>再</a:t>
            </a:r>
            <a:r>
              <a:rPr lang="zh-TW" altLang="zh-TW" sz="4000" b="1" dirty="0">
                <a:solidFill>
                  <a:srgbClr val="29C804"/>
                </a:solidFill>
                <a:latin typeface="華康行書體" pitchFamily="65" charset="-120"/>
                <a:ea typeface="華康行書體" pitchFamily="65" charset="-120"/>
              </a:rPr>
              <a:t>興</a:t>
            </a:r>
            <a:r>
              <a:rPr lang="zh-TW" altLang="zh-TW" sz="4000" b="1" dirty="0" smtClean="0">
                <a:solidFill>
                  <a:srgbClr val="29C804"/>
                </a:solidFill>
                <a:latin typeface="華康行書體" pitchFamily="65" charset="-120"/>
                <a:ea typeface="華康行書體" pitchFamily="65" charset="-120"/>
              </a:rPr>
              <a:t>中學</a:t>
            </a:r>
            <a:endParaRPr lang="en-US" altLang="zh-TW" sz="4000" b="1" dirty="0">
              <a:solidFill>
                <a:srgbClr val="29C804"/>
              </a:solidFill>
              <a:latin typeface="華康行書體" pitchFamily="65" charset="-120"/>
              <a:ea typeface="華康行書體" pitchFamily="65" charset="-120"/>
            </a:endParaRPr>
          </a:p>
          <a:p>
            <a:pPr algn="ctr">
              <a:defRPr/>
            </a:pPr>
            <a:r>
              <a:rPr lang="zh-TW" altLang="zh-TW" sz="4000" b="1" dirty="0" smtClean="0">
                <a:solidFill>
                  <a:srgbClr val="29C804"/>
                </a:solidFill>
                <a:latin typeface="華康行書體" pitchFamily="65" charset="-120"/>
                <a:ea typeface="華康行書體" pitchFamily="65" charset="-120"/>
              </a:rPr>
              <a:t>盧秋杏</a:t>
            </a:r>
            <a:r>
              <a:rPr lang="en-US" altLang="zh-TW" sz="4000" b="1" dirty="0" smtClean="0">
                <a:solidFill>
                  <a:srgbClr val="29C804"/>
                </a:solidFill>
                <a:latin typeface="華康行書體" pitchFamily="65" charset="-120"/>
                <a:ea typeface="華康行書體" pitchFamily="65" charset="-120"/>
              </a:rPr>
              <a:t> </a:t>
            </a:r>
            <a:r>
              <a:rPr lang="zh-TW" altLang="en-US" sz="4000" b="1" dirty="0" smtClean="0">
                <a:solidFill>
                  <a:srgbClr val="29C804"/>
                </a:solidFill>
                <a:latin typeface="華康行書體" pitchFamily="65" charset="-120"/>
                <a:ea typeface="華康行書體" pitchFamily="65" charset="-120"/>
              </a:rPr>
              <a:t>葉美玲 黃主俠</a:t>
            </a:r>
            <a:endParaRPr kumimoji="0" lang="zh-TW" altLang="en-US" sz="3500" b="1" dirty="0">
              <a:solidFill>
                <a:srgbClr val="29C804"/>
              </a:solidFill>
              <a:latin typeface="華康行書體" pitchFamily="65" charset="-120"/>
              <a:ea typeface="華康行書體" pitchFamily="65" charset="-120"/>
              <a:cs typeface="+mj-cs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107" y="1916832"/>
            <a:ext cx="6192688" cy="3251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圓角矩形 7"/>
          <p:cNvSpPr/>
          <p:nvPr/>
        </p:nvSpPr>
        <p:spPr>
          <a:xfrm>
            <a:off x="971550" y="1052513"/>
            <a:ext cx="7345363" cy="48974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5124" name="標題 1"/>
          <p:cNvSpPr>
            <a:spLocks noGrp="1"/>
          </p:cNvSpPr>
          <p:nvPr>
            <p:ph type="title"/>
          </p:nvPr>
        </p:nvSpPr>
        <p:spPr>
          <a:xfrm>
            <a:off x="971550" y="1916112"/>
            <a:ext cx="7345363" cy="3169071"/>
          </a:xfrm>
        </p:spPr>
        <p:txBody>
          <a:bodyPr/>
          <a:lstStyle/>
          <a:p>
            <a:pPr eaLnBrk="1" hangingPunct="1">
              <a:lnSpc>
                <a:spcPts val="7200"/>
              </a:lnSpc>
              <a:defRPr/>
            </a:pPr>
            <a:r>
              <a:rPr lang="zh-TW" altLang="en-US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教學活動 單元一</a:t>
            </a:r>
            <a:r>
              <a:rPr lang="en-US" altLang="zh-TW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/>
            </a:r>
            <a:br>
              <a:rPr lang="en-US" altLang="zh-TW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</a:br>
            <a:r>
              <a:rPr lang="zh-TW" altLang="zh-TW" sz="4300" b="1" dirty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性別平等教育融入英文</a:t>
            </a:r>
            <a:r>
              <a:rPr lang="zh-TW" altLang="zh-TW" sz="43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專題</a:t>
            </a:r>
            <a:r>
              <a:rPr lang="en-US" altLang="zh-TW" sz="43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/>
            </a:r>
            <a:br>
              <a:rPr lang="en-US" altLang="zh-TW" sz="43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</a:br>
            <a:r>
              <a:rPr lang="zh-TW" altLang="zh-TW" sz="43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課程</a:t>
            </a:r>
            <a:r>
              <a:rPr lang="zh-TW" altLang="zh-TW" sz="4300" b="1" dirty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介紹</a:t>
            </a:r>
            <a:r>
              <a:rPr lang="zh-TW" altLang="en-US" sz="4300" b="1" dirty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及</a:t>
            </a:r>
            <a:r>
              <a:rPr lang="zh-TW" altLang="en-US" sz="43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小組分組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115838" y="1377106"/>
            <a:ext cx="7128569" cy="4103787"/>
          </a:xfrm>
        </p:spPr>
        <p:txBody>
          <a:bodyPr/>
          <a:lstStyle/>
          <a:p>
            <a:pPr marL="0" indent="0" eaLnBrk="1" hangingPunct="1">
              <a:lnSpc>
                <a:spcPts val="3300"/>
              </a:lnSpc>
              <a:spcBef>
                <a:spcPts val="1200"/>
              </a:spcBef>
              <a:buNone/>
              <a:defRPr/>
            </a:pP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從</a:t>
            </a:r>
            <a:r>
              <a:rPr lang="zh-TW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性別平等教</a:t>
            </a:r>
            <a:r>
              <a:rPr lang="zh-TW" altLang="zh-TW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育</a:t>
            </a:r>
            <a:r>
              <a:rPr lang="zh-TW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影</a:t>
            </a:r>
            <a:r>
              <a:rPr lang="zh-TW" altLang="zh-TW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片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讓學生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檢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視潛在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300"/>
              </a:lnSpc>
              <a:spcBef>
                <a:spcPts val="1200"/>
              </a:spcBef>
              <a:buNone/>
              <a:defRPr/>
            </a:pP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的</a:t>
            </a:r>
            <a:r>
              <a:rPr lang="zh-TW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性別刻板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印象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認知</a:t>
            </a:r>
            <a:r>
              <a:rPr lang="zh-TW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兩性在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生理及</a:t>
            </a:r>
            <a:endParaRPr lang="en-US" altLang="zh-TW" sz="28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300"/>
              </a:lnSpc>
              <a:spcBef>
                <a:spcPts val="1200"/>
              </a:spcBef>
              <a:buNone/>
              <a:defRPr/>
            </a:pP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心理</a:t>
            </a:r>
            <a:r>
              <a:rPr lang="zh-TW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上的異同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，瞭解性別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角色的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差異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300"/>
              </a:lnSpc>
              <a:spcBef>
                <a:spcPts val="1200"/>
              </a:spcBef>
              <a:buNone/>
              <a:defRPr/>
            </a:pP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尊重</a:t>
            </a:r>
            <a:r>
              <a:rPr lang="zh-TW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異己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300"/>
              </a:lnSpc>
              <a:spcBef>
                <a:spcPts val="1200"/>
              </a:spcBef>
              <a:buNone/>
              <a:defRPr/>
            </a:pP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透過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學習單的設計，提升學生的</a:t>
            </a:r>
            <a:r>
              <a:rPr lang="zh-TW" altLang="zh-TW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英文</a:t>
            </a:r>
            <a:endParaRPr lang="en-US" altLang="zh-TW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300"/>
              </a:lnSpc>
              <a:spcBef>
                <a:spcPts val="1200"/>
              </a:spcBef>
              <a:buNone/>
              <a:defRPr/>
            </a:pPr>
            <a:r>
              <a:rPr lang="en-US" altLang="zh-TW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閱讀及寫作能力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300"/>
              </a:lnSpc>
              <a:spcBef>
                <a:spcPts val="1200"/>
              </a:spcBef>
              <a:buNone/>
              <a:defRPr/>
            </a:pP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3.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學生藉由</a:t>
            </a:r>
            <a:r>
              <a:rPr lang="zh-TW" altLang="en-US" sz="28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小組合作學習方式能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思考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性</a:t>
            </a:r>
            <a:endParaRPr lang="en-US" altLang="zh-TW" sz="28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300"/>
              </a:lnSpc>
              <a:spcBef>
                <a:spcPts val="1200"/>
              </a:spcBef>
              <a:buNone/>
              <a:defRPr/>
            </a:pP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別平等教育相關議題，進一步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提升</a:t>
            </a:r>
            <a:r>
              <a:rPr lang="zh-TW" altLang="en-US" sz="28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獨</a:t>
            </a:r>
            <a:endParaRPr lang="en-US" altLang="zh-TW" sz="2800" b="1" dirty="0" smtClean="0">
              <a:solidFill>
                <a:srgbClr val="7030A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300"/>
              </a:lnSpc>
              <a:spcBef>
                <a:spcPts val="1200"/>
              </a:spcBef>
              <a:buNone/>
              <a:defRPr/>
            </a:pPr>
            <a:r>
              <a:rPr lang="en-US" altLang="zh-TW" sz="2800" b="1" dirty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立思考及解決問題的能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力。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lnSpc>
                <a:spcPts val="3300"/>
              </a:lnSpc>
              <a:spcBef>
                <a:spcPts val="1200"/>
              </a:spcBef>
              <a:buFont typeface="Arial" pitchFamily="34" charset="0"/>
              <a:buNone/>
              <a:defRPr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   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lnSpc>
                <a:spcPts val="3300"/>
              </a:lnSpc>
              <a:spcBef>
                <a:spcPts val="1200"/>
              </a:spcBef>
              <a:defRPr/>
            </a:pPr>
            <a:endParaRPr lang="zh-TW" altLang="en-US" sz="2800" b="1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116632"/>
            <a:ext cx="31683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128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單元一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2267744" y="331788"/>
            <a:ext cx="3816424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2483768" y="404813"/>
            <a:ext cx="3384376" cy="792162"/>
          </a:xfrm>
        </p:spPr>
        <p:txBody>
          <a:bodyPr/>
          <a:lstStyle/>
          <a:p>
            <a:pPr algn="l" eaLnBrk="1" hangingPunct="1"/>
            <a:r>
              <a:rPr lang="zh-TW" altLang="en-US" sz="45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單元一 照片</a:t>
            </a:r>
            <a:endParaRPr lang="zh-TW" altLang="en-US" sz="4500" b="1" dirty="0" smtClean="0">
              <a:solidFill>
                <a:srgbClr val="953735"/>
              </a:solidFill>
              <a:latin typeface="Times New Roman" panose="02020603050405020304" pitchFamily="18" charset="0"/>
              <a:ea typeface="華康超明體" pitchFamily="49" charset="-120"/>
              <a:cs typeface="Times New Roman" panose="02020603050405020304" pitchFamily="18" charset="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365104"/>
            <a:ext cx="3744416" cy="2112776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49605"/>
            <a:ext cx="3744416" cy="2285312"/>
          </a:xfrm>
          <a:prstGeom prst="rect">
            <a:avLst/>
          </a:prstGeom>
        </p:spPr>
      </p:pic>
      <p:pic>
        <p:nvPicPr>
          <p:cNvPr id="12" name="圖片 11" descr="小組討論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1818339"/>
            <a:ext cx="3491880" cy="2294874"/>
          </a:xfrm>
          <a:prstGeom prst="rect">
            <a:avLst/>
          </a:prstGeom>
        </p:spPr>
      </p:pic>
      <p:pic>
        <p:nvPicPr>
          <p:cNvPr id="14" name="圖片 13" descr="閱讀選文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4365104"/>
            <a:ext cx="3491880" cy="21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7" name="矩形 16"/>
          <p:cNvSpPr/>
          <p:nvPr/>
        </p:nvSpPr>
        <p:spPr>
          <a:xfrm rot="21300000">
            <a:off x="5228206" y="3190752"/>
            <a:ext cx="2808312" cy="30926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8" name="圖片 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1334"/>
            <a:ext cx="7992888" cy="4428366"/>
          </a:xfrm>
          <a:prstGeom prst="rect">
            <a:avLst/>
          </a:prstGeom>
        </p:spPr>
      </p:pic>
      <p:sp>
        <p:nvSpPr>
          <p:cNvPr id="10" name="標題 1"/>
          <p:cNvSpPr txBox="1">
            <a:spLocks/>
          </p:cNvSpPr>
          <p:nvPr/>
        </p:nvSpPr>
        <p:spPr bwMode="auto">
          <a:xfrm>
            <a:off x="1979712" y="6200607"/>
            <a:ext cx="6948772" cy="503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l" eaLnBrk="1" hangingPunct="1"/>
            <a:r>
              <a:rPr lang="en-US" altLang="zh-TW" sz="1800" u="sng" dirty="0">
                <a:hlinkClick r:id="rId5"/>
              </a:rPr>
              <a:t>http://stv.moe.edu.tw/co_video_content.php?p=279299</a:t>
            </a:r>
            <a:endParaRPr lang="zh-TW" altLang="zh-TW" sz="1800" dirty="0"/>
          </a:p>
          <a:p>
            <a:pPr algn="l" eaLnBrk="1" hangingPunct="1"/>
            <a:endParaRPr lang="zh-TW" altLang="zh-TW" sz="1800" dirty="0"/>
          </a:p>
        </p:txBody>
      </p:sp>
      <p:sp>
        <p:nvSpPr>
          <p:cNvPr id="14" name="矩形 13"/>
          <p:cNvSpPr/>
          <p:nvPr/>
        </p:nvSpPr>
        <p:spPr>
          <a:xfrm>
            <a:off x="395288" y="116632"/>
            <a:ext cx="8353425" cy="129614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848872" cy="706090"/>
          </a:xfrm>
        </p:spPr>
        <p:txBody>
          <a:bodyPr/>
          <a:lstStyle/>
          <a:p>
            <a:r>
              <a:rPr kumimoji="1" lang="zh-TW" altLang="en-US" sz="42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  <a:cs typeface="Segoe UI Black" pitchFamily="34" charset="0"/>
              </a:rPr>
              <a:t>愛學網影片</a:t>
            </a:r>
            <a:r>
              <a:rPr kumimoji="1" lang="en-US" altLang="zh-TW" sz="28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  <a:cs typeface="Segoe UI Black" pitchFamily="34" charset="0"/>
              </a:rPr>
              <a:t>Turn </a:t>
            </a:r>
            <a:r>
              <a:rPr kumimoji="1" lang="en-US" altLang="zh-TW" sz="28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  <a:cs typeface="Segoe UI Black" pitchFamily="34" charset="0"/>
              </a:rPr>
              <a:t>Stereotypes Upside Down </a:t>
            </a:r>
            <a:endParaRPr lang="zh-TW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8" name="圖片 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6624736" cy="494214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83567" y="116632"/>
            <a:ext cx="7829811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848872" cy="706090"/>
          </a:xfrm>
        </p:spPr>
        <p:txBody>
          <a:bodyPr/>
          <a:lstStyle/>
          <a:p>
            <a:r>
              <a:rPr kumimoji="1" lang="en-US" altLang="zh-TW" sz="42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  <a:cs typeface="Segoe UI Black" pitchFamily="34" charset="0"/>
              </a:rPr>
              <a:t>Turn Stereotypes Upside Down </a:t>
            </a:r>
            <a:endParaRPr lang="zh-TW" altLang="en-US" sz="4200" dirty="0"/>
          </a:p>
        </p:txBody>
      </p:sp>
    </p:spTree>
    <p:extLst>
      <p:ext uri="{BB962C8B-B14F-4D97-AF65-F5344CB8AC3E}">
        <p14:creationId xmlns:p14="http://schemas.microsoft.com/office/powerpoint/2010/main" val="86340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8" name="圖片 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00808"/>
            <a:ext cx="7269624" cy="482453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83567" y="116632"/>
            <a:ext cx="7829811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848872" cy="706090"/>
          </a:xfrm>
        </p:spPr>
        <p:txBody>
          <a:bodyPr/>
          <a:lstStyle/>
          <a:p>
            <a:r>
              <a:rPr kumimoji="1" lang="en-US" altLang="zh-TW" sz="42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  <a:cs typeface="Segoe UI Black" pitchFamily="34" charset="0"/>
              </a:rPr>
              <a:t>Turn Stereotypes Upside Down </a:t>
            </a:r>
            <a:endParaRPr lang="zh-TW" altLang="en-US" sz="4200" dirty="0"/>
          </a:p>
        </p:txBody>
      </p:sp>
    </p:spTree>
    <p:extLst>
      <p:ext uri="{BB962C8B-B14F-4D97-AF65-F5344CB8AC3E}">
        <p14:creationId xmlns:p14="http://schemas.microsoft.com/office/powerpoint/2010/main" val="1031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8" name="圖片 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00808"/>
            <a:ext cx="7102312" cy="482453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83567" y="116632"/>
            <a:ext cx="7829811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848872" cy="706090"/>
          </a:xfrm>
        </p:spPr>
        <p:txBody>
          <a:bodyPr/>
          <a:lstStyle/>
          <a:p>
            <a:r>
              <a:rPr kumimoji="1" lang="en-US" altLang="zh-TW" sz="42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  <a:cs typeface="Segoe UI Black" pitchFamily="34" charset="0"/>
              </a:rPr>
              <a:t>Turn Stereotypes Upside Down </a:t>
            </a:r>
            <a:endParaRPr lang="zh-TW" altLang="en-US" sz="4200" dirty="0"/>
          </a:p>
        </p:txBody>
      </p:sp>
    </p:spTree>
    <p:extLst>
      <p:ext uri="{BB962C8B-B14F-4D97-AF65-F5344CB8AC3E}">
        <p14:creationId xmlns:p14="http://schemas.microsoft.com/office/powerpoint/2010/main" val="177692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683567" y="116632"/>
            <a:ext cx="7829811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848872" cy="706090"/>
          </a:xfrm>
        </p:spPr>
        <p:txBody>
          <a:bodyPr/>
          <a:lstStyle/>
          <a:p>
            <a:r>
              <a:rPr kumimoji="1" lang="en-US" altLang="zh-TW" sz="42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  <a:cs typeface="Segoe UI Black" pitchFamily="34" charset="0"/>
              </a:rPr>
              <a:t>Turn Stereotypes Upside Down </a:t>
            </a:r>
            <a:endParaRPr lang="zh-TW" altLang="en-US" sz="4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3362"/>
            <a:ext cx="3915659" cy="460796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11" y="1773362"/>
            <a:ext cx="3917845" cy="460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6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1475656" y="331788"/>
            <a:ext cx="6984776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1655551" y="440532"/>
            <a:ext cx="6696993" cy="792162"/>
          </a:xfrm>
        </p:spPr>
        <p:txBody>
          <a:bodyPr/>
          <a:lstStyle/>
          <a:p>
            <a:pPr marL="0" indent="0" algn="l" eaLnBrk="1" hangingPunct="1">
              <a:spcBef>
                <a:spcPts val="1200"/>
              </a:spcBef>
              <a:defRPr/>
            </a:pPr>
            <a:r>
              <a:rPr lang="zh-TW" altLang="en-US" sz="3800" dirty="0" smtClean="0">
                <a:solidFill>
                  <a:schemeClr val="accent6">
                    <a:lumMod val="5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小組討論影片內容並回答問題</a:t>
            </a:r>
            <a:r>
              <a:rPr lang="en-US" altLang="zh-TW" sz="3800" dirty="0" smtClean="0">
                <a:solidFill>
                  <a:schemeClr val="accent6">
                    <a:lumMod val="5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endParaRPr lang="zh-TW" altLang="en-US" sz="3800" dirty="0" smtClean="0">
              <a:solidFill>
                <a:schemeClr val="accent6">
                  <a:lumMod val="50000"/>
                </a:schemeClr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3" name="內容版面配置區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1438"/>
            <a:ext cx="8784976" cy="5516562"/>
          </a:xfrm>
        </p:spPr>
      </p:pic>
    </p:spTree>
    <p:extLst>
      <p:ext uri="{BB962C8B-B14F-4D97-AF65-F5344CB8AC3E}">
        <p14:creationId xmlns:p14="http://schemas.microsoft.com/office/powerpoint/2010/main" val="41196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352928" cy="653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0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992992" y="1412751"/>
            <a:ext cx="7345363" cy="5040560"/>
          </a:xfrm>
        </p:spPr>
        <p:txBody>
          <a:bodyPr/>
          <a:lstStyle/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1.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學生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能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感受、覺知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，了解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性別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角色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發展</a:t>
            </a:r>
            <a:endParaRPr lang="en-US" altLang="zh-TW" sz="3100" dirty="0" smtClean="0">
              <a:solidFill>
                <a:srgbClr val="0000FF"/>
              </a:solidFill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的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多樣化與差異性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之實際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情況。</a:t>
            </a:r>
            <a:endParaRPr lang="en-US" altLang="zh-TW" sz="3100" dirty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2.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學生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能了解自己的成長與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生涯規劃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，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可</a:t>
            </a:r>
            <a:endParaRPr lang="en-US" altLang="zh-TW" sz="3100" dirty="0" smtClean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以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突破性別的社會期待與限制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sz="3100" dirty="0" smtClean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3.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學生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能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尊重並欣賞社會多元化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現象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，</a:t>
            </a:r>
            <a:endParaRPr lang="en-US" altLang="zh-TW" sz="3100" dirty="0" smtClean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消除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性別歧視與偏見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sz="3100" dirty="0" smtClean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4.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在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生活中能以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性別和諧、尊重、</a:t>
            </a:r>
            <a:r>
              <a:rPr lang="zh-TW" altLang="en-US" sz="31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平等</a:t>
            </a:r>
            <a:endParaRPr lang="en-US" altLang="zh-TW" sz="3100" dirty="0" smtClean="0">
              <a:solidFill>
                <a:srgbClr val="FF0000"/>
              </a:solidFill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的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標準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來做為生活模式，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建構性別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和</a:t>
            </a:r>
            <a:endParaRPr lang="en-US" altLang="zh-TW" sz="3100" dirty="0" smtClean="0">
              <a:solidFill>
                <a:srgbClr val="0000FF"/>
              </a:solidFill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諧、尊重、平等的社會模式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07" y="224644"/>
            <a:ext cx="8576385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17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圓角矩形 7"/>
          <p:cNvSpPr/>
          <p:nvPr/>
        </p:nvSpPr>
        <p:spPr>
          <a:xfrm>
            <a:off x="971550" y="1052513"/>
            <a:ext cx="7345363" cy="48974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5124" name="標題 1"/>
          <p:cNvSpPr>
            <a:spLocks noGrp="1"/>
          </p:cNvSpPr>
          <p:nvPr>
            <p:ph type="title"/>
          </p:nvPr>
        </p:nvSpPr>
        <p:spPr>
          <a:xfrm>
            <a:off x="971550" y="1916113"/>
            <a:ext cx="7345363" cy="2881312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教學活動 單元二</a:t>
            </a:r>
            <a:r>
              <a:rPr lang="en-US" altLang="zh-TW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/>
            </a:r>
            <a:br>
              <a:rPr lang="en-US" altLang="zh-TW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</a:br>
            <a:r>
              <a:rPr lang="en-US" altLang="zh-TW" sz="5000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/>
            </a:r>
            <a:br>
              <a:rPr lang="en-US" altLang="zh-TW" sz="5000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</a:br>
            <a:r>
              <a:rPr lang="zh-TW" altLang="en-US" sz="55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編 輯 選 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259855" y="1484784"/>
            <a:ext cx="6768752" cy="4177184"/>
          </a:xfrm>
        </p:spPr>
        <p:txBody>
          <a:bodyPr/>
          <a:lstStyle/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zh-TW" sz="3000" b="1" dirty="0" smtClean="0">
                <a:latin typeface="微軟正黑體" pitchFamily="34" charset="-120"/>
                <a:ea typeface="微軟正黑體" pitchFamily="34" charset="-120"/>
              </a:rPr>
              <a:t>從</a:t>
            </a:r>
            <a:r>
              <a:rPr lang="zh-TW" altLang="en-US" sz="3000" b="1" dirty="0" smtClean="0">
                <a:latin typeface="微軟正黑體" pitchFamily="34" charset="-120"/>
                <a:ea typeface="微軟正黑體" pitchFamily="34" charset="-120"/>
              </a:rPr>
              <a:t>不同的</a:t>
            </a:r>
            <a:r>
              <a:rPr lang="zh-TW" altLang="en-US" sz="3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單元選文</a:t>
            </a:r>
            <a:r>
              <a:rPr lang="zh-TW" altLang="en-US" sz="3000" b="1" dirty="0" smtClean="0">
                <a:latin typeface="微軟正黑體" pitchFamily="34" charset="-120"/>
                <a:ea typeface="微軟正黑體" pitchFamily="34" charset="-120"/>
              </a:rPr>
              <a:t>題材中，經由</a:t>
            </a:r>
            <a:r>
              <a:rPr lang="zh-TW" altLang="en-US" sz="3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分組討論</a:t>
            </a:r>
            <a:r>
              <a:rPr lang="zh-TW" altLang="en-US" sz="3000" b="1" dirty="0" smtClean="0">
                <a:latin typeface="微軟正黑體" pitchFamily="34" charset="-120"/>
                <a:ea typeface="微軟正黑體" pitchFamily="34" charset="-120"/>
              </a:rPr>
              <a:t>後，選出</a:t>
            </a:r>
            <a:r>
              <a:rPr lang="zh-TW" altLang="en-US" sz="3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小組性別平等教育</a:t>
            </a:r>
            <a:r>
              <a:rPr lang="zh-TW" altLang="en-US" sz="3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主題</a:t>
            </a:r>
            <a:r>
              <a:rPr lang="zh-TW" altLang="zh-TW" sz="30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lang="zh-TW" altLang="en-US" sz="3000" b="1" dirty="0" smtClean="0">
                <a:latin typeface="微軟正黑體" pitchFamily="34" charset="-120"/>
                <a:ea typeface="微軟正黑體" pitchFamily="34" charset="-120"/>
              </a:rPr>
              <a:t>進而瞭解</a:t>
            </a:r>
            <a:r>
              <a:rPr lang="zh-TW" altLang="en-US" sz="3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性別的差異不會影響</a:t>
            </a:r>
            <a:r>
              <a:rPr lang="zh-TW" altLang="en-US" sz="3000" b="1" dirty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個人的發展。</a:t>
            </a:r>
            <a:endParaRPr lang="en-US" altLang="zh-TW" sz="3000" b="1" dirty="0">
              <a:solidFill>
                <a:srgbClr val="7030A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sz="3000" b="1" dirty="0">
                <a:latin typeface="微軟正黑體" pitchFamily="34" charset="-120"/>
                <a:ea typeface="微軟正黑體" pitchFamily="34" charset="-120"/>
              </a:rPr>
              <a:t>培養學生如何</a:t>
            </a:r>
            <a:r>
              <a:rPr lang="zh-TW" altLang="en-US" sz="3000" b="1" dirty="0" smtClean="0">
                <a:latin typeface="微軟正黑體" pitchFamily="34" charset="-120"/>
                <a:ea typeface="微軟正黑體" pitchFamily="34" charset="-120"/>
              </a:rPr>
              <a:t>透過</a:t>
            </a:r>
            <a:r>
              <a:rPr lang="zh-TW" altLang="en-US" sz="3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資料</a:t>
            </a:r>
            <a:r>
              <a:rPr lang="zh-TW" altLang="en-US" sz="30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的蒐集</a:t>
            </a:r>
            <a:r>
              <a:rPr lang="zh-TW" altLang="en-US" sz="3000" b="1" dirty="0">
                <a:latin typeface="微軟正黑體" pitchFamily="34" charset="-120"/>
                <a:ea typeface="微軟正黑體" pitchFamily="34" charset="-120"/>
              </a:rPr>
              <a:t>、分析與詮釋方法，來呈現</a:t>
            </a:r>
            <a:r>
              <a:rPr lang="zh-TW" altLang="en-US" sz="3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社會性別不平等的現象</a:t>
            </a:r>
            <a:r>
              <a:rPr lang="zh-TW" altLang="en-US" sz="30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30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瞭解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性別歧視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等社會問題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，學生能從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實際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的寫作中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去分析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這些問題，並找到解決的方法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30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116632"/>
            <a:ext cx="31683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8200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單元二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259855" y="1484784"/>
            <a:ext cx="6768752" cy="4177184"/>
          </a:xfrm>
        </p:spPr>
        <p:txBody>
          <a:bodyPr/>
          <a:lstStyle/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zh-TW" sz="3000" dirty="0" smtClean="0">
                <a:latin typeface="華康超明體" pitchFamily="49" charset="-120"/>
                <a:ea typeface="華康超明體" pitchFamily="49" charset="-120"/>
              </a:rPr>
              <a:t>從</a:t>
            </a:r>
            <a:r>
              <a:rPr lang="zh-TW" altLang="en-US" sz="3000" dirty="0" smtClean="0">
                <a:latin typeface="華康超明體" pitchFamily="49" charset="-120"/>
                <a:ea typeface="華康超明體" pitchFamily="49" charset="-120"/>
              </a:rPr>
              <a:t>不同的</a:t>
            </a:r>
            <a:r>
              <a:rPr lang="zh-TW" altLang="en-US" sz="30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單元選文</a:t>
            </a:r>
            <a:r>
              <a:rPr lang="zh-TW" altLang="en-US" sz="3000" dirty="0" smtClean="0">
                <a:latin typeface="華康超明體" pitchFamily="49" charset="-120"/>
                <a:ea typeface="華康超明體" pitchFamily="49" charset="-120"/>
              </a:rPr>
              <a:t>題材中，經由</a:t>
            </a:r>
            <a:r>
              <a:rPr lang="zh-TW" altLang="en-US" sz="3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分組討論</a:t>
            </a:r>
            <a:r>
              <a:rPr lang="zh-TW" altLang="en-US" sz="3000" dirty="0" smtClean="0">
                <a:latin typeface="華康超明體" pitchFamily="49" charset="-120"/>
                <a:ea typeface="華康超明體" pitchFamily="49" charset="-120"/>
              </a:rPr>
              <a:t>後，選出</a:t>
            </a:r>
            <a:r>
              <a:rPr lang="zh-TW" altLang="en-US" sz="3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小組性別平等教育</a:t>
            </a:r>
            <a:r>
              <a:rPr lang="zh-TW" altLang="en-US" sz="3000" dirty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主題</a:t>
            </a:r>
            <a:r>
              <a:rPr lang="zh-TW" altLang="zh-TW" sz="3000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r>
              <a:rPr lang="zh-TW" altLang="en-US" sz="3000" dirty="0" smtClean="0">
                <a:latin typeface="華康超明體" pitchFamily="49" charset="-120"/>
                <a:ea typeface="華康超明體" pitchFamily="49" charset="-120"/>
              </a:rPr>
              <a:t>進而瞭解</a:t>
            </a:r>
            <a:r>
              <a:rPr lang="zh-TW" altLang="en-US" sz="30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性別的差異不會影響</a:t>
            </a:r>
            <a:r>
              <a:rPr lang="zh-TW" altLang="en-US" sz="3000" dirty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個人的發展。</a:t>
            </a:r>
            <a:endParaRPr lang="en-US" altLang="zh-TW" sz="3000" dirty="0">
              <a:solidFill>
                <a:srgbClr val="7030A0"/>
              </a:solidFill>
              <a:latin typeface="華康超明體" pitchFamily="49" charset="-120"/>
              <a:ea typeface="華康超明體" pitchFamily="49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sz="3000" dirty="0"/>
              <a:t>培養學生如何</a:t>
            </a:r>
            <a:r>
              <a:rPr lang="zh-TW" altLang="en-US" sz="3000" dirty="0" smtClean="0"/>
              <a:t>透過資料</a:t>
            </a:r>
            <a:r>
              <a:rPr lang="zh-TW" altLang="en-US" sz="3000" dirty="0"/>
              <a:t>的蒐集、分析與詮釋方法，來呈現</a:t>
            </a:r>
            <a:r>
              <a:rPr lang="zh-TW" altLang="en-US" sz="3000" dirty="0" smtClean="0"/>
              <a:t>社會性別不平等的現象</a:t>
            </a:r>
            <a:r>
              <a:rPr lang="zh-TW" altLang="en-US" sz="3000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sz="3000" dirty="0" smtClean="0">
              <a:latin typeface="華康超明體" pitchFamily="49" charset="-120"/>
              <a:ea typeface="華康超明體" pitchFamily="49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sz="2800" dirty="0" smtClean="0"/>
              <a:t>瞭解性別歧視</a:t>
            </a:r>
            <a:r>
              <a:rPr lang="zh-TW" altLang="en-US" sz="2800" dirty="0"/>
              <a:t>等社會問題</a:t>
            </a:r>
            <a:r>
              <a:rPr lang="zh-TW" altLang="en-US" sz="2800" dirty="0" smtClean="0"/>
              <a:t>，學生能從</a:t>
            </a:r>
            <a:r>
              <a:rPr lang="zh-TW" altLang="en-US" sz="2800" dirty="0"/>
              <a:t>實際</a:t>
            </a:r>
            <a:r>
              <a:rPr lang="zh-TW" altLang="en-US" sz="2800" dirty="0" smtClean="0"/>
              <a:t>的寫作中</a:t>
            </a:r>
            <a:r>
              <a:rPr lang="zh-TW" altLang="en-US" sz="2800" dirty="0"/>
              <a:t>去分析</a:t>
            </a:r>
            <a:r>
              <a:rPr lang="zh-TW" altLang="en-US" sz="2800" dirty="0" smtClean="0"/>
              <a:t>這些問題，並找到解決的方法。</a:t>
            </a:r>
            <a:endParaRPr lang="en-US" altLang="zh-TW" sz="3000" dirty="0">
              <a:latin typeface="華康超明體" pitchFamily="49" charset="-120"/>
              <a:ea typeface="華康超明體" pitchFamily="49" charset="-120"/>
            </a:endParaRPr>
          </a:p>
        </p:txBody>
      </p:sp>
      <p:sp>
        <p:nvSpPr>
          <p:cNvPr id="8200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單元二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0" y="116632"/>
            <a:ext cx="8961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94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971600" y="331788"/>
            <a:ext cx="7488832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1259632" y="404813"/>
            <a:ext cx="6768752" cy="792162"/>
          </a:xfrm>
        </p:spPr>
        <p:txBody>
          <a:bodyPr/>
          <a:lstStyle/>
          <a:p>
            <a:pPr marL="0" indent="0" algn="l" eaLnBrk="1" hangingPunct="1">
              <a:spcBef>
                <a:spcPts val="1200"/>
              </a:spcBef>
              <a:defRPr/>
            </a:pPr>
            <a:r>
              <a:rPr lang="zh-TW" altLang="en-US" sz="3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  <a:cs typeface="Arial Unicode MS" pitchFamily="34" charset="-120"/>
              </a:rPr>
              <a:t>六</a:t>
            </a:r>
            <a:r>
              <a:rPr lang="zh-TW" altLang="en-US" sz="3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  <a:cs typeface="Arial Unicode MS" pitchFamily="34" charset="-120"/>
              </a:rPr>
              <a:t>何法</a:t>
            </a:r>
            <a:r>
              <a:rPr lang="zh-TW" altLang="en-US" sz="3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  <a:cs typeface="Arial Unicode MS" pitchFamily="34" charset="-120"/>
              </a:rPr>
              <a:t>寫作    倒</a:t>
            </a:r>
            <a:r>
              <a:rPr lang="zh-TW" altLang="en-US" sz="3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  <a:cs typeface="Arial Unicode MS" pitchFamily="34" charset="-120"/>
              </a:rPr>
              <a:t>金字塔寫作法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77009"/>
            <a:ext cx="4032449" cy="367240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37" y="2428851"/>
            <a:ext cx="4196771" cy="336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4"/>
            <a:ext cx="7345363" cy="5207384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547813" y="1916113"/>
            <a:ext cx="6130925" cy="3600450"/>
          </a:xfrm>
        </p:spPr>
        <p:txBody>
          <a:bodyPr/>
          <a:lstStyle/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透過</a:t>
            </a:r>
            <a:r>
              <a:rPr lang="zh-TW" altLang="en-US" dirty="0">
                <a:latin typeface="華康超明體" pitchFamily="49" charset="-120"/>
                <a:ea typeface="華康超明體" pitchFamily="49" charset="-120"/>
              </a:rPr>
              <a:t>環保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節能</a:t>
            </a:r>
            <a:r>
              <a:rPr lang="zh-TW" altLang="en-US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新聞</a:t>
            </a:r>
            <a:r>
              <a:rPr lang="zh-TW" altLang="en-US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英文</a:t>
            </a:r>
            <a:r>
              <a:rPr lang="zh-TW" altLang="en-US" dirty="0">
                <a:latin typeface="華康超明體" pitchFamily="49" charset="-120"/>
                <a:ea typeface="華康超明體" pitchFamily="49" charset="-120"/>
              </a:rPr>
              <a:t>閱讀及寫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作，提升學生的</a:t>
            </a:r>
            <a:r>
              <a:rPr lang="zh-TW" altLang="en-US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英語閱讀能力及寫作技巧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dirty="0" smtClean="0">
              <a:latin typeface="華康超明體" pitchFamily="49" charset="-120"/>
              <a:ea typeface="華康超明體" pitchFamily="49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團隊合作學習</a:t>
            </a:r>
            <a:r>
              <a:rPr lang="zh-TW" altLang="en-US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溝通表達與分享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，以實際行動</a:t>
            </a:r>
            <a:r>
              <a:rPr lang="zh-TW" altLang="en-US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落實環保生活態度並能時時關心環境的時事議題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dirty="0" smtClean="0">
              <a:latin typeface="華康超明體" pitchFamily="49" charset="-120"/>
              <a:ea typeface="華康超明體" pitchFamily="49" charset="-120"/>
            </a:endParaRPr>
          </a:p>
          <a:p>
            <a:pPr eaLnBrk="1" hangingPunct="1">
              <a:spcBef>
                <a:spcPts val="1200"/>
              </a:spcBef>
              <a:buFont typeface="Arial" pitchFamily="34" charset="0"/>
              <a:buNone/>
              <a:defRPr/>
            </a:pPr>
            <a:r>
              <a:rPr lang="zh-TW" altLang="en-US" sz="2200" dirty="0" smtClean="0">
                <a:latin typeface="華康超明體" pitchFamily="49" charset="-120"/>
                <a:ea typeface="華康超明體" pitchFamily="49" charset="-120"/>
              </a:rPr>
              <a:t>   </a:t>
            </a:r>
            <a:endParaRPr lang="en-US" altLang="zh-TW" sz="2200" dirty="0" smtClean="0">
              <a:latin typeface="華康超明體" pitchFamily="49" charset="-120"/>
              <a:ea typeface="華康超明體" pitchFamily="49" charset="-120"/>
            </a:endParaRPr>
          </a:p>
          <a:p>
            <a:pPr eaLnBrk="1" hangingPunct="1">
              <a:spcBef>
                <a:spcPts val="1200"/>
              </a:spcBef>
              <a:defRPr/>
            </a:pPr>
            <a:endParaRPr lang="zh-TW" altLang="en-US" sz="2200" dirty="0" smtClean="0">
              <a:latin typeface="華康超明體" pitchFamily="49" charset="-120"/>
              <a:ea typeface="華康超明體" pitchFamily="49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116632"/>
            <a:ext cx="8496944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080" name="標題 1"/>
          <p:cNvSpPr>
            <a:spLocks noGrp="1"/>
          </p:cNvSpPr>
          <p:nvPr>
            <p:ph type="title"/>
          </p:nvPr>
        </p:nvSpPr>
        <p:spPr>
          <a:xfrm>
            <a:off x="412114" y="188913"/>
            <a:ext cx="8212774" cy="936625"/>
          </a:xfrm>
        </p:spPr>
        <p:txBody>
          <a:bodyPr/>
          <a:lstStyle/>
          <a:p>
            <a:pPr eaLnBrk="1" hangingPunct="1"/>
            <a:r>
              <a:rPr kumimoji="1" lang="en-US" altLang="zh-TW" sz="3400" dirty="0" smtClean="0">
                <a:solidFill>
                  <a:schemeClr val="bg1"/>
                </a:solidFill>
                <a:latin typeface="Segoe UI Black" pitchFamily="34" charset="0"/>
                <a:ea typeface="Segoe UI Black" pitchFamily="34" charset="0"/>
                <a:cs typeface="Segoe UI Black" pitchFamily="34" charset="0"/>
              </a:rPr>
              <a:t>Why we have too few women leaders</a:t>
            </a:r>
            <a:endParaRPr kumimoji="1" lang="zh-TW" altLang="en-US" sz="3400" dirty="0" smtClean="0">
              <a:solidFill>
                <a:schemeClr val="bg1"/>
              </a:solidFill>
              <a:latin typeface="Segoe UI Black" pitchFamily="34" charset="0"/>
              <a:ea typeface="華康行書體" pitchFamily="65" charset="-120"/>
              <a:cs typeface="Segoe UI Black" pitchFamily="34" charset="0"/>
            </a:endParaRPr>
          </a:p>
        </p:txBody>
      </p:sp>
      <p:pic>
        <p:nvPicPr>
          <p:cNvPr id="2" name="圖片 1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56792"/>
            <a:ext cx="7201297" cy="43336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9712" y="6106465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u="sng" dirty="0"/>
              <a:t>https://www.youtube.com/watch?v=paKJmy8jjxw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279151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755576" y="331788"/>
            <a:ext cx="756084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971600" y="404813"/>
            <a:ext cx="7777113" cy="792162"/>
          </a:xfrm>
        </p:spPr>
        <p:txBody>
          <a:bodyPr/>
          <a:lstStyle/>
          <a:p>
            <a:pPr marL="0" indent="0" algn="l" eaLnBrk="1" hangingPunct="1">
              <a:spcBef>
                <a:spcPts val="1200"/>
              </a:spcBef>
              <a:defRPr/>
            </a:pPr>
            <a:r>
              <a:rPr lang="zh-TW" altLang="en-US" sz="3200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小組</a:t>
            </a:r>
            <a:r>
              <a:rPr lang="zh-TW" altLang="en-US" sz="3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討論影片內容並回答</a:t>
            </a:r>
            <a:r>
              <a:rPr lang="zh-TW" altLang="en-US" sz="3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問題</a:t>
            </a:r>
            <a:endParaRPr lang="zh-TW" altLang="en-US" sz="3800" dirty="0" smtClean="0">
              <a:solidFill>
                <a:schemeClr val="accent6">
                  <a:lumMod val="50000"/>
                </a:schemeClr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3" name="內容版面配置區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1438"/>
            <a:ext cx="8784976" cy="5516562"/>
          </a:xfrm>
        </p:spPr>
      </p:pic>
    </p:spTree>
    <p:extLst>
      <p:ext uri="{BB962C8B-B14F-4D97-AF65-F5344CB8AC3E}">
        <p14:creationId xmlns:p14="http://schemas.microsoft.com/office/powerpoint/2010/main" val="108049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568952" cy="653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547813" y="1916113"/>
            <a:ext cx="6130925" cy="360045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buFont typeface="Arial" pitchFamily="34" charset="0"/>
              <a:buNone/>
              <a:defRPr/>
            </a:pPr>
            <a:r>
              <a:rPr lang="zh-TW" altLang="en-US" sz="2200" dirty="0" smtClean="0">
                <a:latin typeface="華康超明體" pitchFamily="49" charset="-120"/>
                <a:ea typeface="華康超明體" pitchFamily="49" charset="-120"/>
              </a:rPr>
              <a:t>   </a:t>
            </a:r>
            <a:endParaRPr lang="en-US" altLang="zh-TW" sz="2200" dirty="0" smtClean="0">
              <a:latin typeface="華康超明體" pitchFamily="49" charset="-120"/>
              <a:ea typeface="華康超明體" pitchFamily="49" charset="-120"/>
            </a:endParaRPr>
          </a:p>
          <a:p>
            <a:pPr eaLnBrk="1" hangingPunct="1">
              <a:spcBef>
                <a:spcPts val="1200"/>
              </a:spcBef>
              <a:defRPr/>
            </a:pPr>
            <a:endParaRPr lang="zh-TW" altLang="en-US" sz="2200" dirty="0" smtClean="0">
              <a:latin typeface="華康超明體" pitchFamily="49" charset="-120"/>
              <a:ea typeface="華康超明體" pitchFamily="49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116632"/>
            <a:ext cx="67687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8200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性別平等教育英文主題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4"/>
            <a:ext cx="705678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75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單元二  小組討論決定選文主題並完成學習單</a:t>
            </a:r>
          </a:p>
        </p:txBody>
      </p:sp>
      <p:pic>
        <p:nvPicPr>
          <p:cNvPr id="8" name="圖片 7" descr="P1210259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59" y="1682417"/>
            <a:ext cx="2638783" cy="2111071"/>
          </a:xfrm>
          <a:prstGeom prst="rect">
            <a:avLst/>
          </a:prstGeom>
        </p:spPr>
      </p:pic>
      <p:pic>
        <p:nvPicPr>
          <p:cNvPr id="9" name="圖片 8" descr="P1210205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1559" y="3793488"/>
            <a:ext cx="2592289" cy="2242498"/>
          </a:xfrm>
          <a:prstGeom prst="rect">
            <a:avLst/>
          </a:prstGeom>
        </p:spPr>
      </p:pic>
      <p:pic>
        <p:nvPicPr>
          <p:cNvPr id="11" name="圖片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793487"/>
            <a:ext cx="2570454" cy="2242499"/>
          </a:xfrm>
          <a:prstGeom prst="rect">
            <a:avLst/>
          </a:prstGeom>
        </p:spPr>
      </p:pic>
      <p:pic>
        <p:nvPicPr>
          <p:cNvPr id="12" name="圖片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684617"/>
            <a:ext cx="2664296" cy="2108870"/>
          </a:xfrm>
          <a:prstGeom prst="rect">
            <a:avLst/>
          </a:prstGeom>
        </p:spPr>
      </p:pic>
      <p:pic>
        <p:nvPicPr>
          <p:cNvPr id="13" name="圖片 1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296" y="3793488"/>
            <a:ext cx="2773144" cy="2242498"/>
          </a:xfrm>
          <a:prstGeom prst="rect">
            <a:avLst/>
          </a:prstGeom>
        </p:spPr>
      </p:pic>
      <p:pic>
        <p:nvPicPr>
          <p:cNvPr id="14" name="圖片 13" descr="小組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50342" y="1682417"/>
            <a:ext cx="2617802" cy="21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圓角矩形 7"/>
          <p:cNvSpPr/>
          <p:nvPr/>
        </p:nvSpPr>
        <p:spPr>
          <a:xfrm>
            <a:off x="971550" y="1052513"/>
            <a:ext cx="7345363" cy="48974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5124" name="標題 1"/>
          <p:cNvSpPr>
            <a:spLocks noGrp="1"/>
          </p:cNvSpPr>
          <p:nvPr>
            <p:ph type="title"/>
          </p:nvPr>
        </p:nvSpPr>
        <p:spPr>
          <a:xfrm>
            <a:off x="971550" y="1916113"/>
            <a:ext cx="7345363" cy="2881312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教學活動 單元三</a:t>
            </a:r>
            <a:r>
              <a:rPr lang="en-US" altLang="zh-TW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/>
            </a:r>
            <a:br>
              <a:rPr lang="en-US" altLang="zh-TW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</a:br>
            <a:r>
              <a:rPr lang="en-US" altLang="zh-TW" sz="5000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/>
            </a:r>
            <a:br>
              <a:rPr lang="en-US" altLang="zh-TW" sz="5000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</a:br>
            <a:r>
              <a:rPr lang="zh-TW" altLang="en-US" sz="55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編 輯 及 排 版</a:t>
            </a:r>
          </a:p>
        </p:txBody>
      </p:sp>
    </p:spTree>
    <p:extLst>
      <p:ext uri="{BB962C8B-B14F-4D97-AF65-F5344CB8AC3E}">
        <p14:creationId xmlns:p14="http://schemas.microsoft.com/office/powerpoint/2010/main" val="218158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992992" y="1412751"/>
            <a:ext cx="7345363" cy="5040560"/>
          </a:xfrm>
        </p:spPr>
        <p:txBody>
          <a:bodyPr/>
          <a:lstStyle/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1.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學生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能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感受、覺知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，了解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性別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角色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發展</a:t>
            </a:r>
            <a:endParaRPr lang="en-US" altLang="zh-TW" sz="3100" dirty="0" smtClean="0">
              <a:solidFill>
                <a:srgbClr val="0000FF"/>
              </a:solidFill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的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多樣化與差異性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之實際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情況。</a:t>
            </a:r>
            <a:endParaRPr lang="en-US" altLang="zh-TW" sz="3100" dirty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2.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學生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能了解自己的成長與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生涯規劃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，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可</a:t>
            </a:r>
            <a:endParaRPr lang="en-US" altLang="zh-TW" sz="3100" dirty="0" smtClean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以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突破性別的社會期待與限制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sz="3100" dirty="0" smtClean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3.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學生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能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尊重並欣賞社會多元化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現象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，</a:t>
            </a:r>
            <a:endParaRPr lang="en-US" altLang="zh-TW" sz="3100" dirty="0" smtClean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消除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性別歧視與偏見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sz="3100" dirty="0" smtClean="0"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 smtClean="0">
                <a:latin typeface="華康超明體" pitchFamily="49" charset="-120"/>
                <a:ea typeface="華康超明體" pitchFamily="49" charset="-120"/>
              </a:rPr>
              <a:t>4.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在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生活中能以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性別和諧、尊重、</a:t>
            </a:r>
            <a:r>
              <a:rPr lang="zh-TW" altLang="en-US" sz="31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平等</a:t>
            </a:r>
            <a:endParaRPr lang="en-US" altLang="zh-TW" sz="3100" dirty="0" smtClean="0">
              <a:solidFill>
                <a:srgbClr val="FF0000"/>
              </a:solidFill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的</a:t>
            </a:r>
            <a:r>
              <a:rPr lang="zh-TW" altLang="en-US" sz="31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標準</a:t>
            </a:r>
            <a:r>
              <a:rPr lang="zh-TW" altLang="en-US" sz="3100" dirty="0">
                <a:latin typeface="華康超明體" pitchFamily="49" charset="-120"/>
                <a:ea typeface="華康超明體" pitchFamily="49" charset="-120"/>
              </a:rPr>
              <a:t>來做為生活模式，</a:t>
            </a:r>
            <a:r>
              <a:rPr lang="zh-TW" altLang="en-US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建構性別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和</a:t>
            </a:r>
            <a:endParaRPr lang="en-US" altLang="zh-TW" sz="3100" dirty="0" smtClean="0">
              <a:solidFill>
                <a:srgbClr val="0000FF"/>
              </a:solidFill>
              <a:latin typeface="華康超明體" pitchFamily="49" charset="-120"/>
              <a:ea typeface="華康超明體" pitchFamily="49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dirty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en-US" altLang="zh-TW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 </a:t>
            </a:r>
            <a:r>
              <a:rPr lang="zh-TW" altLang="en-US" sz="3100" dirty="0" smtClean="0">
                <a:solidFill>
                  <a:srgbClr val="0000FF"/>
                </a:solidFill>
                <a:latin typeface="華康超明體" pitchFamily="49" charset="-120"/>
                <a:ea typeface="華康超明體" pitchFamily="49" charset="-120"/>
              </a:rPr>
              <a:t>諧、尊重、平等的社會模式</a:t>
            </a:r>
            <a:r>
              <a:rPr lang="zh-TW" altLang="en-US" sz="3100" dirty="0" smtClean="0">
                <a:latin typeface="華康超明體" pitchFamily="49" charset="-120"/>
                <a:ea typeface="華康超明體" pitchFamily="49" charset="-120"/>
              </a:rPr>
              <a:t>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18" y="188640"/>
            <a:ext cx="8344604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8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331641" y="1556792"/>
            <a:ext cx="6552728" cy="4393159"/>
          </a:xfrm>
        </p:spPr>
        <p:txBody>
          <a:bodyPr/>
          <a:lstStyle/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整合</a:t>
            </a:r>
            <a:r>
              <a:rPr lang="zh-TW" altLang="en-US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各</a:t>
            </a:r>
            <a:r>
              <a:rPr lang="zh-TW" altLang="en-US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組性別平等教育英文選文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，與小組討論進行必要的</a:t>
            </a:r>
            <a:r>
              <a:rPr lang="zh-TW" altLang="en-US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修改</a:t>
            </a:r>
            <a:r>
              <a:rPr lang="zh-TW" altLang="zh-TW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dirty="0" smtClean="0">
              <a:latin typeface="華康超明體" pitchFamily="49" charset="-120"/>
              <a:ea typeface="華康超明體" pitchFamily="49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引導學生運用</a:t>
            </a:r>
            <a:r>
              <a:rPr lang="zh-TW" altLang="en-US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文字、圖片以及色彩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的結合，讓</a:t>
            </a:r>
            <a:r>
              <a:rPr lang="zh-TW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版面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達到更</a:t>
            </a:r>
            <a:r>
              <a:rPr lang="zh-TW" altLang="en-US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富有變化和清晰的視覺效果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dirty="0" smtClean="0">
              <a:latin typeface="華康超明體" pitchFamily="49" charset="-120"/>
              <a:ea typeface="華康超明體" pitchFamily="49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透過</a:t>
            </a:r>
            <a:r>
              <a:rPr lang="zh-TW" altLang="en-US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學習單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的設計，</a:t>
            </a:r>
            <a:r>
              <a:rPr lang="zh-TW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帶領學生</a:t>
            </a:r>
            <a:r>
              <a:rPr lang="zh-TW" altLang="en-US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練習編輯及排版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。  </a:t>
            </a:r>
            <a:endParaRPr lang="en-US" altLang="zh-TW" dirty="0" smtClean="0">
              <a:latin typeface="華康超明體" pitchFamily="49" charset="-120"/>
              <a:ea typeface="華康超明體" pitchFamily="49" charset="-120"/>
            </a:endParaRPr>
          </a:p>
          <a:p>
            <a:pPr eaLnBrk="1" hangingPunct="1">
              <a:spcBef>
                <a:spcPts val="1200"/>
              </a:spcBef>
              <a:buFont typeface="Arial" pitchFamily="34" charset="0"/>
              <a:buNone/>
              <a:defRPr/>
            </a:pPr>
            <a:r>
              <a:rPr lang="zh-TW" altLang="en-US" sz="2200" dirty="0" smtClean="0">
                <a:latin typeface="華康超明體" pitchFamily="49" charset="-120"/>
                <a:ea typeface="華康超明體" pitchFamily="49" charset="-120"/>
              </a:rPr>
              <a:t>   </a:t>
            </a:r>
            <a:endParaRPr lang="en-US" altLang="zh-TW" sz="2200" dirty="0" smtClean="0">
              <a:latin typeface="華康超明體" pitchFamily="49" charset="-120"/>
              <a:ea typeface="華康超明體" pitchFamily="49" charset="-120"/>
            </a:endParaRPr>
          </a:p>
          <a:p>
            <a:pPr eaLnBrk="1" hangingPunct="1">
              <a:spcBef>
                <a:spcPts val="1200"/>
              </a:spcBef>
              <a:defRPr/>
            </a:pPr>
            <a:endParaRPr lang="zh-TW" altLang="en-US" sz="2200" dirty="0" smtClean="0">
              <a:latin typeface="華康超明體" pitchFamily="49" charset="-120"/>
              <a:ea typeface="華康超明體" pitchFamily="49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116632"/>
            <a:ext cx="31683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248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單元三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840317" y="5013176"/>
            <a:ext cx="7692123" cy="1656184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endParaRPr lang="en-US" altLang="zh-TW" sz="3200" dirty="0" smtClean="0">
              <a:latin typeface="華康超明體" pitchFamily="49" charset="-120"/>
              <a:ea typeface="華康超明體" pitchFamily="49" charset="-120"/>
            </a:endParaRPr>
          </a:p>
          <a:p>
            <a:r>
              <a:rPr lang="zh-TW" altLang="en-US" sz="3200" dirty="0" smtClean="0">
                <a:latin typeface="華康超明體" pitchFamily="49" charset="-120"/>
                <a:ea typeface="華康超明體" pitchFamily="49" charset="-120"/>
              </a:rPr>
              <a:t>運用</a:t>
            </a:r>
            <a:r>
              <a:rPr lang="zh-TW" altLang="en-US" sz="32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文字、圖片以及</a:t>
            </a:r>
            <a:r>
              <a:rPr lang="zh-TW" altLang="en-US" sz="32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色彩</a:t>
            </a:r>
            <a:r>
              <a:rPr lang="zh-TW" altLang="en-US" sz="3200" dirty="0" smtClean="0">
                <a:latin typeface="華康超明體" pitchFamily="49" charset="-120"/>
                <a:ea typeface="華康超明體" pitchFamily="49" charset="-120"/>
              </a:rPr>
              <a:t>的</a:t>
            </a:r>
            <a:r>
              <a:rPr lang="zh-TW" altLang="en-US" sz="3200" dirty="0">
                <a:latin typeface="華康超明體" pitchFamily="49" charset="-120"/>
                <a:ea typeface="華康超明體" pitchFamily="49" charset="-120"/>
              </a:rPr>
              <a:t>結合，讓</a:t>
            </a:r>
            <a:r>
              <a:rPr lang="zh-TW" alt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版面</a:t>
            </a:r>
            <a:r>
              <a:rPr lang="zh-TW" altLang="en-US" sz="3200" dirty="0" smtClean="0">
                <a:latin typeface="華康超明體" pitchFamily="49" charset="-120"/>
                <a:ea typeface="華康超明體" pitchFamily="49" charset="-120"/>
              </a:rPr>
              <a:t>達到</a:t>
            </a:r>
            <a:r>
              <a:rPr lang="zh-TW" altLang="en-US" sz="3200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富有變化</a:t>
            </a:r>
            <a:r>
              <a:rPr lang="zh-TW" altLang="en-US" sz="3200" dirty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而</a:t>
            </a:r>
            <a:r>
              <a:rPr lang="zh-TW" altLang="en-US" sz="3200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清晰</a:t>
            </a:r>
            <a:r>
              <a:rPr lang="zh-TW" altLang="en-US" sz="3200" dirty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的視覺效果</a:t>
            </a:r>
            <a:r>
              <a:rPr lang="zh-TW" altLang="en-US" sz="3200" dirty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sz="3200" dirty="0">
              <a:latin typeface="華康超明體" pitchFamily="49" charset="-120"/>
              <a:ea typeface="華康超明體" pitchFamily="49" charset="-120"/>
            </a:endParaRPr>
          </a:p>
          <a:p>
            <a:endParaRPr lang="zh-TW" altLang="zh-TW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zh-TW" sz="45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ＣＶＩ視覺震撼</a:t>
            </a:r>
            <a:r>
              <a:rPr lang="zh-TW" altLang="zh-TW" sz="45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中心</a:t>
            </a:r>
            <a:r>
              <a:rPr lang="en-US" altLang="zh-TW" sz="1500" b="1" dirty="0">
                <a:solidFill>
                  <a:schemeClr val="bg1">
                    <a:lumMod val="85000"/>
                  </a:schemeClr>
                </a:solidFill>
              </a:rPr>
              <a:t>center for visual impact </a:t>
            </a:r>
            <a:endParaRPr lang="zh-TW" altLang="en-US" sz="1500" dirty="0" smtClean="0">
              <a:solidFill>
                <a:schemeClr val="accent2">
                  <a:lumMod val="60000"/>
                  <a:lumOff val="40000"/>
                </a:schemeClr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7776864" cy="359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單元三 如何編輯</a:t>
            </a:r>
            <a:r>
              <a:rPr lang="en-US" altLang="zh-TW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? </a:t>
            </a:r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如何排版</a:t>
            </a:r>
            <a:r>
              <a:rPr lang="en-US" altLang="zh-TW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? </a:t>
            </a:r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報紙範例</a:t>
            </a:r>
          </a:p>
        </p:txBody>
      </p:sp>
      <p:pic>
        <p:nvPicPr>
          <p:cNvPr id="7" name="圖片 6" descr="編排設計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3" y="1916832"/>
            <a:ext cx="2232247" cy="4225652"/>
          </a:xfrm>
          <a:prstGeom prst="rect">
            <a:avLst/>
          </a:prstGeom>
        </p:spPr>
      </p:pic>
      <p:pic>
        <p:nvPicPr>
          <p:cNvPr id="9" name="圖片 8" descr="編排設計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1916832"/>
            <a:ext cx="2160240" cy="4104456"/>
          </a:xfrm>
          <a:prstGeom prst="rect">
            <a:avLst/>
          </a:prstGeom>
        </p:spPr>
      </p:pic>
      <p:pic>
        <p:nvPicPr>
          <p:cNvPr id="10" name="圖片 9" descr="編排設計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1988840"/>
            <a:ext cx="3672408" cy="4104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611560" y="331788"/>
            <a:ext cx="7488832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611560" y="404813"/>
            <a:ext cx="8137153" cy="792162"/>
          </a:xfrm>
        </p:spPr>
        <p:txBody>
          <a:bodyPr/>
          <a:lstStyle/>
          <a:p>
            <a:pPr algn="l" eaLnBrk="1" hangingPunct="1"/>
            <a:r>
              <a:rPr lang="zh-TW" altLang="en-US" sz="29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單元三 依</a:t>
            </a:r>
            <a:r>
              <a:rPr lang="zh-TW" altLang="zh-TW" sz="2900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範例</a:t>
            </a:r>
            <a:r>
              <a:rPr lang="zh-TW" altLang="zh-TW" sz="29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設計</a:t>
            </a:r>
            <a:r>
              <a:rPr lang="zh-TW" altLang="en-US" sz="29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性別平等教育主題報</a:t>
            </a:r>
            <a:endParaRPr lang="zh-TW" altLang="en-US" sz="2900" dirty="0">
              <a:solidFill>
                <a:srgbClr val="953735"/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9473"/>
            <a:ext cx="3849656" cy="489587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29473"/>
            <a:ext cx="3960440" cy="489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2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611560" y="331788"/>
            <a:ext cx="7488832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611560" y="404813"/>
            <a:ext cx="8137153" cy="792162"/>
          </a:xfrm>
        </p:spPr>
        <p:txBody>
          <a:bodyPr/>
          <a:lstStyle/>
          <a:p>
            <a:pPr algn="l" eaLnBrk="1" hangingPunct="1"/>
            <a:r>
              <a:rPr lang="zh-TW" altLang="en-US" sz="29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單元三 依</a:t>
            </a:r>
            <a:r>
              <a:rPr lang="zh-TW" altLang="zh-TW" sz="2900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範例</a:t>
            </a:r>
            <a:r>
              <a:rPr lang="zh-TW" altLang="zh-TW" sz="29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設計</a:t>
            </a:r>
            <a:r>
              <a:rPr lang="zh-TW" altLang="en-US" sz="29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性別平等教育主題報</a:t>
            </a:r>
            <a:endParaRPr lang="zh-TW" altLang="en-US" sz="2900" dirty="0">
              <a:solidFill>
                <a:srgbClr val="953735"/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7849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92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圓角矩形 7"/>
          <p:cNvSpPr/>
          <p:nvPr/>
        </p:nvSpPr>
        <p:spPr>
          <a:xfrm>
            <a:off x="971550" y="1052513"/>
            <a:ext cx="7345363" cy="48974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5124" name="標題 1"/>
          <p:cNvSpPr>
            <a:spLocks noGrp="1"/>
          </p:cNvSpPr>
          <p:nvPr>
            <p:ph type="title"/>
          </p:nvPr>
        </p:nvSpPr>
        <p:spPr>
          <a:xfrm>
            <a:off x="971550" y="1916113"/>
            <a:ext cx="7345363" cy="2881312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教學活動 單元四</a:t>
            </a:r>
            <a:r>
              <a:rPr lang="en-US" altLang="zh-TW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/>
            </a:r>
            <a:br>
              <a:rPr lang="en-US" altLang="zh-TW" sz="5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</a:br>
            <a:r>
              <a:rPr lang="en-US" altLang="zh-TW" sz="5000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/>
            </a:r>
            <a:br>
              <a:rPr lang="en-US" altLang="zh-TW" sz="5000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</a:br>
            <a:r>
              <a:rPr lang="zh-TW" altLang="en-US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小組分組報告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115616" y="1556793"/>
            <a:ext cx="7056783" cy="4393158"/>
          </a:xfrm>
        </p:spPr>
        <p:txBody>
          <a:bodyPr/>
          <a:lstStyle/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sz="3300" b="1" dirty="0" smtClean="0">
                <a:latin typeface="微軟正黑體" pitchFamily="34" charset="-120"/>
                <a:ea typeface="微軟正黑體" pitchFamily="34" charset="-120"/>
              </a:rPr>
              <a:t>各組將已撰寫好的</a:t>
            </a:r>
            <a:r>
              <a:rPr lang="zh-TW" altLang="en-US" sz="33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性別平等教育英文主題報</a:t>
            </a:r>
            <a:r>
              <a:rPr lang="zh-TW" altLang="en-US" sz="3300" b="1" dirty="0" smtClean="0">
                <a:latin typeface="微軟正黑體" pitchFamily="34" charset="-120"/>
                <a:ea typeface="微軟正黑體" pitchFamily="34" charset="-120"/>
              </a:rPr>
              <a:t>，上台</a:t>
            </a:r>
            <a:r>
              <a:rPr lang="zh-TW" altLang="en-US" sz="33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分享及報告</a:t>
            </a:r>
            <a:r>
              <a:rPr lang="zh-TW" altLang="zh-TW" sz="33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33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sz="3300" b="1" dirty="0" smtClean="0">
                <a:latin typeface="微軟正黑體" pitchFamily="34" charset="-120"/>
                <a:ea typeface="微軟正黑體" pitchFamily="34" charset="-120"/>
              </a:rPr>
              <a:t>讓學生填寫</a:t>
            </a:r>
            <a:r>
              <a:rPr lang="zh-TW" altLang="en-US" sz="33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實作評量表</a:t>
            </a:r>
            <a:r>
              <a:rPr lang="zh-TW" altLang="en-US" sz="3300" b="1" dirty="0">
                <a:latin typeface="微軟正黑體" pitchFamily="34" charset="-120"/>
                <a:ea typeface="微軟正黑體" pitchFamily="34" charset="-120"/>
              </a:rPr>
              <a:t>及</a:t>
            </a:r>
            <a:r>
              <a:rPr lang="zh-TW" altLang="en-US" sz="33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小組合作學習自評互評表</a:t>
            </a:r>
            <a:r>
              <a:rPr lang="zh-TW" altLang="en-US" sz="3300" b="1" dirty="0" smtClean="0">
                <a:latin typeface="微軟正黑體" pitchFamily="34" charset="-120"/>
                <a:ea typeface="微軟正黑體" pitchFamily="34" charset="-120"/>
              </a:rPr>
              <a:t>，藉以更</a:t>
            </a:r>
            <a:r>
              <a:rPr lang="zh-TW" altLang="en-US" sz="33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完整地瞭解學生的表現</a:t>
            </a:r>
            <a:r>
              <a:rPr lang="zh-TW" altLang="en-US" sz="33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33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sz="3300" b="1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en-US" sz="33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靜態的海報展</a:t>
            </a:r>
            <a:r>
              <a:rPr lang="zh-TW" altLang="en-US" sz="3300" b="1" dirty="0" smtClean="0">
                <a:latin typeface="微軟正黑體" pitchFamily="34" charset="-120"/>
                <a:ea typeface="微軟正黑體" pitchFamily="34" charset="-120"/>
              </a:rPr>
              <a:t>來呈現期末</a:t>
            </a:r>
            <a:r>
              <a:rPr lang="zh-TW" altLang="en-US" sz="33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成果發表</a:t>
            </a:r>
            <a:r>
              <a:rPr lang="zh-TW" altLang="en-US" sz="3300" b="1" dirty="0" smtClean="0">
                <a:latin typeface="微軟正黑體" pitchFamily="34" charset="-120"/>
                <a:ea typeface="微軟正黑體" pitchFamily="34" charset="-120"/>
              </a:rPr>
              <a:t>並進行期末</a:t>
            </a:r>
            <a:r>
              <a:rPr lang="zh-TW" altLang="en-US" sz="3300" b="1" dirty="0" smtClean="0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課程檢討</a:t>
            </a:r>
            <a:r>
              <a:rPr lang="zh-TW" altLang="en-US" sz="33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33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spcBef>
                <a:spcPts val="1200"/>
              </a:spcBef>
              <a:buFont typeface="Arial" pitchFamily="34" charset="0"/>
              <a:buNone/>
              <a:defRPr/>
            </a:pPr>
            <a:r>
              <a:rPr lang="zh-TW" altLang="en-US" sz="2200" b="1" dirty="0" smtClean="0">
                <a:latin typeface="微軟正黑體" pitchFamily="34" charset="-120"/>
                <a:ea typeface="微軟正黑體" pitchFamily="34" charset="-120"/>
              </a:rPr>
              <a:t>   </a:t>
            </a:r>
            <a:endParaRPr lang="en-US" altLang="zh-TW" sz="22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spcBef>
                <a:spcPts val="1200"/>
              </a:spcBef>
              <a:defRPr/>
            </a:pPr>
            <a:endParaRPr lang="zh-TW" altLang="en-US" sz="2200" b="1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116632"/>
            <a:ext cx="31683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296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單元四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單元四 小組分組報告</a:t>
            </a:r>
          </a:p>
        </p:txBody>
      </p:sp>
      <p:pic>
        <p:nvPicPr>
          <p:cNvPr id="9" name="圖片 8">
            <a:hlinkClick r:id="rId3" action="ppaction://hlinkfile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28" y="4207908"/>
            <a:ext cx="3734572" cy="2245428"/>
          </a:xfrm>
          <a:prstGeom prst="rect">
            <a:avLst/>
          </a:prstGeom>
        </p:spPr>
      </p:pic>
      <p:pic>
        <p:nvPicPr>
          <p:cNvPr id="10" name="圖片 9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44824"/>
            <a:ext cx="3744416" cy="2363084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28" y="1844823"/>
            <a:ext cx="3734571" cy="2363085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207908"/>
            <a:ext cx="3744415" cy="2261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單元四 小組分組報告 完成小組合作學習單</a:t>
            </a:r>
          </a:p>
        </p:txBody>
      </p:sp>
      <p:pic>
        <p:nvPicPr>
          <p:cNvPr id="9" name="圖片 8" descr="P1210152.JPG">
            <a:hlinkClick r:id="rId3" action="ppaction://hlinkfile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7428" y="4185084"/>
            <a:ext cx="3518548" cy="2160240"/>
          </a:xfrm>
          <a:prstGeom prst="rect">
            <a:avLst/>
          </a:prstGeom>
        </p:spPr>
      </p:pic>
      <p:pic>
        <p:nvPicPr>
          <p:cNvPr id="10" name="圖片 9" descr="口頭報告.JP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9992" y="4221088"/>
            <a:ext cx="3888432" cy="2088232"/>
          </a:xfrm>
          <a:prstGeom prst="rect">
            <a:avLst/>
          </a:prstGeom>
        </p:spPr>
      </p:pic>
      <p:pic>
        <p:nvPicPr>
          <p:cNvPr id="11" name="圖片 10" descr="小組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7584" y="1844823"/>
            <a:ext cx="3528392" cy="2192153"/>
          </a:xfrm>
          <a:prstGeom prst="rect">
            <a:avLst/>
          </a:prstGeom>
        </p:spPr>
      </p:pic>
      <p:pic>
        <p:nvPicPr>
          <p:cNvPr id="13" name="圖片 12" descr="小組討論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99992" y="1844825"/>
            <a:ext cx="3888432" cy="219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6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單元四   學生作品集錦</a:t>
            </a:r>
            <a:endParaRPr lang="zh-TW" altLang="en-US" sz="3000" b="1" dirty="0" smtClean="0">
              <a:solidFill>
                <a:srgbClr val="953735"/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700808"/>
            <a:ext cx="3756017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1700808"/>
            <a:ext cx="396044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187624" y="1556792"/>
            <a:ext cx="7129289" cy="4680520"/>
          </a:xfrm>
        </p:spPr>
        <p:txBody>
          <a:bodyPr/>
          <a:lstStyle/>
          <a:p>
            <a:pPr marL="0" indent="0" eaLnBrk="1" hangingPunct="1">
              <a:lnSpc>
                <a:spcPts val="4200"/>
              </a:lnSpc>
              <a:spcBef>
                <a:spcPts val="1200"/>
              </a:spcBef>
              <a:buNone/>
              <a:defRPr/>
            </a:pPr>
            <a:r>
              <a:rPr lang="en-US" altLang="zh-TW" sz="3400" b="1" dirty="0" smtClean="0"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lang="zh-TW" altLang="en-US" sz="3400" b="1" dirty="0" smtClean="0">
                <a:latin typeface="微軟正黑體" pitchFamily="34" charset="-120"/>
                <a:ea typeface="微軟正黑體" pitchFamily="34" charset="-120"/>
              </a:rPr>
              <a:t>龍騰高中英文</a:t>
            </a:r>
            <a:r>
              <a:rPr lang="en-US" altLang="zh-TW" sz="3400" b="1" dirty="0" smtClean="0">
                <a:latin typeface="微軟正黑體" pitchFamily="34" charset="-120"/>
                <a:ea typeface="微軟正黑體" pitchFamily="34" charset="-120"/>
              </a:rPr>
              <a:t>B4U12 </a:t>
            </a:r>
            <a:r>
              <a:rPr lang="zh-TW" altLang="en-US" sz="3400" b="1" dirty="0" smtClean="0">
                <a:latin typeface="微軟正黑體" pitchFamily="34" charset="-120"/>
                <a:ea typeface="微軟正黑體" pitchFamily="34" charset="-120"/>
              </a:rPr>
              <a:t>吳季剛</a:t>
            </a:r>
            <a:endParaRPr lang="en-US" altLang="zh-TW" sz="3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4200"/>
              </a:lnSpc>
              <a:spcBef>
                <a:spcPts val="1200"/>
              </a:spcBef>
              <a:buNone/>
              <a:defRPr/>
            </a:pPr>
            <a:r>
              <a:rPr lang="en-US" altLang="zh-TW" sz="3400" b="1" dirty="0" smtClean="0">
                <a:solidFill>
                  <a:srgbClr val="0000FF"/>
                </a:solidFill>
              </a:rPr>
              <a:t>Jason </a:t>
            </a:r>
            <a:r>
              <a:rPr lang="en-US" altLang="zh-TW" sz="3400" b="1" dirty="0">
                <a:solidFill>
                  <a:srgbClr val="0000FF"/>
                </a:solidFill>
              </a:rPr>
              <a:t>Wu: from Dolls to the First Lady</a:t>
            </a:r>
          </a:p>
          <a:p>
            <a:pPr marL="0" indent="0" eaLnBrk="1" hangingPunct="1">
              <a:lnSpc>
                <a:spcPts val="4200"/>
              </a:lnSpc>
              <a:spcBef>
                <a:spcPts val="1200"/>
              </a:spcBef>
              <a:buNone/>
              <a:defRPr/>
            </a:pPr>
            <a:r>
              <a:rPr lang="en-US" altLang="zh-TW" sz="3400" b="1" dirty="0" smtClean="0"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en-US" sz="3400" b="1" dirty="0" smtClean="0">
                <a:latin typeface="微軟正黑體" pitchFamily="34" charset="-120"/>
                <a:ea typeface="微軟正黑體" pitchFamily="34" charset="-120"/>
              </a:rPr>
              <a:t>運用各種</a:t>
            </a:r>
            <a:r>
              <a:rPr lang="zh-TW" altLang="en-US" sz="34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教學資源</a:t>
            </a:r>
            <a:r>
              <a:rPr lang="zh-TW" altLang="en-US" sz="3400" b="1" dirty="0">
                <a:latin typeface="微軟正黑體" pitchFamily="34" charset="-120"/>
                <a:ea typeface="微軟正黑體" pitchFamily="34" charset="-120"/>
              </a:rPr>
              <a:t>自</a:t>
            </a:r>
            <a:r>
              <a:rPr lang="zh-TW" altLang="en-US" sz="3400" b="1" dirty="0" smtClean="0">
                <a:latin typeface="微軟正黑體" pitchFamily="34" charset="-120"/>
                <a:ea typeface="微軟正黑體" pitchFamily="34" charset="-120"/>
              </a:rPr>
              <a:t>編英專教材</a:t>
            </a:r>
            <a:endParaRPr lang="en-US" altLang="zh-TW" sz="34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742950" indent="-742950" eaLnBrk="1" hangingPunct="1">
              <a:lnSpc>
                <a:spcPts val="4200"/>
              </a:lnSpc>
              <a:spcBef>
                <a:spcPts val="1200"/>
              </a:spcBef>
              <a:buAutoNum type="arabicParenBoth"/>
              <a:defRPr/>
            </a:pPr>
            <a:r>
              <a:rPr lang="en-US" altLang="zh-TW" sz="3400" b="1" dirty="0" err="1" smtClean="0">
                <a:solidFill>
                  <a:srgbClr val="0000FF"/>
                </a:solidFill>
              </a:rPr>
              <a:t>Uldus</a:t>
            </a:r>
            <a:r>
              <a:rPr lang="en-US" altLang="zh-TW" sz="3400" b="1" dirty="0" smtClean="0">
                <a:solidFill>
                  <a:srgbClr val="0000FF"/>
                </a:solidFill>
              </a:rPr>
              <a:t> </a:t>
            </a:r>
            <a:r>
              <a:rPr lang="en-US" altLang="zh-TW" sz="3400" b="1" dirty="0" err="1">
                <a:solidFill>
                  <a:srgbClr val="0000FF"/>
                </a:solidFill>
              </a:rPr>
              <a:t>Bakhtiozina</a:t>
            </a:r>
            <a:r>
              <a:rPr lang="en-US" altLang="zh-TW" sz="3400" b="1" dirty="0">
                <a:solidFill>
                  <a:srgbClr val="0000FF"/>
                </a:solidFill>
              </a:rPr>
              <a:t>: </a:t>
            </a:r>
            <a:r>
              <a:rPr lang="en-US" altLang="zh-TW" sz="3400" b="1" dirty="0" smtClean="0">
                <a:solidFill>
                  <a:srgbClr val="0000FF"/>
                </a:solidFill>
              </a:rPr>
              <a:t>Turn Stereotypes  </a:t>
            </a:r>
            <a:r>
              <a:rPr lang="en-US" altLang="zh-TW" sz="3400" b="1" dirty="0">
                <a:solidFill>
                  <a:srgbClr val="0000FF"/>
                </a:solidFill>
              </a:rPr>
              <a:t>U</a:t>
            </a:r>
            <a:r>
              <a:rPr lang="en-US" altLang="zh-TW" sz="3400" b="1" dirty="0" smtClean="0">
                <a:solidFill>
                  <a:srgbClr val="0000FF"/>
                </a:solidFill>
              </a:rPr>
              <a:t>pside Down</a:t>
            </a:r>
          </a:p>
          <a:p>
            <a:pPr marL="742950" indent="-742950" eaLnBrk="1" hangingPunct="1">
              <a:lnSpc>
                <a:spcPts val="4200"/>
              </a:lnSpc>
              <a:spcBef>
                <a:spcPts val="1200"/>
              </a:spcBef>
              <a:buAutoNum type="arabicParenBoth"/>
              <a:defRPr/>
            </a:pPr>
            <a:r>
              <a:rPr lang="en-US" altLang="zh-TW" sz="3400" b="1" dirty="0" smtClean="0">
                <a:solidFill>
                  <a:srgbClr val="0000FF"/>
                </a:solidFill>
              </a:rPr>
              <a:t>Sheryl </a:t>
            </a:r>
            <a:r>
              <a:rPr lang="en-US" altLang="zh-TW" sz="3400" b="1" dirty="0">
                <a:solidFill>
                  <a:srgbClr val="0000FF"/>
                </a:solidFill>
              </a:rPr>
              <a:t>Sandberg: </a:t>
            </a:r>
            <a:r>
              <a:rPr lang="en-US" altLang="zh-TW" sz="3400" b="1" dirty="0" smtClean="0">
                <a:solidFill>
                  <a:srgbClr val="0000FF"/>
                </a:solidFill>
              </a:rPr>
              <a:t>Women Leaders</a:t>
            </a:r>
          </a:p>
          <a:p>
            <a:pPr marL="0" indent="0" eaLnBrk="1" hangingPunct="1">
              <a:lnSpc>
                <a:spcPts val="4200"/>
              </a:lnSpc>
              <a:spcBef>
                <a:spcPts val="1200"/>
              </a:spcBef>
              <a:buNone/>
              <a:defRPr/>
            </a:pPr>
            <a:r>
              <a:rPr lang="en-US" altLang="zh-TW" sz="3400" b="1" dirty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lang="en-US" altLang="zh-TW" sz="3400" b="1" dirty="0" smtClean="0">
                <a:latin typeface="微軟正黑體" pitchFamily="34" charset="-120"/>
                <a:ea typeface="微軟正黑體" pitchFamily="34" charset="-120"/>
              </a:rPr>
              <a:t>.</a:t>
            </a:r>
            <a:r>
              <a:rPr lang="zh-TW" altLang="en-US" sz="3400" b="1" dirty="0" smtClean="0">
                <a:latin typeface="微軟正黑體" pitchFamily="34" charset="-120"/>
                <a:ea typeface="微軟正黑體" pitchFamily="34" charset="-120"/>
              </a:rPr>
              <a:t>共備設計各種</a:t>
            </a:r>
            <a:r>
              <a:rPr lang="zh-TW" altLang="en-US" sz="34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小組學習單</a:t>
            </a:r>
            <a:endParaRPr lang="en-US" altLang="zh-TW" sz="34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4200"/>
              </a:lnSpc>
              <a:spcBef>
                <a:spcPts val="1200"/>
              </a:spcBef>
              <a:buNone/>
              <a:defRPr/>
            </a:pPr>
            <a:endParaRPr lang="en-US" altLang="zh-TW" sz="3400" b="1" dirty="0">
              <a:latin typeface="微軟正黑體" pitchFamily="34" charset="-120"/>
              <a:ea typeface="微軟正黑體" pitchFamily="34" charset="-120"/>
            </a:endParaRPr>
          </a:p>
          <a:p>
            <a:pPr marL="0" indent="0">
              <a:lnSpc>
                <a:spcPts val="4200"/>
              </a:lnSpc>
              <a:buNone/>
            </a:pPr>
            <a:endParaRPr lang="en-US" altLang="zh-TW" sz="3400" b="1" dirty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lnSpc>
                <a:spcPts val="4200"/>
              </a:lnSpc>
              <a:spcBef>
                <a:spcPts val="1200"/>
              </a:spcBef>
              <a:buFont typeface="Arial" pitchFamily="34" charset="0"/>
              <a:buNone/>
              <a:defRPr/>
            </a:pPr>
            <a:r>
              <a:rPr lang="zh-TW" altLang="en-US" sz="3400" b="1" dirty="0" smtClean="0">
                <a:latin typeface="微軟正黑體" pitchFamily="34" charset="-120"/>
                <a:ea typeface="微軟正黑體" pitchFamily="34" charset="-120"/>
              </a:rPr>
              <a:t>   </a:t>
            </a:r>
            <a:endParaRPr lang="en-US" altLang="zh-TW" sz="3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lnSpc>
                <a:spcPts val="4200"/>
              </a:lnSpc>
              <a:spcBef>
                <a:spcPts val="1200"/>
              </a:spcBef>
              <a:defRPr/>
            </a:pPr>
            <a:endParaRPr lang="zh-TW" altLang="en-US" sz="3400" b="1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116632"/>
            <a:ext cx="31683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080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教案來源</a:t>
            </a:r>
          </a:p>
        </p:txBody>
      </p:sp>
    </p:spTree>
    <p:extLst>
      <p:ext uri="{BB962C8B-B14F-4D97-AF65-F5344CB8AC3E}">
        <p14:creationId xmlns:p14="http://schemas.microsoft.com/office/powerpoint/2010/main" val="386763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單元四   學生作品集錦</a:t>
            </a:r>
            <a:endParaRPr lang="zh-TW" altLang="en-US" sz="3000" b="1" dirty="0" smtClean="0">
              <a:solidFill>
                <a:srgbClr val="953735"/>
              </a:solidFill>
              <a:latin typeface="Times New Roman" pitchFamily="18" charset="0"/>
              <a:ea typeface="華康超明體" pitchFamily="49" charset="-120"/>
              <a:cs typeface="Times New Roman" pitchFamily="18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1891384"/>
            <a:ext cx="3816424" cy="448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700808"/>
            <a:ext cx="4032447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單元四   學生作品集錦</a:t>
            </a:r>
            <a:endParaRPr lang="zh-TW" altLang="en-US" sz="3300" b="1" dirty="0" smtClean="0">
              <a:solidFill>
                <a:srgbClr val="953735"/>
              </a:solidFill>
              <a:latin typeface="Times New Roman" pitchFamily="18" charset="0"/>
              <a:ea typeface="華康超明體" pitchFamily="49" charset="-12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732410"/>
            <a:ext cx="3960440" cy="493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1832109"/>
            <a:ext cx="3888431" cy="462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單元四   學生作品集錦</a:t>
            </a:r>
            <a:endParaRPr lang="zh-TW" altLang="en-US" sz="3000" b="1" dirty="0" smtClean="0">
              <a:solidFill>
                <a:srgbClr val="953735"/>
              </a:solidFill>
              <a:latin typeface="Times New Roman" pitchFamily="18" charset="0"/>
              <a:ea typeface="華康超明體" pitchFamily="49" charset="-12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668937"/>
            <a:ext cx="3888432" cy="484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1916831"/>
            <a:ext cx="3888432" cy="459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圓角矩形 7"/>
          <p:cNvSpPr/>
          <p:nvPr/>
        </p:nvSpPr>
        <p:spPr>
          <a:xfrm>
            <a:off x="971551" y="1196752"/>
            <a:ext cx="6984825" cy="4392488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5124" name="標題 1"/>
          <p:cNvSpPr>
            <a:spLocks noGrp="1"/>
          </p:cNvSpPr>
          <p:nvPr>
            <p:ph type="title"/>
          </p:nvPr>
        </p:nvSpPr>
        <p:spPr>
          <a:xfrm>
            <a:off x="971551" y="1916113"/>
            <a:ext cx="6768801" cy="2881312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5800" b="1" dirty="0">
                <a:solidFill>
                  <a:srgbClr val="0070C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學 習 成 </a:t>
            </a:r>
            <a:r>
              <a:rPr lang="zh-TW" altLang="en-US" sz="5800" b="1" dirty="0" smtClean="0">
                <a:solidFill>
                  <a:srgbClr val="0070C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效</a:t>
            </a:r>
            <a:r>
              <a:rPr lang="en-US" altLang="zh-TW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/>
            </a:r>
            <a:br>
              <a:rPr lang="en-US" altLang="zh-TW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</a:br>
            <a:r>
              <a:rPr lang="zh-HK" altLang="zh-TW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教</a:t>
            </a:r>
            <a:r>
              <a:rPr lang="en-US" altLang="zh-HK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 </a:t>
            </a:r>
            <a:r>
              <a:rPr lang="zh-HK" altLang="zh-TW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學</a:t>
            </a:r>
            <a:r>
              <a:rPr lang="en-US" altLang="zh-HK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 </a:t>
            </a:r>
            <a:r>
              <a:rPr lang="zh-HK" altLang="zh-TW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省</a:t>
            </a:r>
            <a:r>
              <a:rPr lang="en-US" altLang="zh-HK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 </a:t>
            </a:r>
            <a:r>
              <a:rPr lang="zh-HK" altLang="zh-TW" sz="5800" b="1" dirty="0" smtClean="0">
                <a:solidFill>
                  <a:srgbClr val="7030A0"/>
                </a:solidFill>
                <a:latin typeface="華康POP1體W7(P)" pitchFamily="82" charset="-120"/>
                <a:ea typeface="華康POP1體W7(P)" pitchFamily="82" charset="-120"/>
                <a:cs typeface="華康平劇體W7"/>
              </a:rPr>
              <a:t>思</a:t>
            </a:r>
            <a:endParaRPr lang="zh-TW" altLang="en-US" sz="5800" b="1" dirty="0" smtClean="0">
              <a:solidFill>
                <a:srgbClr val="7030A0"/>
              </a:solidFill>
              <a:latin typeface="華康POP1體W7(P)" pitchFamily="82" charset="-120"/>
              <a:ea typeface="華康POP1體W7(P)" pitchFamily="82" charset="-120"/>
              <a:cs typeface="華康平劇體W7"/>
            </a:endParaRPr>
          </a:p>
        </p:txBody>
      </p:sp>
    </p:spTree>
    <p:extLst>
      <p:ext uri="{BB962C8B-B14F-4D97-AF65-F5344CB8AC3E}">
        <p14:creationId xmlns:p14="http://schemas.microsoft.com/office/powerpoint/2010/main" val="201471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486305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marL="514350" indent="-514350" algn="l" eaLnBrk="1" hangingPunct="1">
              <a:spcBef>
                <a:spcPts val="1200"/>
              </a:spcBef>
              <a:defRPr/>
            </a:pPr>
            <a:r>
              <a:rPr lang="en-US" altLang="zh-TW" sz="3400" dirty="0" smtClean="0">
                <a:latin typeface="華康超明體" pitchFamily="49" charset="-120"/>
                <a:ea typeface="華康超明體" pitchFamily="49" charset="-120"/>
              </a:rPr>
              <a:t>1. </a:t>
            </a:r>
            <a:r>
              <a:rPr lang="zh-TW" altLang="zh-TW" sz="3400" dirty="0" smtClean="0">
                <a:latin typeface="華康超明體" pitchFamily="49" charset="-120"/>
                <a:ea typeface="華康超明體" pitchFamily="49" charset="-120"/>
              </a:rPr>
              <a:t>透過</a:t>
            </a:r>
            <a:r>
              <a:rPr lang="zh-TW" altLang="en-US" sz="34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性別平等教育英文專題</a:t>
            </a:r>
            <a:r>
              <a:rPr lang="zh-TW" altLang="zh-TW" sz="3400" dirty="0">
                <a:latin typeface="華康超明體" pitchFamily="49" charset="-120"/>
                <a:ea typeface="華康超明體" pitchFamily="49" charset="-120"/>
              </a:rPr>
              <a:t>，幫助</a:t>
            </a:r>
            <a:r>
              <a:rPr lang="zh-TW" altLang="zh-TW" sz="3400" dirty="0" smtClean="0">
                <a:latin typeface="華康超明體" pitchFamily="49" charset="-120"/>
                <a:ea typeface="華康超明體" pitchFamily="49" charset="-120"/>
              </a:rPr>
              <a:t>我</a:t>
            </a:r>
            <a:r>
              <a:rPr lang="en-US" altLang="zh-TW" sz="3400" dirty="0" smtClean="0">
                <a:latin typeface="華康超明體" pitchFamily="49" charset="-120"/>
                <a:ea typeface="華康超明體" pitchFamily="49" charset="-120"/>
              </a:rPr>
              <a:t/>
            </a:r>
            <a:br>
              <a:rPr lang="en-US" altLang="zh-TW" sz="3400" dirty="0" smtClean="0">
                <a:latin typeface="華康超明體" pitchFamily="49" charset="-120"/>
                <a:ea typeface="華康超明體" pitchFamily="49" charset="-120"/>
              </a:rPr>
            </a:br>
            <a:r>
              <a:rPr lang="zh-HK" altLang="zh-TW" sz="3400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增進</a:t>
            </a:r>
            <a:r>
              <a:rPr lang="zh-TW" altLang="zh-TW" sz="3400" dirty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英文</a:t>
            </a:r>
            <a:r>
              <a:rPr lang="zh-HK" altLang="zh-TW" sz="3400" dirty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聽說讀寫四大能力</a:t>
            </a:r>
            <a:r>
              <a:rPr lang="zh-TW" altLang="zh-TW" sz="3400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r>
              <a:rPr lang="en-US" altLang="zh-TW" sz="3400" dirty="0" smtClean="0">
                <a:solidFill>
                  <a:schemeClr val="bg1">
                    <a:lumMod val="85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12.28.5</a:t>
            </a:r>
            <a:endParaRPr lang="en-US" altLang="zh-TW" sz="3400" dirty="0">
              <a:latin typeface="華康超明體" pitchFamily="49" charset="-120"/>
              <a:ea typeface="華康超明體" pitchFamily="49" charset="-120"/>
            </a:endParaRPr>
          </a:p>
        </p:txBody>
      </p:sp>
      <p:graphicFrame>
        <p:nvGraphicFramePr>
          <p:cNvPr id="11" name="圖表 10"/>
          <p:cNvGraphicFramePr/>
          <p:nvPr>
            <p:extLst>
              <p:ext uri="{D42A27DB-BD31-4B8C-83A1-F6EECF244321}">
                <p14:modId xmlns:p14="http://schemas.microsoft.com/office/powerpoint/2010/main" val="3217230331"/>
              </p:ext>
            </p:extLst>
          </p:nvPr>
        </p:nvGraphicFramePr>
        <p:xfrm>
          <a:off x="755576" y="1700808"/>
          <a:ext cx="763284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5307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225606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225606" y="404813"/>
            <a:ext cx="8594544" cy="792162"/>
          </a:xfrm>
        </p:spPr>
        <p:txBody>
          <a:bodyPr/>
          <a:lstStyle/>
          <a:p>
            <a:pPr marL="514350" indent="-514350" algn="l" eaLnBrk="1" hangingPunct="1">
              <a:spcBef>
                <a:spcPts val="1200"/>
              </a:spcBef>
              <a:defRPr/>
            </a:pPr>
            <a:r>
              <a:rPr lang="en-US" altLang="zh-TW" sz="3500" dirty="0" smtClean="0">
                <a:latin typeface="華康超明體" pitchFamily="49" charset="-120"/>
                <a:ea typeface="華康超明體" pitchFamily="49" charset="-120"/>
              </a:rPr>
              <a:t>2</a:t>
            </a:r>
            <a:r>
              <a:rPr lang="en-US" altLang="zh-TW" sz="3500" dirty="0">
                <a:latin typeface="華康超明體" pitchFamily="49" charset="-120"/>
                <a:ea typeface="華康超明體" pitchFamily="49" charset="-120"/>
              </a:rPr>
              <a:t>.</a:t>
            </a:r>
            <a:r>
              <a:rPr lang="zh-TW" altLang="zh-TW" sz="3500" dirty="0">
                <a:latin typeface="華康超明體" pitchFamily="49" charset="-120"/>
                <a:ea typeface="華康超明體" pitchFamily="49" charset="-120"/>
              </a:rPr>
              <a:t>我喜歡使用</a:t>
            </a:r>
            <a:r>
              <a:rPr lang="zh-TW" altLang="zh-TW" sz="35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小組合作學習</a:t>
            </a:r>
            <a:r>
              <a:rPr lang="zh-TW" altLang="zh-TW" sz="3500" dirty="0">
                <a:latin typeface="華康超明體" pitchFamily="49" charset="-120"/>
                <a:ea typeface="華康超明體" pitchFamily="49" charset="-120"/>
              </a:rPr>
              <a:t>的方式</a:t>
            </a:r>
            <a:r>
              <a:rPr lang="zh-TW" altLang="zh-TW" sz="3500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r>
              <a:rPr lang="en-US" altLang="zh-TW" sz="1500" dirty="0" smtClean="0">
                <a:solidFill>
                  <a:schemeClr val="bg1">
                    <a:lumMod val="85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9.16.7.3</a:t>
            </a:r>
            <a:endParaRPr lang="en-US" altLang="zh-TW" sz="2900" dirty="0">
              <a:latin typeface="華康超明體" pitchFamily="49" charset="-120"/>
              <a:ea typeface="華康超明體" pitchFamily="49" charset="-120"/>
            </a:endParaRPr>
          </a:p>
        </p:txBody>
      </p:sp>
      <p:graphicFrame>
        <p:nvGraphicFramePr>
          <p:cNvPr id="9" name="圖表 8"/>
          <p:cNvGraphicFramePr/>
          <p:nvPr>
            <p:extLst>
              <p:ext uri="{D42A27DB-BD31-4B8C-83A1-F6EECF244321}">
                <p14:modId xmlns:p14="http://schemas.microsoft.com/office/powerpoint/2010/main" val="2003814048"/>
              </p:ext>
            </p:extLst>
          </p:nvPr>
        </p:nvGraphicFramePr>
        <p:xfrm>
          <a:off x="827584" y="1628800"/>
          <a:ext cx="756084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5307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pic>
        <p:nvPicPr>
          <p:cNvPr id="2" name="內容版面配置區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7561337" cy="6093295"/>
          </a:xfrm>
        </p:spPr>
      </p:pic>
      <p:sp>
        <p:nvSpPr>
          <p:cNvPr id="6" name="矩形 5"/>
          <p:cNvSpPr/>
          <p:nvPr/>
        </p:nvSpPr>
        <p:spPr>
          <a:xfrm>
            <a:off x="2699792" y="116632"/>
            <a:ext cx="3672408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080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學習金字塔</a:t>
            </a:r>
          </a:p>
        </p:txBody>
      </p:sp>
    </p:spTree>
    <p:extLst>
      <p:ext uri="{BB962C8B-B14F-4D97-AF65-F5344CB8AC3E}">
        <p14:creationId xmlns:p14="http://schemas.microsoft.com/office/powerpoint/2010/main" val="293863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pic>
        <p:nvPicPr>
          <p:cNvPr id="6" name="內容版面配置區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7" y="0"/>
            <a:ext cx="9126295" cy="6858000"/>
          </a:xfrm>
        </p:spPr>
      </p:pic>
    </p:spTree>
    <p:extLst>
      <p:ext uri="{BB962C8B-B14F-4D97-AF65-F5344CB8AC3E}">
        <p14:creationId xmlns:p14="http://schemas.microsoft.com/office/powerpoint/2010/main" val="126478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115616" y="1484784"/>
            <a:ext cx="6984775" cy="5112865"/>
          </a:xfrm>
        </p:spPr>
        <p:txBody>
          <a:bodyPr/>
          <a:lstStyle/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共同備課收</a:t>
            </a:r>
            <a:r>
              <a:rPr lang="zh-TW" altLang="en-US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集思廣益之效。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教師團隊經由</a:t>
            </a:r>
            <a:r>
              <a:rPr lang="zh-TW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腦力</a:t>
            </a:r>
            <a:r>
              <a:rPr lang="zh-TW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激盪的討論與共同</a:t>
            </a:r>
            <a:r>
              <a:rPr lang="zh-TW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備課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，進而提升</a:t>
            </a:r>
            <a:r>
              <a:rPr lang="zh-TW" altLang="en-US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教學能力</a:t>
            </a:r>
            <a:r>
              <a:rPr lang="zh-TW" altLang="zh-TW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TW" dirty="0" smtClean="0">
              <a:latin typeface="華康超明體" pitchFamily="49" charset="-120"/>
              <a:ea typeface="華康超明體" pitchFamily="49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透過</a:t>
            </a:r>
            <a:r>
              <a:rPr lang="zh-HK" altLang="zh-TW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小組</a:t>
            </a:r>
            <a:r>
              <a:rPr lang="zh-HK" altLang="zh-TW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合作學習</a:t>
            </a:r>
            <a:r>
              <a:rPr lang="zh-HK" altLang="zh-TW" dirty="0">
                <a:latin typeface="華康超明體" pitchFamily="49" charset="-120"/>
                <a:ea typeface="華康超明體" pitchFamily="49" charset="-120"/>
              </a:rPr>
              <a:t>有助</a:t>
            </a:r>
            <a:r>
              <a:rPr lang="zh-HK" altLang="zh-TW" dirty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提升學生的專注力、口語表達能力</a:t>
            </a:r>
            <a:r>
              <a:rPr lang="zh-HK" altLang="zh-TW" dirty="0" smtClean="0">
                <a:latin typeface="華康超明體" pitchFamily="49" charset="-120"/>
                <a:ea typeface="華康超明體" pitchFamily="49" charset="-120"/>
              </a:rPr>
              <a:t>，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使得</a:t>
            </a:r>
            <a:r>
              <a:rPr lang="zh-TW" altLang="en-US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上</a:t>
            </a:r>
            <a:r>
              <a:rPr lang="zh-HK" altLang="zh-TW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課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的氛圍</a:t>
            </a:r>
            <a:r>
              <a:rPr lang="zh-HK" altLang="zh-TW" dirty="0" smtClean="0">
                <a:latin typeface="華康超明體" pitchFamily="49" charset="-120"/>
                <a:ea typeface="華康超明體" pitchFamily="49" charset="-120"/>
              </a:rPr>
              <a:t>更為</a:t>
            </a:r>
            <a:r>
              <a:rPr lang="zh-HK" altLang="zh-TW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活潑</a:t>
            </a:r>
            <a:r>
              <a:rPr lang="zh-TW" altLang="en-US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有趣</a:t>
            </a:r>
            <a:r>
              <a:rPr lang="zh-HK" altLang="zh-TW" dirty="0" smtClean="0">
                <a:latin typeface="華康超明體" pitchFamily="49" charset="-120"/>
                <a:ea typeface="華康超明體" pitchFamily="49" charset="-120"/>
              </a:rPr>
              <a:t>。</a:t>
            </a:r>
            <a:endParaRPr lang="en-US" altLang="zh-HK" dirty="0" smtClean="0">
              <a:latin typeface="華康超明體" pitchFamily="49" charset="-120"/>
              <a:ea typeface="華康超明體" pitchFamily="49" charset="-120"/>
            </a:endParaRPr>
          </a:p>
          <a:p>
            <a:pPr marL="514350" indent="-514350" eaLnBrk="1" hangingPunct="1">
              <a:spcBef>
                <a:spcPts val="1200"/>
              </a:spcBef>
              <a:buFont typeface="Arial" pitchFamily="34" charset="0"/>
              <a:buAutoNum type="arabicPeriod"/>
              <a:defRPr/>
            </a:pP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課程</a:t>
            </a:r>
            <a:r>
              <a:rPr lang="zh-TW" altLang="en-US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設計</a:t>
            </a:r>
            <a:r>
              <a:rPr lang="zh-TW" altLang="en-US" dirty="0">
                <a:latin typeface="華康超明體" pitchFamily="49" charset="-120"/>
                <a:ea typeface="華康超明體" pitchFamily="49" charset="-120"/>
              </a:rPr>
              <a:t>及</a:t>
            </a:r>
            <a:r>
              <a:rPr lang="zh-TW" altLang="en-US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評量更</a:t>
            </a:r>
            <a:r>
              <a:rPr lang="zh-HK" altLang="zh-TW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</a:rPr>
              <a:t>多元</a:t>
            </a:r>
            <a:r>
              <a:rPr lang="zh-HK" altLang="zh-TW" dirty="0" smtClean="0">
                <a:latin typeface="華康超明體" pitchFamily="49" charset="-120"/>
                <a:ea typeface="華康超明體" pitchFamily="49" charset="-120"/>
              </a:rPr>
              <a:t>，學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生</a:t>
            </a:r>
            <a:r>
              <a:rPr lang="zh-HK" altLang="zh-TW" dirty="0" smtClean="0">
                <a:latin typeface="華康超明體" pitchFamily="49" charset="-120"/>
                <a:ea typeface="華康超明體" pitchFamily="49" charset="-120"/>
              </a:rPr>
              <a:t>擁有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更多的</a:t>
            </a:r>
            <a:r>
              <a:rPr lang="zh-TW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學習自主</a:t>
            </a:r>
            <a:r>
              <a:rPr lang="zh-HK" altLang="zh-TW" dirty="0">
                <a:solidFill>
                  <a:schemeClr val="tx2">
                    <a:lumMod val="60000"/>
                    <a:lumOff val="40000"/>
                  </a:schemeClr>
                </a:solidFill>
                <a:latin typeface="華康超明體" pitchFamily="49" charset="-120"/>
                <a:ea typeface="華康超明體" pitchFamily="49" charset="-120"/>
              </a:rPr>
              <a:t>權</a:t>
            </a:r>
            <a:r>
              <a:rPr lang="zh-HK" altLang="zh-TW" dirty="0" smtClean="0">
                <a:latin typeface="華康超明體" pitchFamily="49" charset="-120"/>
                <a:ea typeface="華康超明體" pitchFamily="49" charset="-120"/>
              </a:rPr>
              <a:t>，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讓</a:t>
            </a:r>
            <a:r>
              <a:rPr lang="zh-TW" altLang="en-US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教學與</a:t>
            </a:r>
            <a:r>
              <a:rPr lang="zh-HK" altLang="zh-TW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學習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都</a:t>
            </a:r>
            <a:r>
              <a:rPr lang="zh-HK" altLang="zh-TW" dirty="0" smtClean="0">
                <a:latin typeface="華康超明體" pitchFamily="49" charset="-120"/>
                <a:ea typeface="華康超明體" pitchFamily="49" charset="-120"/>
              </a:rPr>
              <a:t>變得</a:t>
            </a:r>
            <a:r>
              <a:rPr lang="zh-HK" altLang="zh-TW" dirty="0">
                <a:latin typeface="華康超明體" pitchFamily="49" charset="-120"/>
                <a:ea typeface="華康超明體" pitchFamily="49" charset="-120"/>
              </a:rPr>
              <a:t>更</a:t>
            </a:r>
            <a:r>
              <a:rPr lang="zh-HK" altLang="zh-TW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</a:rPr>
              <a:t>有效</a:t>
            </a:r>
            <a:r>
              <a:rPr lang="zh-TW" altLang="en-US" dirty="0" smtClean="0">
                <a:latin typeface="華康超明體" pitchFamily="49" charset="-120"/>
                <a:ea typeface="華康超明體" pitchFamily="49" charset="-120"/>
              </a:rPr>
              <a:t>了</a:t>
            </a:r>
            <a:r>
              <a:rPr lang="zh-HK" altLang="zh-TW" dirty="0" smtClean="0"/>
              <a:t>。</a:t>
            </a:r>
            <a:endParaRPr lang="en-US" altLang="zh-TW" dirty="0" smtClean="0">
              <a:latin typeface="華康超明體" pitchFamily="49" charset="-120"/>
              <a:ea typeface="華康超明體" pitchFamily="49" charset="-120"/>
            </a:endParaRPr>
          </a:p>
          <a:p>
            <a:pPr eaLnBrk="1" hangingPunct="1">
              <a:spcBef>
                <a:spcPts val="1200"/>
              </a:spcBef>
              <a:buFont typeface="Arial" pitchFamily="34" charset="0"/>
              <a:buNone/>
              <a:defRPr/>
            </a:pPr>
            <a:r>
              <a:rPr lang="zh-TW" altLang="en-US" sz="2200" dirty="0" smtClean="0">
                <a:latin typeface="華康超明體" pitchFamily="49" charset="-120"/>
                <a:ea typeface="華康超明體" pitchFamily="49" charset="-120"/>
              </a:rPr>
              <a:t>   </a:t>
            </a:r>
            <a:endParaRPr lang="en-US" altLang="zh-TW" sz="2200" dirty="0" smtClean="0">
              <a:latin typeface="華康超明體" pitchFamily="49" charset="-120"/>
              <a:ea typeface="華康超明體" pitchFamily="49" charset="-120"/>
            </a:endParaRPr>
          </a:p>
          <a:p>
            <a:pPr eaLnBrk="1" hangingPunct="1">
              <a:spcBef>
                <a:spcPts val="1200"/>
              </a:spcBef>
              <a:defRPr/>
            </a:pPr>
            <a:endParaRPr lang="zh-TW" altLang="en-US" sz="2200" dirty="0" smtClean="0">
              <a:latin typeface="華康超明體" pitchFamily="49" charset="-120"/>
              <a:ea typeface="華康超明體" pitchFamily="49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116632"/>
            <a:ext cx="31683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248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教學省思</a:t>
            </a:r>
          </a:p>
        </p:txBody>
      </p:sp>
    </p:spTree>
    <p:extLst>
      <p:ext uri="{BB962C8B-B14F-4D97-AF65-F5344CB8AC3E}">
        <p14:creationId xmlns:p14="http://schemas.microsoft.com/office/powerpoint/2010/main" val="124193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b="1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 附件   學習</a:t>
            </a:r>
            <a:r>
              <a:rPr lang="zh-TW" altLang="en-US" sz="3000" b="1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 </a:t>
            </a:r>
            <a:r>
              <a:rPr lang="zh-TW" altLang="en-US" sz="3000" b="1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工作分配表</a:t>
            </a:r>
            <a:endParaRPr lang="zh-TW" altLang="en-US" sz="3000" dirty="0" smtClean="0">
              <a:solidFill>
                <a:srgbClr val="953735"/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00808"/>
            <a:ext cx="3678481" cy="4797152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700807"/>
            <a:ext cx="4032448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13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992992" y="1412751"/>
            <a:ext cx="7345363" cy="5040560"/>
          </a:xfrm>
        </p:spPr>
        <p:txBody>
          <a:bodyPr/>
          <a:lstStyle/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b="1" dirty="0" smtClean="0"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學生</a:t>
            </a:r>
            <a:r>
              <a:rPr lang="zh-TW" altLang="en-US" sz="3100" b="1" dirty="0">
                <a:latin typeface="微軟正黑體" pitchFamily="34" charset="-120"/>
                <a:ea typeface="微軟正黑體" pitchFamily="34" charset="-120"/>
              </a:rPr>
              <a:t>能</a:t>
            </a:r>
            <a:r>
              <a:rPr lang="zh-TW" altLang="en-US" sz="31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感受、覺知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，了解</a:t>
            </a:r>
            <a:r>
              <a:rPr lang="zh-TW" altLang="en-US" sz="3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性別</a:t>
            </a:r>
            <a:r>
              <a:rPr lang="zh-TW" altLang="en-US" sz="31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角色</a:t>
            </a:r>
            <a:r>
              <a:rPr lang="zh-TW" altLang="en-US" sz="3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發展</a:t>
            </a:r>
            <a:endParaRPr lang="en-US" altLang="zh-TW" sz="3100" b="1" dirty="0" smtClean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3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的</a:t>
            </a:r>
            <a:r>
              <a:rPr lang="zh-TW" altLang="en-US" sz="31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多樣化與差異性</a:t>
            </a:r>
            <a:r>
              <a:rPr lang="zh-TW" altLang="en-US" sz="3100" b="1" dirty="0">
                <a:latin typeface="微軟正黑體" pitchFamily="34" charset="-120"/>
                <a:ea typeface="微軟正黑體" pitchFamily="34" charset="-120"/>
              </a:rPr>
              <a:t>之實際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情況。</a:t>
            </a:r>
            <a:endParaRPr lang="en-US" altLang="zh-TW" sz="3100" b="1" dirty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b="1" dirty="0" smtClean="0"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學生</a:t>
            </a:r>
            <a:r>
              <a:rPr lang="zh-TW" altLang="en-US" sz="3100" b="1" dirty="0">
                <a:latin typeface="微軟正黑體" pitchFamily="34" charset="-120"/>
                <a:ea typeface="微軟正黑體" pitchFamily="34" charset="-120"/>
              </a:rPr>
              <a:t>能了解自己的成長與</a:t>
            </a:r>
            <a:r>
              <a:rPr lang="zh-TW" altLang="en-US" sz="31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生涯規劃</a:t>
            </a:r>
            <a:r>
              <a:rPr lang="zh-TW" altLang="en-US" sz="3100" b="1" dirty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可</a:t>
            </a:r>
            <a:endParaRPr lang="en-US" altLang="zh-TW" sz="31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b="1" dirty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100" b="1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 以</a:t>
            </a:r>
            <a:r>
              <a:rPr lang="zh-TW" altLang="en-US" sz="31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突破性別的社會期待與限制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31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b="1" dirty="0" smtClean="0">
                <a:latin typeface="微軟正黑體" pitchFamily="34" charset="-120"/>
                <a:ea typeface="微軟正黑體" pitchFamily="34" charset="-120"/>
              </a:rPr>
              <a:t>3.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學生</a:t>
            </a:r>
            <a:r>
              <a:rPr lang="zh-TW" altLang="en-US" sz="3100" b="1" dirty="0">
                <a:latin typeface="微軟正黑體" pitchFamily="34" charset="-120"/>
                <a:ea typeface="微軟正黑體" pitchFamily="34" charset="-120"/>
              </a:rPr>
              <a:t>能</a:t>
            </a:r>
            <a:r>
              <a:rPr lang="zh-TW" altLang="en-US" sz="31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尊重並欣賞社會多元化</a:t>
            </a:r>
            <a:r>
              <a:rPr lang="zh-TW" altLang="en-US" sz="3100" b="1" dirty="0">
                <a:latin typeface="微軟正黑體" pitchFamily="34" charset="-120"/>
                <a:ea typeface="微軟正黑體" pitchFamily="34" charset="-120"/>
              </a:rPr>
              <a:t>現象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en-US" sz="3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消</a:t>
            </a:r>
            <a:endParaRPr lang="en-US" altLang="zh-TW" sz="3100" b="1" dirty="0" smtClean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zh-TW" altLang="en-US" sz="31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3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 除</a:t>
            </a:r>
            <a:r>
              <a:rPr lang="zh-TW" altLang="en-US" sz="31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性別歧視與偏見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31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en-US" altLang="zh-TW" sz="3100" b="1" dirty="0" smtClean="0">
                <a:latin typeface="微軟正黑體" pitchFamily="34" charset="-120"/>
                <a:ea typeface="微軟正黑體" pitchFamily="34" charset="-120"/>
              </a:rPr>
              <a:t>4.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lang="zh-TW" altLang="en-US" sz="3100" b="1" dirty="0">
                <a:latin typeface="微軟正黑體" pitchFamily="34" charset="-120"/>
                <a:ea typeface="微軟正黑體" pitchFamily="34" charset="-120"/>
              </a:rPr>
              <a:t>生活中能以</a:t>
            </a:r>
            <a:r>
              <a:rPr lang="zh-TW" altLang="en-US" sz="31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性別和諧、尊重、</a:t>
            </a:r>
            <a:r>
              <a:rPr lang="zh-TW" altLang="en-US" sz="31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平等的</a:t>
            </a:r>
            <a:endParaRPr lang="en-US" altLang="zh-TW" sz="31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zh-TW" altLang="en-US" sz="31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31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 標準</a:t>
            </a:r>
            <a:r>
              <a:rPr lang="zh-TW" altLang="en-US" sz="3100" b="1" dirty="0">
                <a:latin typeface="微軟正黑體" pitchFamily="34" charset="-120"/>
                <a:ea typeface="微軟正黑體" pitchFamily="34" charset="-120"/>
              </a:rPr>
              <a:t>來做為生活模式，</a:t>
            </a:r>
            <a:r>
              <a:rPr lang="zh-TW" altLang="en-US" sz="31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建構性別</a:t>
            </a:r>
            <a:r>
              <a:rPr lang="zh-TW" altLang="en-US" sz="3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和諧、</a:t>
            </a:r>
            <a:endParaRPr lang="en-US" altLang="zh-TW" sz="3100" b="1" dirty="0" smtClean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indent="0" eaLnBrk="1" hangingPunct="1">
              <a:lnSpc>
                <a:spcPts val="3200"/>
              </a:lnSpc>
              <a:spcBef>
                <a:spcPts val="1200"/>
              </a:spcBef>
              <a:buNone/>
              <a:defRPr/>
            </a:pPr>
            <a:r>
              <a:rPr lang="zh-TW" altLang="en-US" sz="3100" b="1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3100" b="1" dirty="0" smtClean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  尊重、平等的社會模式</a:t>
            </a:r>
            <a:r>
              <a:rPr lang="zh-TW" altLang="en-US" sz="31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915816" y="116632"/>
            <a:ext cx="31683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080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教學目標</a:t>
            </a:r>
          </a:p>
        </p:txBody>
      </p:sp>
    </p:spTree>
    <p:extLst>
      <p:ext uri="{BB962C8B-B14F-4D97-AF65-F5344CB8AC3E}">
        <p14:creationId xmlns:p14="http://schemas.microsoft.com/office/powerpoint/2010/main" val="185034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b="1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 附件   學習</a:t>
            </a:r>
            <a:r>
              <a:rPr lang="zh-TW" altLang="en-US" sz="3000" b="1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單 性別平等教育主題</a:t>
            </a:r>
            <a:endParaRPr lang="zh-TW" altLang="en-US" sz="3000" dirty="0" smtClean="0">
              <a:solidFill>
                <a:srgbClr val="953735"/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29" y="1588570"/>
            <a:ext cx="3521917" cy="4797152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208" y="2319911"/>
            <a:ext cx="3801216" cy="333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0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b="1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 附件   </a:t>
            </a:r>
            <a:r>
              <a:rPr lang="zh-TW" altLang="en-US" sz="3000" b="1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性別平等教育主題英文寫作</a:t>
            </a:r>
            <a:endParaRPr lang="zh-TW" altLang="en-US" sz="3000" dirty="0" smtClean="0">
              <a:solidFill>
                <a:srgbClr val="953735"/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04509"/>
            <a:ext cx="3579240" cy="441740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04510"/>
            <a:ext cx="3600400" cy="441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5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b="1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 附件 </a:t>
            </a:r>
            <a:r>
              <a:rPr lang="zh-TW" altLang="en-US" sz="3000" b="1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 實作評量表      小組</a:t>
            </a:r>
            <a:r>
              <a:rPr lang="zh-TW" altLang="en-US" sz="3000" b="1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合作學習自</a:t>
            </a:r>
            <a:r>
              <a:rPr lang="zh-TW" altLang="en-US" sz="3000" b="1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評表</a:t>
            </a:r>
            <a:endParaRPr lang="zh-TW" altLang="en-US" sz="3000" dirty="0" smtClean="0">
              <a:solidFill>
                <a:srgbClr val="953735"/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51" y="1916833"/>
            <a:ext cx="3043050" cy="396044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86455"/>
            <a:ext cx="2951887" cy="383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18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圓角矩形 27"/>
          <p:cNvSpPr/>
          <p:nvPr/>
        </p:nvSpPr>
        <p:spPr>
          <a:xfrm>
            <a:off x="395288" y="1557338"/>
            <a:ext cx="8353425" cy="5111750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323850" y="331788"/>
            <a:ext cx="8496300" cy="1009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149" name="標題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353425" cy="792162"/>
          </a:xfrm>
        </p:spPr>
        <p:txBody>
          <a:bodyPr/>
          <a:lstStyle/>
          <a:p>
            <a:pPr algn="l" eaLnBrk="1" hangingPunct="1"/>
            <a:r>
              <a:rPr lang="zh-TW" altLang="en-US" sz="3000" b="1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 附件 </a:t>
            </a:r>
            <a:r>
              <a:rPr lang="zh-TW" altLang="en-US" sz="3000" b="1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小組</a:t>
            </a:r>
            <a:r>
              <a:rPr lang="zh-TW" altLang="en-US" sz="3000" b="1" dirty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合作</a:t>
            </a:r>
            <a:r>
              <a:rPr lang="zh-TW" altLang="en-US" sz="3000" b="1" dirty="0" smtClean="0">
                <a:solidFill>
                  <a:srgbClr val="953735"/>
                </a:solidFill>
                <a:latin typeface="華康超明體" pitchFamily="49" charset="-120"/>
                <a:ea typeface="華康超明體" pitchFamily="49" charset="-120"/>
              </a:rPr>
              <a:t>學習互評表   活動反思表</a:t>
            </a:r>
            <a:endParaRPr lang="zh-TW" altLang="en-US" sz="3000" dirty="0" smtClean="0">
              <a:solidFill>
                <a:srgbClr val="953735"/>
              </a:solidFill>
              <a:latin typeface="華康超明體" pitchFamily="49" charset="-120"/>
              <a:ea typeface="華康超明體" pitchFamily="49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6289" y="1916832"/>
            <a:ext cx="3083663" cy="4176464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060848"/>
            <a:ext cx="3168352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70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圓角矩形 7"/>
          <p:cNvSpPr/>
          <p:nvPr/>
        </p:nvSpPr>
        <p:spPr>
          <a:xfrm>
            <a:off x="971550" y="1052513"/>
            <a:ext cx="7345363" cy="48974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5124" name="標題 1"/>
          <p:cNvSpPr>
            <a:spLocks noGrp="1"/>
          </p:cNvSpPr>
          <p:nvPr>
            <p:ph type="title"/>
          </p:nvPr>
        </p:nvSpPr>
        <p:spPr>
          <a:xfrm>
            <a:off x="971550" y="1916113"/>
            <a:ext cx="7345363" cy="2881312"/>
          </a:xfrm>
        </p:spPr>
        <p:txBody>
          <a:bodyPr/>
          <a:lstStyle/>
          <a:p>
            <a:pPr eaLnBrk="1" hangingPunct="1">
              <a:defRPr/>
            </a:pPr>
            <a:endParaRPr lang="zh-TW" altLang="en-US" sz="5500" b="1" dirty="0" smtClean="0">
              <a:solidFill>
                <a:srgbClr val="7030A0"/>
              </a:solidFill>
              <a:latin typeface="華康POP1體W7(P)" pitchFamily="82" charset="-120"/>
              <a:ea typeface="華康POP1體W7(P)" pitchFamily="82" charset="-120"/>
              <a:cs typeface="華康平劇體W7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8" y="0"/>
            <a:ext cx="89045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4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187624" y="1772816"/>
            <a:ext cx="6912768" cy="3743747"/>
          </a:xfrm>
        </p:spPr>
        <p:txBody>
          <a:bodyPr/>
          <a:lstStyle/>
          <a:p>
            <a:pPr marL="0" indent="0">
              <a:lnSpc>
                <a:spcPts val="3800"/>
              </a:lnSpc>
              <a:buNone/>
            </a:pPr>
            <a:r>
              <a:rPr lang="en-US" altLang="zh-TW" sz="4000" dirty="0" smtClean="0"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1. </a:t>
            </a:r>
            <a:r>
              <a:rPr lang="zh-TW" altLang="zh-TW" sz="40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提問</a:t>
            </a:r>
            <a:r>
              <a:rPr lang="zh-TW" altLang="zh-TW" sz="40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教學法</a:t>
            </a:r>
            <a:endParaRPr lang="en-US" altLang="zh-TW" sz="4000" dirty="0">
              <a:solidFill>
                <a:srgbClr val="FF0000"/>
              </a:solidFill>
              <a:latin typeface="華康超明體" pitchFamily="49" charset="-120"/>
              <a:ea typeface="華康超明體" pitchFamily="49" charset="-120"/>
              <a:cs typeface="Segoe UI Black" pitchFamily="34" charset="0"/>
            </a:endParaRPr>
          </a:p>
          <a:p>
            <a:pPr marL="0" indent="0">
              <a:lnSpc>
                <a:spcPts val="3800"/>
              </a:lnSpc>
              <a:buNone/>
            </a:pPr>
            <a:r>
              <a:rPr lang="en-US" altLang="zh-TW" sz="4000" dirty="0" smtClean="0"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2. </a:t>
            </a:r>
            <a:r>
              <a:rPr lang="zh-TW" altLang="zh-TW" sz="4000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講述</a:t>
            </a:r>
            <a:r>
              <a:rPr lang="zh-TW" altLang="zh-TW" sz="4000" dirty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教學法</a:t>
            </a:r>
          </a:p>
          <a:p>
            <a:pPr marL="0" indent="0">
              <a:lnSpc>
                <a:spcPts val="3800"/>
              </a:lnSpc>
              <a:buNone/>
            </a:pPr>
            <a:r>
              <a:rPr lang="en-US" altLang="zh-TW" sz="4000" dirty="0" smtClean="0"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3. </a:t>
            </a:r>
            <a:r>
              <a:rPr lang="zh-TW" altLang="zh-TW" sz="40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討論</a:t>
            </a:r>
            <a:r>
              <a:rPr lang="zh-TW" altLang="zh-TW" sz="4000" dirty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教學法</a:t>
            </a:r>
          </a:p>
          <a:p>
            <a:pPr marL="0" indent="0">
              <a:lnSpc>
                <a:spcPts val="3800"/>
              </a:lnSpc>
              <a:buNone/>
            </a:pPr>
            <a:r>
              <a:rPr lang="en-US" altLang="zh-TW" sz="4000" dirty="0" smtClean="0"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4. </a:t>
            </a:r>
            <a:r>
              <a:rPr lang="zh-TW" altLang="zh-TW" sz="4000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啟發</a:t>
            </a:r>
            <a:r>
              <a:rPr lang="zh-TW" altLang="zh-TW" sz="4000" dirty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式</a:t>
            </a:r>
            <a:r>
              <a:rPr lang="zh-TW" altLang="zh-TW" sz="4000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教學法</a:t>
            </a:r>
            <a:endParaRPr lang="en-US" altLang="zh-TW" sz="4000" dirty="0" smtClean="0">
              <a:solidFill>
                <a:srgbClr val="7030A0"/>
              </a:solidFill>
              <a:latin typeface="華康超明體" pitchFamily="49" charset="-120"/>
              <a:ea typeface="華康超明體" pitchFamily="49" charset="-120"/>
              <a:cs typeface="Segoe UI Black" pitchFamily="34" charset="0"/>
            </a:endParaRPr>
          </a:p>
          <a:p>
            <a:pPr marL="0" indent="0">
              <a:lnSpc>
                <a:spcPts val="3800"/>
              </a:lnSpc>
              <a:buNone/>
            </a:pPr>
            <a:r>
              <a:rPr lang="en-US" altLang="zh-TW" sz="4000" dirty="0" smtClean="0"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5. </a:t>
            </a:r>
            <a:r>
              <a:rPr lang="zh-TW" altLang="zh-TW" sz="4000" dirty="0" smtClean="0">
                <a:solidFill>
                  <a:srgbClr val="FF000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發表教學法</a:t>
            </a:r>
            <a:endParaRPr lang="en-US" altLang="zh-TW" sz="4000" dirty="0" smtClean="0">
              <a:solidFill>
                <a:srgbClr val="FF0000"/>
              </a:solidFill>
              <a:latin typeface="華康超明體" pitchFamily="49" charset="-120"/>
              <a:ea typeface="華康超明體" pitchFamily="49" charset="-120"/>
              <a:cs typeface="Segoe UI Black" pitchFamily="34" charset="0"/>
            </a:endParaRPr>
          </a:p>
          <a:p>
            <a:pPr marL="0" indent="0">
              <a:lnSpc>
                <a:spcPts val="3800"/>
              </a:lnSpc>
              <a:buNone/>
            </a:pPr>
            <a:r>
              <a:rPr lang="en-US" altLang="zh-TW" sz="4000" dirty="0">
                <a:latin typeface="華康超明體" pitchFamily="49" charset="-120"/>
                <a:ea typeface="華康超明體" pitchFamily="49" charset="-120"/>
                <a:cs typeface="Segoe UI Black" pitchFamily="34" charset="0"/>
              </a:rPr>
              <a:t>6. </a:t>
            </a:r>
            <a:r>
              <a:rPr lang="en-US" altLang="zh-TW" sz="4200" b="1" dirty="0">
                <a:solidFill>
                  <a:srgbClr val="7030A0"/>
                </a:solidFill>
                <a:latin typeface="+mj-lt"/>
                <a:ea typeface="華康超明體" pitchFamily="49" charset="-120"/>
                <a:cs typeface="Segoe UI Black" pitchFamily="34" charset="0"/>
                <a:sym typeface="Wingdings" pitchFamily="2" charset="2"/>
              </a:rPr>
              <a:t>BTS</a:t>
            </a:r>
            <a:r>
              <a:rPr lang="zh-TW" altLang="en-US" sz="4000" dirty="0" smtClean="0">
                <a:solidFill>
                  <a:srgbClr val="7030A0"/>
                </a:solidFill>
                <a:latin typeface="華康超明體" pitchFamily="49" charset="-120"/>
                <a:ea typeface="華康超明體" pitchFamily="49" charset="-120"/>
                <a:cs typeface="Segoe UI Black" pitchFamily="34" charset="0"/>
                <a:sym typeface="Wingdings" pitchFamily="2" charset="2"/>
              </a:rPr>
              <a:t>教學法 </a:t>
            </a:r>
            <a:r>
              <a:rPr lang="en-US" altLang="zh-TW" sz="4000" dirty="0" smtClean="0"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(</a:t>
            </a:r>
            <a:r>
              <a:rPr lang="en-US" altLang="zh-TW" sz="4000" b="1" dirty="0">
                <a:solidFill>
                  <a:srgbClr val="FF0000"/>
                </a:solidFill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b</a:t>
            </a:r>
            <a:r>
              <a:rPr lang="en-US" altLang="zh-TW" sz="4000" dirty="0"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y </a:t>
            </a:r>
            <a:r>
              <a:rPr lang="en-US" altLang="zh-TW" sz="4000" b="1" dirty="0">
                <a:solidFill>
                  <a:srgbClr val="FF0000"/>
                </a:solidFill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t</a:t>
            </a:r>
            <a:r>
              <a:rPr lang="en-US" altLang="zh-TW" sz="4000" dirty="0"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he </a:t>
            </a:r>
            <a:r>
              <a:rPr lang="en-US" altLang="zh-TW" sz="4000" b="1" dirty="0">
                <a:solidFill>
                  <a:srgbClr val="FF0000"/>
                </a:solidFill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s</a:t>
            </a:r>
            <a:r>
              <a:rPr lang="en-US" altLang="zh-TW" sz="4000" dirty="0"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tudent</a:t>
            </a:r>
            <a:r>
              <a:rPr lang="en-US" altLang="zh-TW" sz="4000" dirty="0" smtClean="0"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)</a:t>
            </a:r>
          </a:p>
          <a:p>
            <a:pPr marL="0" indent="0">
              <a:lnSpc>
                <a:spcPts val="3800"/>
              </a:lnSpc>
              <a:buNone/>
            </a:pPr>
            <a:r>
              <a:rPr lang="en-US" altLang="zh-TW" sz="4000" dirty="0"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altLang="zh-TW" sz="4000" dirty="0" smtClean="0">
                <a:latin typeface="Calibri" pitchFamily="34" charset="0"/>
                <a:ea typeface="標楷體" pitchFamily="65" charset="-120"/>
                <a:cs typeface="Times New Roman" pitchFamily="18" charset="0"/>
                <a:sym typeface="Wingdings" pitchFamily="2" charset="2"/>
              </a:rPr>
              <a:t>     </a:t>
            </a:r>
            <a:r>
              <a:rPr lang="zh-TW" altLang="en-US" sz="3500" dirty="0" smtClean="0">
                <a:solidFill>
                  <a:srgbClr val="00B0F0"/>
                </a:solidFill>
                <a:latin typeface="華康中特圓體" pitchFamily="49" charset="-120"/>
                <a:ea typeface="華康中特圓體" pitchFamily="49" charset="-120"/>
                <a:cs typeface="Times New Roman" pitchFamily="18" charset="0"/>
                <a:sym typeface="Wingdings" pitchFamily="2" charset="2"/>
              </a:rPr>
              <a:t>把學習的自主權交給學生</a:t>
            </a:r>
            <a:endParaRPr lang="en-US" altLang="zh-TW" sz="3500" dirty="0">
              <a:solidFill>
                <a:srgbClr val="00B0F0"/>
              </a:solidFill>
              <a:latin typeface="華康中特圓體" pitchFamily="49" charset="-120"/>
              <a:ea typeface="華康中特圓體" pitchFamily="49" charset="-120"/>
              <a:cs typeface="Times New Roman" pitchFamily="18" charset="0"/>
              <a:sym typeface="Wingdings" pitchFamily="2" charset="2"/>
            </a:endParaRPr>
          </a:p>
          <a:p>
            <a:pPr marL="0" indent="0">
              <a:buNone/>
            </a:pPr>
            <a:endParaRPr lang="zh-TW" altLang="en-US" sz="4000" dirty="0" smtClean="0">
              <a:solidFill>
                <a:srgbClr val="FF0000"/>
              </a:solidFill>
              <a:latin typeface="華康超明體" pitchFamily="49" charset="-120"/>
              <a:ea typeface="華康超明體" pitchFamily="49" charset="-120"/>
              <a:cs typeface="Segoe UI Black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116632"/>
            <a:ext cx="31683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080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教學法</a:t>
            </a:r>
          </a:p>
        </p:txBody>
      </p:sp>
    </p:spTree>
    <p:extLst>
      <p:ext uri="{BB962C8B-B14F-4D97-AF65-F5344CB8AC3E}">
        <p14:creationId xmlns:p14="http://schemas.microsoft.com/office/powerpoint/2010/main" val="169812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331640" y="1556792"/>
            <a:ext cx="6840760" cy="3959771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How to </a:t>
            </a:r>
            <a:r>
              <a:rPr lang="en-US" altLang="zh-TW" sz="4000" b="1" dirty="0">
                <a:solidFill>
                  <a:srgbClr val="FF0000"/>
                </a:solidFill>
                <a:latin typeface="Calibri" pitchFamily="34" charset="0"/>
                <a:ea typeface="標楷體" pitchFamily="65" charset="-120"/>
                <a:cs typeface="新細明體" pitchFamily="18" charset="-120"/>
              </a:rPr>
              <a:t>find resources</a:t>
            </a: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?</a:t>
            </a:r>
          </a:p>
          <a:p>
            <a:pPr marL="0" indent="0">
              <a:buNone/>
            </a:pP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How to </a:t>
            </a:r>
            <a:r>
              <a:rPr lang="en-US" altLang="zh-TW" sz="4000" b="1" dirty="0">
                <a:solidFill>
                  <a:srgbClr val="FF0000"/>
                </a:solidFill>
                <a:latin typeface="Calibri" pitchFamily="34" charset="0"/>
                <a:ea typeface="標楷體" pitchFamily="65" charset="-120"/>
                <a:cs typeface="新細明體" pitchFamily="18" charset="-120"/>
              </a:rPr>
              <a:t>make friends</a:t>
            </a: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?</a:t>
            </a:r>
          </a:p>
          <a:p>
            <a:pPr marL="0" indent="0">
              <a:buNone/>
            </a:pP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How to</a:t>
            </a:r>
            <a:r>
              <a:rPr lang="en-US" altLang="zh-TW" sz="4000" b="1" dirty="0">
                <a:solidFill>
                  <a:srgbClr val="FF0000"/>
                </a:solidFill>
                <a:latin typeface="Calibri" pitchFamily="34" charset="0"/>
                <a:ea typeface="標楷體" pitchFamily="65" charset="-120"/>
                <a:cs typeface="新細明體" pitchFamily="18" charset="-120"/>
              </a:rPr>
              <a:t> identify key problems</a:t>
            </a: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?</a:t>
            </a:r>
          </a:p>
          <a:p>
            <a:pPr marL="0" indent="0">
              <a:buNone/>
            </a:pP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How to </a:t>
            </a:r>
            <a:r>
              <a:rPr lang="en-US" altLang="zh-TW" sz="4000" b="1" dirty="0">
                <a:solidFill>
                  <a:srgbClr val="FF0000"/>
                </a:solidFill>
                <a:latin typeface="Calibri" pitchFamily="34" charset="0"/>
                <a:ea typeface="標楷體" pitchFamily="65" charset="-120"/>
                <a:cs typeface="新細明體" pitchFamily="18" charset="-120"/>
              </a:rPr>
              <a:t>impress people</a:t>
            </a: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?</a:t>
            </a:r>
          </a:p>
          <a:p>
            <a:pPr marL="0" indent="0">
              <a:buNone/>
            </a:pP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How to </a:t>
            </a:r>
            <a:r>
              <a:rPr lang="en-US" altLang="zh-TW" sz="4000" b="1" dirty="0">
                <a:solidFill>
                  <a:srgbClr val="FF0000"/>
                </a:solidFill>
                <a:latin typeface="Calibri" pitchFamily="34" charset="0"/>
                <a:ea typeface="標楷體" pitchFamily="65" charset="-120"/>
                <a:cs typeface="新細明體" pitchFamily="18" charset="-120"/>
              </a:rPr>
              <a:t>sell our ideas</a:t>
            </a:r>
            <a:r>
              <a:rPr lang="en-US" altLang="zh-TW" sz="4000" b="1" dirty="0">
                <a:latin typeface="Calibri" pitchFamily="34" charset="0"/>
                <a:ea typeface="標楷體" pitchFamily="65" charset="-120"/>
                <a:cs typeface="新細明體" pitchFamily="18" charset="-120"/>
              </a:rPr>
              <a:t>?</a:t>
            </a:r>
            <a:endParaRPr lang="zh-TW" altLang="zh-TW" sz="4000" b="1" dirty="0">
              <a:latin typeface="Calibri" pitchFamily="34" charset="0"/>
              <a:ea typeface="標楷體" pitchFamily="65" charset="-120"/>
              <a:cs typeface="新細明體" pitchFamily="18" charset="-120"/>
            </a:endParaRPr>
          </a:p>
          <a:p>
            <a:pPr marL="0" indent="0" eaLnBrk="1" hangingPunct="1">
              <a:spcBef>
                <a:spcPts val="1200"/>
              </a:spcBef>
              <a:buNone/>
              <a:defRPr/>
            </a:pPr>
            <a:endParaRPr lang="en-US" altLang="zh-TW" dirty="0" smtClean="0">
              <a:latin typeface="華康超明體" pitchFamily="49" charset="-120"/>
              <a:ea typeface="華康超明體" pitchFamily="49" charset="-120"/>
            </a:endParaRPr>
          </a:p>
          <a:p>
            <a:pPr eaLnBrk="1" hangingPunct="1">
              <a:spcBef>
                <a:spcPts val="1200"/>
              </a:spcBef>
              <a:buFont typeface="Arial" pitchFamily="34" charset="0"/>
              <a:buNone/>
              <a:defRPr/>
            </a:pPr>
            <a:r>
              <a:rPr lang="zh-TW" altLang="en-US" sz="2200" dirty="0" smtClean="0">
                <a:latin typeface="華康超明體" pitchFamily="49" charset="-120"/>
                <a:ea typeface="華康超明體" pitchFamily="49" charset="-120"/>
              </a:rPr>
              <a:t>   </a:t>
            </a:r>
            <a:endParaRPr lang="en-US" altLang="zh-TW" sz="2200" dirty="0" smtClean="0">
              <a:latin typeface="華康超明體" pitchFamily="49" charset="-120"/>
              <a:ea typeface="華康超明體" pitchFamily="49" charset="-120"/>
            </a:endParaRPr>
          </a:p>
          <a:p>
            <a:pPr eaLnBrk="1" hangingPunct="1">
              <a:spcBef>
                <a:spcPts val="1200"/>
              </a:spcBef>
              <a:defRPr/>
            </a:pPr>
            <a:endParaRPr lang="zh-TW" altLang="en-US" sz="2200" dirty="0" smtClean="0">
              <a:latin typeface="華康超明體" pitchFamily="49" charset="-120"/>
              <a:ea typeface="華康超明體" pitchFamily="49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116632"/>
            <a:ext cx="4752528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080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主動學習的能力</a:t>
            </a:r>
          </a:p>
        </p:txBody>
      </p:sp>
    </p:spTree>
    <p:extLst>
      <p:ext uri="{BB962C8B-B14F-4D97-AF65-F5344CB8AC3E}">
        <p14:creationId xmlns:p14="http://schemas.microsoft.com/office/powerpoint/2010/main" val="135089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3076" name="內容版面配置區 2"/>
          <p:cNvSpPr>
            <a:spLocks noGrp="1"/>
          </p:cNvSpPr>
          <p:nvPr>
            <p:ph idx="1"/>
          </p:nvPr>
        </p:nvSpPr>
        <p:spPr>
          <a:xfrm>
            <a:off x="1115838" y="1377106"/>
            <a:ext cx="7128569" cy="4103787"/>
          </a:xfrm>
        </p:spPr>
        <p:txBody>
          <a:bodyPr/>
          <a:lstStyle/>
          <a:p>
            <a:pPr eaLnBrk="1" hangingPunct="1">
              <a:lnSpc>
                <a:spcPts val="3300"/>
              </a:lnSpc>
              <a:spcBef>
                <a:spcPts val="1200"/>
              </a:spcBef>
              <a:buFont typeface="Arial" pitchFamily="34" charset="0"/>
              <a:buNone/>
              <a:defRPr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   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>
              <a:lnSpc>
                <a:spcPts val="3300"/>
              </a:lnSpc>
              <a:spcBef>
                <a:spcPts val="1200"/>
              </a:spcBef>
              <a:defRPr/>
            </a:pPr>
            <a:endParaRPr lang="zh-TW" altLang="en-US" sz="2800" b="1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116632"/>
            <a:ext cx="3168352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128" name="標題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pPr eaLnBrk="1" hangingPunct="1"/>
            <a:r>
              <a:rPr kumimoji="1" lang="zh-TW" altLang="en-US" sz="5000" b="1" dirty="0" smtClean="0">
                <a:solidFill>
                  <a:schemeClr val="bg1"/>
                </a:solidFill>
                <a:latin typeface="華康行書體" pitchFamily="65" charset="-120"/>
                <a:ea typeface="華康行書體" pitchFamily="65" charset="-120"/>
              </a:rPr>
              <a:t>流程圖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38" y="1468437"/>
            <a:ext cx="3312367" cy="492918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85664"/>
            <a:ext cx="3384376" cy="501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35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http://fc01.deviantart.net/fs28/f/2008/152/9/b/Paul_Smith_Wall_by_mattr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971550" y="1268413"/>
            <a:ext cx="7345363" cy="5329237"/>
          </a:xfrm>
          <a:prstGeom prst="roundRect">
            <a:avLst>
              <a:gd name="adj" fmla="val 9423"/>
            </a:avLst>
          </a:prstGeom>
          <a:solidFill>
            <a:schemeClr val="bg1"/>
          </a:solidFill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24" y="1716839"/>
            <a:ext cx="8204751" cy="45830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7704" y="6214154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/>
              <a:t>https://www.youtube.com/watch?v=ujGqiZIarAY</a:t>
            </a:r>
            <a:endParaRPr lang="zh-TW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3527" y="130796"/>
            <a:ext cx="8496944" cy="158604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79605" y="169187"/>
            <a:ext cx="824680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b="1" dirty="0" smtClean="0">
                <a:solidFill>
                  <a:schemeClr val="bg1"/>
                </a:solidFill>
                <a:latin typeface="Times New Roman" pitchFamily="18" charset="0"/>
                <a:ea typeface="華康行書體" pitchFamily="65" charset="-120"/>
                <a:cs typeface="Times New Roman" pitchFamily="18" charset="0"/>
              </a:rPr>
              <a:t>課程進行前</a:t>
            </a:r>
            <a:endParaRPr lang="en-US" altLang="zh-TW" sz="4000" b="1" dirty="0" smtClean="0">
              <a:solidFill>
                <a:schemeClr val="bg1"/>
              </a:solidFill>
              <a:latin typeface="Times New Roman" pitchFamily="18" charset="0"/>
              <a:ea typeface="華康行書體" pitchFamily="65" charset="-120"/>
              <a:cs typeface="Times New Roman" pitchFamily="18" charset="0"/>
            </a:endParaRPr>
          </a:p>
          <a:p>
            <a:r>
              <a:rPr lang="en-US" altLang="zh-TW" sz="4000" b="1" dirty="0" smtClean="0">
                <a:solidFill>
                  <a:schemeClr val="bg1"/>
                </a:solidFill>
                <a:latin typeface="Times New Roman" pitchFamily="18" charset="0"/>
                <a:ea typeface="華康行書體" pitchFamily="65" charset="-120"/>
                <a:cs typeface="Times New Roman" pitchFamily="18" charset="0"/>
              </a:rPr>
              <a:t>Why do we </a:t>
            </a:r>
            <a:r>
              <a:rPr lang="en-US" altLang="zh-TW" sz="4000" b="1" dirty="0">
                <a:solidFill>
                  <a:schemeClr val="bg1"/>
                </a:solidFill>
                <a:latin typeface="Times New Roman" pitchFamily="18" charset="0"/>
                <a:ea typeface="華康行書體" pitchFamily="65" charset="-120"/>
                <a:cs typeface="Times New Roman" pitchFamily="18" charset="0"/>
              </a:rPr>
              <a:t>have gender </a:t>
            </a:r>
            <a:r>
              <a:rPr lang="en-US" altLang="zh-TW" sz="4000" b="1" dirty="0" smtClean="0">
                <a:solidFill>
                  <a:schemeClr val="bg1"/>
                </a:solidFill>
                <a:latin typeface="Times New Roman" pitchFamily="18" charset="0"/>
                <a:ea typeface="華康行書體" pitchFamily="65" charset="-120"/>
                <a:cs typeface="Times New Roman" pitchFamily="18" charset="0"/>
              </a:rPr>
              <a:t>stereotypes?</a:t>
            </a:r>
            <a:endParaRPr lang="zh-TW" altLang="en-US" sz="4000" b="1" dirty="0">
              <a:solidFill>
                <a:schemeClr val="bg1"/>
              </a:solidFill>
              <a:latin typeface="Times New Roman" pitchFamily="18" charset="0"/>
              <a:ea typeface="華康行書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7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9617</TotalTime>
  <Words>1253</Words>
  <Application>Microsoft Office PowerPoint</Application>
  <PresentationFormat>如螢幕大小 (4:3)</PresentationFormat>
  <Paragraphs>144</Paragraphs>
  <Slides>54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54</vt:i4>
      </vt:variant>
    </vt:vector>
  </HeadingPairs>
  <TitlesOfParts>
    <vt:vector size="70" baseType="lpstr">
      <vt:lpstr>Arial</vt:lpstr>
      <vt:lpstr>新細明體</vt:lpstr>
      <vt:lpstr>Calibri</vt:lpstr>
      <vt:lpstr>華康平劇體W7</vt:lpstr>
      <vt:lpstr>Times New Roman</vt:lpstr>
      <vt:lpstr>Apple Chancery</vt:lpstr>
      <vt:lpstr>微軟正黑體</vt:lpstr>
      <vt:lpstr>華康行書體</vt:lpstr>
      <vt:lpstr>華康超明體</vt:lpstr>
      <vt:lpstr>Arial Unicode MS</vt:lpstr>
      <vt:lpstr>華康中特圓體</vt:lpstr>
      <vt:lpstr>Segoe UI Black</vt:lpstr>
      <vt:lpstr>標楷體</vt:lpstr>
      <vt:lpstr>華康POP1體W7(P)</vt:lpstr>
      <vt:lpstr>Wingdings</vt:lpstr>
      <vt:lpstr>Office 佈景主題</vt:lpstr>
      <vt:lpstr>Breaking Down Stereotypes性別平等  e   起來</vt:lpstr>
      <vt:lpstr>PowerPoint 簡報</vt:lpstr>
      <vt:lpstr>PowerPoint 簡報</vt:lpstr>
      <vt:lpstr>教案來源</vt:lpstr>
      <vt:lpstr>教學目標</vt:lpstr>
      <vt:lpstr>教學法</vt:lpstr>
      <vt:lpstr>主動學習的能力</vt:lpstr>
      <vt:lpstr>流程圖</vt:lpstr>
      <vt:lpstr>PowerPoint 簡報</vt:lpstr>
      <vt:lpstr>教學活動 單元一 性別平等教育融入英文專題 課程介紹及小組分組</vt:lpstr>
      <vt:lpstr>單元一</vt:lpstr>
      <vt:lpstr>單元一 照片</vt:lpstr>
      <vt:lpstr>愛學網影片Turn Stereotypes Upside Down </vt:lpstr>
      <vt:lpstr>Turn Stereotypes Upside Down </vt:lpstr>
      <vt:lpstr>Turn Stereotypes Upside Down </vt:lpstr>
      <vt:lpstr>Turn Stereotypes Upside Down </vt:lpstr>
      <vt:lpstr>Turn Stereotypes Upside Down </vt:lpstr>
      <vt:lpstr>小組討論影片內容並回答問題 </vt:lpstr>
      <vt:lpstr>PowerPoint 簡報</vt:lpstr>
      <vt:lpstr>教學活動 單元二  編 輯 選 文</vt:lpstr>
      <vt:lpstr>單元二</vt:lpstr>
      <vt:lpstr>單元二</vt:lpstr>
      <vt:lpstr>六何法寫作    倒金字塔寫作法</vt:lpstr>
      <vt:lpstr>Why we have too few women leaders</vt:lpstr>
      <vt:lpstr> 小組討論影片內容並回答問題</vt:lpstr>
      <vt:lpstr>PowerPoint 簡報</vt:lpstr>
      <vt:lpstr>性別平等教育英文主題</vt:lpstr>
      <vt:lpstr>單元二  小組討論決定選文主題並完成學習單</vt:lpstr>
      <vt:lpstr>教學活動 單元三  編 輯 及 排 版</vt:lpstr>
      <vt:lpstr>單元三</vt:lpstr>
      <vt:lpstr>ＣＶＩ視覺震撼中心center for visual impact </vt:lpstr>
      <vt:lpstr>單元三 如何編輯? 如何排版? 報紙範例</vt:lpstr>
      <vt:lpstr>單元三 依範例設計性別平等教育主題報</vt:lpstr>
      <vt:lpstr>單元三 依範例設計性別平等教育主題報</vt:lpstr>
      <vt:lpstr>教學活動 單元四  小組分組報告</vt:lpstr>
      <vt:lpstr>單元四</vt:lpstr>
      <vt:lpstr>單元四 小組分組報告</vt:lpstr>
      <vt:lpstr>單元四 小組分組報告 完成小組合作學習單</vt:lpstr>
      <vt:lpstr>單元四   學生作品集錦</vt:lpstr>
      <vt:lpstr>單元四   學生作品集錦</vt:lpstr>
      <vt:lpstr>單元四   學生作品集錦</vt:lpstr>
      <vt:lpstr>單元四   學生作品集錦</vt:lpstr>
      <vt:lpstr>學 習 成 效 教 學 省 思</vt:lpstr>
      <vt:lpstr>1. 透過性別平等教育英文專題，幫助我 增進英文聽說讀寫四大能力。12.28.5</vt:lpstr>
      <vt:lpstr>2.我喜歡使用小組合作學習的方式。9.16.7.3</vt:lpstr>
      <vt:lpstr>學習金字塔</vt:lpstr>
      <vt:lpstr>PowerPoint 簡報</vt:lpstr>
      <vt:lpstr>教學省思</vt:lpstr>
      <vt:lpstr> 附件   學習單 工作分配表</vt:lpstr>
      <vt:lpstr> 附件   學習單 性別平等教育主題</vt:lpstr>
      <vt:lpstr> 附件   性別平等教育主題英文寫作</vt:lpstr>
      <vt:lpstr> 附件  實作評量表      小組合作學習自評表</vt:lpstr>
      <vt:lpstr> 附件 小組合作學習互評表   活動反思表</vt:lpstr>
      <vt:lpstr>PowerPoint 簡報</vt:lpstr>
    </vt:vector>
  </TitlesOfParts>
  <Company>mos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旅行地圖</dc:title>
  <dc:creator>mos</dc:creator>
  <cp:lastModifiedBy>USER</cp:lastModifiedBy>
  <cp:revision>782</cp:revision>
  <cp:lastPrinted>2016-07-05T07:31:40Z</cp:lastPrinted>
  <dcterms:created xsi:type="dcterms:W3CDTF">2012-01-29T12:58:36Z</dcterms:created>
  <dcterms:modified xsi:type="dcterms:W3CDTF">2017-07-20T00:42:23Z</dcterms:modified>
</cp:coreProperties>
</file>