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61" r:id="rId5"/>
    <p:sldId id="263" r:id="rId6"/>
    <p:sldId id="259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zh-TW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7" d="100"/>
          <a:sy n="57" d="100"/>
        </p:scale>
        <p:origin x="-17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子標題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按一下以編輯母片子標題樣式</a:t>
            </a:r>
            <a:endParaRPr kumimoji="0" lang="en-US"/>
          </a:p>
        </p:txBody>
      </p:sp>
      <p:sp>
        <p:nvSpPr>
          <p:cNvPr id="28" name="日期版面配置區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3482-4FB0-B540-8670-FD5178FEE792}" type="datetimeFigureOut">
              <a:rPr kumimoji="1" lang="zh-TW" altLang="en-US" smtClean="0"/>
              <a:t>17/7/29</a:t>
            </a:fld>
            <a:endParaRPr kumimoji="1" lang="zh-TW" altLang="en-US"/>
          </a:p>
        </p:txBody>
      </p:sp>
      <p:sp>
        <p:nvSpPr>
          <p:cNvPr id="17" name="頁尾版面配置區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直線接點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橢圓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橢圓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投影片編號版面配置區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4E2C40E-3647-B942-8EB2-B7D47D0705F7}" type="slidenum">
              <a:rPr kumimoji="1" lang="zh-TW" altLang="en-US" smtClean="0"/>
              <a:t>‹#›</a:t>
            </a:fld>
            <a:endParaRPr kumimoji="1" lang="zh-TW" altLang="en-US"/>
          </a:p>
        </p:txBody>
      </p:sp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3482-4FB0-B540-8670-FD5178FEE792}" type="datetimeFigureOut">
              <a:rPr kumimoji="1" lang="zh-TW" altLang="en-US" smtClean="0"/>
              <a:t>17/7/29</a:t>
            </a:fld>
            <a:endParaRPr kumimoji="1"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2C40E-3647-B942-8EB2-B7D47D0705F7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直線接點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橢圓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橢圓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E4E2C40E-3647-B942-8EB2-B7D47D0705F7}" type="slidenum">
              <a:rPr kumimoji="1" lang="zh-TW" altLang="en-US" smtClean="0"/>
              <a:t>‹#›</a:t>
            </a:fld>
            <a:endParaRPr kumimoji="1"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3482-4FB0-B540-8670-FD5178FEE792}" type="datetimeFigureOut">
              <a:rPr kumimoji="1" lang="zh-TW" altLang="en-US" smtClean="0"/>
              <a:t>17/7/29</a:t>
            </a:fld>
            <a:endParaRPr kumimoji="1"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2" name="垂直標題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3482-4FB0-B540-8670-FD5178FEE792}" type="datetimeFigureOut">
              <a:rPr kumimoji="1" lang="zh-TW" altLang="en-US" smtClean="0"/>
              <a:t>17/7/29</a:t>
            </a:fld>
            <a:endParaRPr kumimoji="1"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E4E2C40E-3647-B942-8EB2-B7D47D0705F7}" type="slidenum">
              <a:rPr kumimoji="1" lang="zh-TW" altLang="en-US" smtClean="0"/>
              <a:t>‹#›</a:t>
            </a:fld>
            <a:endParaRPr kumimoji="1" lang="zh-TW" altLang="en-US"/>
          </a:p>
        </p:txBody>
      </p:sp>
      <p:sp>
        <p:nvSpPr>
          <p:cNvPr id="8" name="內容版面配置區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區段標頭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3482-4FB0-B540-8670-FD5178FEE792}" type="datetimeFigureOut">
              <a:rPr kumimoji="1" lang="zh-TW" altLang="en-US" smtClean="0"/>
              <a:t>17/7/29</a:t>
            </a:fld>
            <a:endParaRPr kumimoji="1" lang="zh-TW" altLang="en-US"/>
          </a:p>
        </p:txBody>
      </p:sp>
      <p:sp>
        <p:nvSpPr>
          <p:cNvPr id="8" name="直線接點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橢圓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橢圓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4E2C40E-3647-B942-8EB2-B7D47D0705F7}" type="slidenum">
              <a:rPr kumimoji="1" lang="zh-TW" altLang="en-US" smtClean="0"/>
              <a:t>‹#›</a:t>
            </a:fld>
            <a:endParaRPr kumimoji="1"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7963482-4FB0-B540-8670-FD5178FEE792}" type="datetimeFigureOut">
              <a:rPr kumimoji="1" lang="zh-TW" altLang="en-US" smtClean="0"/>
              <a:t>17/7/29</a:t>
            </a:fld>
            <a:endParaRPr kumimoji="1"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2C40E-3647-B942-8EB2-B7D47D0705F7}" type="slidenum">
              <a:rPr kumimoji="1" lang="zh-TW" altLang="en-US" smtClean="0"/>
              <a:t>‹#›</a:t>
            </a:fld>
            <a:endParaRPr kumimoji="1" lang="zh-TW" altLang="en-US"/>
          </a:p>
        </p:txBody>
      </p:sp>
      <p:sp>
        <p:nvSpPr>
          <p:cNvPr id="8" name="直線接點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內容版面配置區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2" name="內容版面配置區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較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線接點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3482-4FB0-B540-8670-FD5178FEE792}" type="datetimeFigureOut">
              <a:rPr kumimoji="1" lang="zh-TW" altLang="en-US" smtClean="0"/>
              <a:t>17/7/29</a:t>
            </a:fld>
            <a:endParaRPr kumimoji="1"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kumimoji="1" lang="zh-TW" altLang="en-US"/>
          </a:p>
        </p:txBody>
      </p:sp>
      <p:sp>
        <p:nvSpPr>
          <p:cNvPr id="15" name="直線接點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內容版面配置區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6" name="內容版面配置區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5" name="橢圓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橢圓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E4E2C40E-3647-B942-8EB2-B7D47D0705F7}" type="slidenum">
              <a:rPr kumimoji="1" lang="zh-TW" altLang="en-US" smtClean="0"/>
              <a:t>‹#›</a:t>
            </a:fld>
            <a:endParaRPr kumimoji="1" lang="zh-TW" altLang="en-US"/>
          </a:p>
        </p:txBody>
      </p:sp>
      <p:sp>
        <p:nvSpPr>
          <p:cNvPr id="23" name="標題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3482-4FB0-B540-8670-FD5178FEE792}" type="datetimeFigureOut">
              <a:rPr kumimoji="1" lang="zh-TW" altLang="en-US" smtClean="0"/>
              <a:t>17/7/29</a:t>
            </a:fld>
            <a:endParaRPr kumimoji="1"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E4E2C40E-3647-B942-8EB2-B7D47D0705F7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3482-4FB0-B540-8670-FD5178FEE792}" type="datetimeFigureOut">
              <a:rPr kumimoji="1" lang="zh-TW" altLang="en-US" smtClean="0"/>
              <a:t>17/7/29</a:t>
            </a:fld>
            <a:endParaRPr kumimoji="1"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4E2C40E-3647-B942-8EB2-B7D47D0705F7}" type="slidenum">
              <a:rPr kumimoji="1" lang="zh-TW" altLang="en-US" smtClean="0"/>
              <a:t>‹#›</a:t>
            </a:fld>
            <a:endParaRPr kumimoji="1"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矩形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直線接點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內容版面配置區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0" name="橢圓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橢圓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4E2C40E-3647-B942-8EB2-B7D47D0705F7}" type="slidenum">
              <a:rPr kumimoji="1" lang="zh-TW" altLang="en-US" smtClean="0"/>
              <a:t>‹#›</a:t>
            </a:fld>
            <a:endParaRPr kumimoji="1" lang="zh-TW" altLang="en-US"/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63482-4FB0-B540-8670-FD5178FEE792}" type="datetimeFigureOut">
              <a:rPr kumimoji="1" lang="zh-TW" altLang="en-US" smtClean="0"/>
              <a:t>17/7/29</a:t>
            </a:fld>
            <a:endParaRPr kumimoji="1"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kumimoji="1"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直線接點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橢圓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橢圓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E4E2C40E-3647-B942-8EB2-B7D47D0705F7}" type="slidenum">
              <a:rPr kumimoji="1" lang="zh-TW" altLang="en-US" smtClean="0"/>
              <a:t>‹#›</a:t>
            </a:fld>
            <a:endParaRPr kumimoji="1"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TW" altLang="en-US" smtClean="0"/>
              <a:t>將圖片拖曳至版面配置區或按一下圖示以新增</a:t>
            </a:r>
            <a:endParaRPr kumimoji="0" 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7963482-4FB0-B540-8670-FD5178FEE792}" type="datetimeFigureOut">
              <a:rPr kumimoji="1" lang="zh-TW" altLang="en-US" smtClean="0"/>
              <a:t>17/7/29</a:t>
            </a:fld>
            <a:endParaRPr kumimoji="1"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kumimoji="1"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7963482-4FB0-B540-8670-FD5178FEE792}" type="datetimeFigureOut">
              <a:rPr kumimoji="1" lang="zh-TW" altLang="en-US" smtClean="0"/>
              <a:t>17/7/29</a:t>
            </a:fld>
            <a:endParaRPr kumimoji="1"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kumimoji="1" lang="zh-TW" alt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直線接點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橢圓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橢圓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4E2C40E-3647-B942-8EB2-B7D47D0705F7}" type="slidenum">
              <a:rPr kumimoji="1" lang="zh-TW" altLang="en-US" smtClean="0"/>
              <a:t>‹#›</a:t>
            </a:fld>
            <a:endParaRPr kumimoji="1" lang="zh-TW" altLang="en-US"/>
          </a:p>
        </p:txBody>
      </p:sp>
      <p:sp>
        <p:nvSpPr>
          <p:cNvPr id="22" name="標題版面配置區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3" name="文字版面配置區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子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zh-TW" altLang="en-US" dirty="0" smtClean="0"/>
              <a:t>聯合國永續發展目標的聲音地圖</a:t>
            </a:r>
            <a:endParaRPr kumimoji="1" lang="zh-TW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zh-TW" dirty="0" err="1" smtClean="0"/>
              <a:t>Soundmap</a:t>
            </a:r>
            <a:r>
              <a:rPr kumimoji="1" lang="en-US" altLang="zh-TW" dirty="0" smtClean="0"/>
              <a:t> of SDGs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295870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dirty="0" smtClean="0"/>
              <a:t>學生作品舉隅</a:t>
            </a:r>
            <a:endParaRPr kumimoji="1"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zh-TW" dirty="0"/>
              <a:t>（三）水資源（淨水與衛生）</a:t>
            </a:r>
          </a:p>
          <a:p>
            <a:r>
              <a:rPr lang="en-US" altLang="zh-TW" dirty="0"/>
              <a:t>    </a:t>
            </a:r>
            <a:r>
              <a:rPr lang="zh-TW" altLang="zh-TW" dirty="0"/>
              <a:t>一開始用馬桶沖水的聲音，搭配較柔和的元素，製造出比較抒情的感覺；接下來曲風轉變，以及泡泡的聲音，變得較為歡樂；音樂沈默後接著的是滂沱大雨的聲響，與其他元素配合，最後以較輕快的聲音結尾</a:t>
            </a:r>
            <a:r>
              <a:rPr lang="zh-TW" altLang="zh-TW" dirty="0" smtClean="0"/>
              <a:t>。這個議題我們想</a:t>
            </a:r>
            <a:r>
              <a:rPr lang="zh-TW" altLang="zh-TW" dirty="0"/>
              <a:t>放在非洲，我們經常看到非洲出現缺乏水資源的問題，也有許多因為不乾淨的飲水造成疾病而死亡。</a:t>
            </a:r>
          </a:p>
          <a:p>
            <a:r>
              <a:rPr lang="zh-TW" altLang="zh-TW" dirty="0"/>
              <a:t>作品連結：</a:t>
            </a:r>
            <a:r>
              <a:rPr lang="en-US" altLang="zh-TW" dirty="0"/>
              <a:t>https://</a:t>
            </a:r>
            <a:r>
              <a:rPr lang="en-US" altLang="zh-TW" dirty="0" err="1"/>
              <a:t>youtu.be</a:t>
            </a:r>
            <a:r>
              <a:rPr lang="en-US" altLang="zh-TW" dirty="0"/>
              <a:t>/1f_DS9u0RO4</a:t>
            </a:r>
            <a:endParaRPr lang="zh-TW" altLang="zh-TW" dirty="0"/>
          </a:p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016305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dirty="0" smtClean="0"/>
              <a:t>學生回饋</a:t>
            </a:r>
            <a:endParaRPr kumimoji="1"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zh-TW" b="1" dirty="0"/>
              <a:t>對課程有正向回饋、能探索生活的聲音</a:t>
            </a:r>
            <a:r>
              <a:rPr lang="zh-TW" altLang="zh-TW" dirty="0"/>
              <a:t> </a:t>
            </a:r>
            <a:endParaRPr lang="en-US" altLang="zh-TW" dirty="0" smtClean="0"/>
          </a:p>
          <a:p>
            <a:r>
              <a:rPr lang="zh-TW" altLang="zh-TW" dirty="0"/>
              <a:t>「以前我完全不知道生活中的聲音可以和自己製作的音樂結合，實際創作後發現那些聲音經過改編竟然能顛覆我以往對他們的印象，彷彿被賦予了新生命一般」（一數 陳同學</a:t>
            </a:r>
            <a:r>
              <a:rPr lang="zh-TW" altLang="zh-TW" dirty="0" smtClean="0"/>
              <a:t>）</a:t>
            </a:r>
            <a:endParaRPr lang="en-US" altLang="zh-TW" dirty="0"/>
          </a:p>
          <a:p>
            <a:r>
              <a:rPr lang="zh-TW" altLang="zh-TW" dirty="0" smtClean="0"/>
              <a:t>「</a:t>
            </a:r>
            <a:r>
              <a:rPr lang="zh-TW" altLang="zh-TW" dirty="0"/>
              <a:t>這次的創作很特別，讓我發現原來我的生活中到處都充滿著可以譜成音樂的聲音，果真是『生活中不是缺少美，而是缺少發現』啊！」（一讓 何同學）。</a:t>
            </a:r>
            <a:r>
              <a:rPr lang="zh-TW" altLang="zh-TW" dirty="0"/>
              <a:t> 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863263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dirty="0" smtClean="0"/>
              <a:t>學生回饋</a:t>
            </a:r>
            <a:endParaRPr kumimoji="1"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zh-TW" altLang="zh-TW" b="1" dirty="0"/>
              <a:t>獲得音樂創作、編曲的經驗、啟發創意自由創作</a:t>
            </a:r>
            <a:r>
              <a:rPr lang="zh-TW" altLang="zh-TW" dirty="0"/>
              <a:t> </a:t>
            </a:r>
            <a:endParaRPr lang="en-US" altLang="zh-TW" dirty="0" smtClean="0"/>
          </a:p>
          <a:p>
            <a:r>
              <a:rPr lang="zh-TW" altLang="zh-TW" dirty="0"/>
              <a:t>「創作非常自由，原本以為要無中生有，雖然有趣但很困難，實際做了發現有</a:t>
            </a:r>
            <a:r>
              <a:rPr lang="en-US" altLang="zh-TW" dirty="0"/>
              <a:t>loop</a:t>
            </a:r>
            <a:r>
              <a:rPr lang="zh-TW" altLang="zh-TW" dirty="0"/>
              <a:t>的幫忙，就能以更簡單便利的方式創作」（一禮 何同學</a:t>
            </a:r>
            <a:r>
              <a:rPr lang="zh-TW" altLang="zh-TW" dirty="0" smtClean="0"/>
              <a:t>）</a:t>
            </a:r>
            <a:endParaRPr lang="en-US" altLang="zh-TW" dirty="0"/>
          </a:p>
          <a:p>
            <a:r>
              <a:rPr lang="zh-TW" altLang="zh-TW" dirty="0" smtClean="0"/>
              <a:t>「</a:t>
            </a:r>
            <a:r>
              <a:rPr lang="zh-TW" altLang="zh-TW" dirty="0"/>
              <a:t>想放什麼內容都可以，完全沒有限制，讓我玩得好輕鬆，也學到好多技巧，了解如何把地景音樂和樂器完美的融合！最後做出整個地圖也超有成就感！」（一禮 葉同學）。</a:t>
            </a:r>
            <a:r>
              <a:rPr lang="zh-TW" altLang="zh-TW" dirty="0"/>
              <a:t> 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152052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dirty="0" smtClean="0"/>
              <a:t>學生回饋</a:t>
            </a:r>
            <a:endParaRPr kumimoji="1"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zh-TW" b="1" dirty="0"/>
              <a:t>藉由創作獲得成就感</a:t>
            </a:r>
            <a:r>
              <a:rPr lang="zh-TW" altLang="zh-TW" dirty="0"/>
              <a:t> </a:t>
            </a:r>
            <a:endParaRPr lang="en-US" altLang="zh-TW" dirty="0" smtClean="0"/>
          </a:p>
          <a:p>
            <a:r>
              <a:rPr lang="zh-TW" altLang="zh-TW" dirty="0"/>
              <a:t>「錄音的過程很有趣，製作的過程和同學一起嘗試搭配各種不同風格的樂器，算是接觸了不同的樂風，很酷！做出自己的一段音樂很有成就感」（一讓 吳同學）</a:t>
            </a:r>
            <a:r>
              <a:rPr lang="en-US" altLang="zh-TW" dirty="0" smtClean="0"/>
              <a:t>;</a:t>
            </a:r>
          </a:p>
          <a:p>
            <a:r>
              <a:rPr lang="zh-TW" altLang="zh-TW" dirty="0" smtClean="0"/>
              <a:t>「</a:t>
            </a:r>
            <a:r>
              <a:rPr lang="zh-TW" altLang="zh-TW" dirty="0"/>
              <a:t>一開始覺得極度麻煩，後來聽到完成品成就感</a:t>
            </a:r>
            <a:r>
              <a:rPr lang="en-US" altLang="zh-TW" dirty="0"/>
              <a:t>up</a:t>
            </a:r>
            <a:r>
              <a:rPr lang="zh-TW" altLang="zh-TW" dirty="0"/>
              <a:t>，就有興趣，也學到怎麼運用程式」（一御 </a:t>
            </a:r>
            <a:r>
              <a:rPr lang="zh-TW" altLang="zh-TW" dirty="0" smtClean="0"/>
              <a:t>彭同學</a:t>
            </a:r>
            <a:r>
              <a:rPr lang="zh-TW" altLang="zh-TW" dirty="0"/>
              <a:t>）。</a:t>
            </a:r>
          </a:p>
          <a:p>
            <a:pPr marL="0" indent="0">
              <a:buNone/>
            </a:pPr>
            <a:endParaRPr lang="zh-TW" altLang="zh-TW" dirty="0"/>
          </a:p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222800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子標題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zh-TW" altLang="en-US" dirty="0" smtClean="0"/>
              <a:t>謝謝</a:t>
            </a:r>
            <a:endParaRPr kumimoji="1" lang="zh-TW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zh-TW" altLang="en-US"/>
          </a:p>
        </p:txBody>
      </p:sp>
    </p:spTree>
    <p:extLst>
      <p:ext uri="{BB962C8B-B14F-4D97-AF65-F5344CB8AC3E}">
        <p14:creationId xmlns:p14="http://schemas.microsoft.com/office/powerpoint/2010/main" val="1970864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TW" altLang="en-US"/>
          </a:p>
        </p:txBody>
      </p:sp>
      <p:pic>
        <p:nvPicPr>
          <p:cNvPr id="4" name="內容版面配置區 3" descr="IMG_3208.JPG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59" b="141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36156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dirty="0" smtClean="0"/>
              <a:t>教學目標</a:t>
            </a:r>
            <a:endParaRPr kumimoji="1"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zh-TW" altLang="zh-TW" dirty="0" smtClean="0"/>
              <a:t>能探索代表永續發展目標的聲音【</a:t>
            </a:r>
            <a:r>
              <a:rPr lang="zh-TW" altLang="zh-TW" dirty="0"/>
              <a:t>情意、技能】</a:t>
            </a:r>
          </a:p>
          <a:p>
            <a:pPr lvl="0"/>
            <a:r>
              <a:rPr lang="zh-TW" altLang="zh-TW" dirty="0" smtClean="0"/>
              <a:t>能將</a:t>
            </a:r>
            <a:r>
              <a:rPr lang="zh-TW" altLang="en-US" dirty="0" smtClean="0"/>
              <a:t>上述</a:t>
            </a:r>
            <a:r>
              <a:rPr lang="zh-TW" altLang="zh-TW" dirty="0" smtClean="0"/>
              <a:t>聲音</a:t>
            </a:r>
            <a:r>
              <a:rPr lang="zh-TW" altLang="zh-TW" dirty="0"/>
              <a:t>進行採集與錄製【情意、技能】</a:t>
            </a:r>
          </a:p>
          <a:p>
            <a:pPr lvl="0"/>
            <a:r>
              <a:rPr lang="zh-TW" altLang="zh-TW" dirty="0" smtClean="0"/>
              <a:t>能將</a:t>
            </a:r>
            <a:r>
              <a:rPr lang="zh-TW" altLang="en-US" dirty="0" smtClean="0"/>
              <a:t>上述聲音</a:t>
            </a:r>
            <a:r>
              <a:rPr lang="zh-TW" altLang="zh-TW" dirty="0" smtClean="0"/>
              <a:t>採集與錄製做</a:t>
            </a:r>
            <a:r>
              <a:rPr lang="zh-TW" altLang="zh-TW" dirty="0"/>
              <a:t>為素材，進行編曲與創作【情意、技能】</a:t>
            </a:r>
          </a:p>
          <a:p>
            <a:r>
              <a:rPr lang="en-US" altLang="zh-TW" dirty="0" smtClean="0"/>
              <a:t> </a:t>
            </a:r>
            <a:r>
              <a:rPr lang="zh-TW" altLang="zh-TW" dirty="0"/>
              <a:t>能將創作完成的作品上傳至</a:t>
            </a:r>
            <a:r>
              <a:rPr lang="en-US" altLang="zh-TW" dirty="0" err="1"/>
              <a:t>youtube</a:t>
            </a:r>
            <a:r>
              <a:rPr lang="zh-TW" altLang="zh-TW" dirty="0"/>
              <a:t>，並將其連結製成</a:t>
            </a:r>
            <a:r>
              <a:rPr lang="en-US" altLang="zh-TW" dirty="0" err="1"/>
              <a:t>QRCode</a:t>
            </a:r>
            <a:r>
              <a:rPr lang="zh-TW" altLang="zh-TW" dirty="0"/>
              <a:t>【認知、技能】</a:t>
            </a:r>
          </a:p>
          <a:p>
            <a:r>
              <a:rPr lang="en-US" altLang="zh-TW" dirty="0" smtClean="0"/>
              <a:t> </a:t>
            </a:r>
            <a:r>
              <a:rPr lang="zh-TW" altLang="zh-TW" dirty="0"/>
              <a:t>能繪製世界地圖，並將已完成之</a:t>
            </a:r>
            <a:r>
              <a:rPr lang="en-US" altLang="zh-TW" dirty="0" err="1"/>
              <a:t>QRCode</a:t>
            </a:r>
            <a:r>
              <a:rPr lang="zh-TW" altLang="zh-TW" dirty="0"/>
              <a:t>黏貼在地圖對應之位置【情意、技能】</a:t>
            </a:r>
          </a:p>
          <a:p>
            <a:r>
              <a:rPr lang="en-US" altLang="zh-TW" dirty="0" smtClean="0"/>
              <a:t> </a:t>
            </a:r>
            <a:r>
              <a:rPr lang="zh-TW" altLang="zh-TW" dirty="0" smtClean="0"/>
              <a:t>能聆聽別組作品並撰寫心得【</a:t>
            </a:r>
            <a:r>
              <a:rPr lang="zh-TW" altLang="zh-TW" dirty="0"/>
              <a:t>情意、技能】</a:t>
            </a:r>
          </a:p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813290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TW" altLang="en-US"/>
          </a:p>
        </p:txBody>
      </p:sp>
      <p:pic>
        <p:nvPicPr>
          <p:cNvPr id="4" name="內容版面配置區 3" descr="螢幕快照 2017-02-06 下午6.54.01.png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8" b="937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99468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zh-TW" dirty="0"/>
              <a:t>「永續發展目標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zh-TW" altLang="zh-TW" dirty="0"/>
              <a:t>（</a:t>
            </a:r>
            <a:r>
              <a:rPr lang="en-US" altLang="zh-TW" sz="2700" dirty="0"/>
              <a:t>sustainable development goals, SDGs</a:t>
            </a:r>
            <a:r>
              <a:rPr lang="zh-TW" altLang="zh-TW" dirty="0"/>
              <a:t>）</a:t>
            </a:r>
            <a:endParaRPr kumimoji="1"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zh-TW" dirty="0" smtClean="0"/>
              <a:t>1. </a:t>
            </a:r>
            <a:r>
              <a:rPr lang="zh-TW" altLang="zh-TW" dirty="0" smtClean="0"/>
              <a:t>消除貧窮</a:t>
            </a:r>
            <a:endParaRPr lang="en-US" altLang="zh-TW" dirty="0"/>
          </a:p>
          <a:p>
            <a:r>
              <a:rPr lang="en-US" altLang="zh-TW" dirty="0" smtClean="0"/>
              <a:t>2.</a:t>
            </a:r>
            <a:r>
              <a:rPr lang="zh-TW" altLang="zh-TW" dirty="0" smtClean="0"/>
              <a:t>消除飢餓</a:t>
            </a:r>
            <a:endParaRPr lang="en-US" altLang="zh-TW" dirty="0"/>
          </a:p>
          <a:p>
            <a:r>
              <a:rPr lang="en-US" altLang="zh-TW" dirty="0" smtClean="0"/>
              <a:t>3.</a:t>
            </a:r>
            <a:r>
              <a:rPr lang="zh-TW" altLang="zh-TW" dirty="0" smtClean="0"/>
              <a:t>健康與福祉</a:t>
            </a:r>
            <a:endParaRPr lang="en-US" altLang="zh-TW" dirty="0"/>
          </a:p>
          <a:p>
            <a:r>
              <a:rPr lang="en-US" altLang="zh-TW" dirty="0" smtClean="0"/>
              <a:t>4.</a:t>
            </a:r>
            <a:r>
              <a:rPr lang="zh-TW" altLang="zh-TW" dirty="0" smtClean="0"/>
              <a:t>教育品質</a:t>
            </a:r>
            <a:endParaRPr lang="en-US" altLang="zh-TW" dirty="0"/>
          </a:p>
          <a:p>
            <a:r>
              <a:rPr lang="en-US" altLang="zh-TW" dirty="0" smtClean="0"/>
              <a:t>5.</a:t>
            </a:r>
            <a:r>
              <a:rPr lang="zh-TW" altLang="zh-TW" dirty="0" smtClean="0"/>
              <a:t>性別平等</a:t>
            </a:r>
            <a:endParaRPr lang="en-US" altLang="zh-TW" dirty="0"/>
          </a:p>
          <a:p>
            <a:r>
              <a:rPr lang="en-US" altLang="zh-TW" dirty="0" smtClean="0"/>
              <a:t>6.</a:t>
            </a:r>
            <a:r>
              <a:rPr lang="zh-TW" altLang="zh-TW" dirty="0" smtClean="0"/>
              <a:t>淨水與衛生</a:t>
            </a:r>
            <a:endParaRPr lang="en-US" altLang="zh-TW" dirty="0"/>
          </a:p>
          <a:p>
            <a:r>
              <a:rPr lang="en-US" altLang="zh-TW" dirty="0" smtClean="0"/>
              <a:t>7.</a:t>
            </a:r>
            <a:r>
              <a:rPr lang="zh-TW" altLang="zh-TW" dirty="0" smtClean="0"/>
              <a:t>可負擔能源</a:t>
            </a:r>
            <a:endParaRPr lang="en-US" altLang="zh-TW" dirty="0"/>
          </a:p>
          <a:p>
            <a:r>
              <a:rPr lang="en-US" altLang="zh-TW" dirty="0" smtClean="0"/>
              <a:t>8.</a:t>
            </a:r>
            <a:r>
              <a:rPr lang="zh-TW" altLang="zh-TW" dirty="0" smtClean="0"/>
              <a:t>就業與經濟成長</a:t>
            </a:r>
            <a:endParaRPr lang="en-US" altLang="zh-TW" dirty="0" smtClean="0"/>
          </a:p>
          <a:p>
            <a:r>
              <a:rPr lang="en-US" altLang="zh-TW" dirty="0" smtClean="0"/>
              <a:t>9.</a:t>
            </a:r>
            <a:r>
              <a:rPr lang="zh-TW" altLang="zh-TW" dirty="0" smtClean="0"/>
              <a:t>工業</a:t>
            </a:r>
            <a:r>
              <a:rPr lang="zh-TW" altLang="zh-TW" dirty="0"/>
              <a:t>、創新基礎</a:t>
            </a:r>
            <a:r>
              <a:rPr lang="zh-TW" altLang="zh-TW" dirty="0" smtClean="0"/>
              <a:t>建設</a:t>
            </a:r>
            <a:endParaRPr kumimoji="1" lang="zh-TW" altLang="en-US" dirty="0"/>
          </a:p>
        </p:txBody>
      </p:sp>
      <p:sp>
        <p:nvSpPr>
          <p:cNvPr id="6" name="內容版面配置區 5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zh-TW" dirty="0" smtClean="0"/>
              <a:t>10.</a:t>
            </a:r>
            <a:r>
              <a:rPr lang="zh-TW" altLang="zh-TW" dirty="0" smtClean="0"/>
              <a:t>減少不平等</a:t>
            </a:r>
            <a:endParaRPr lang="en-US" altLang="zh-TW" dirty="0" smtClean="0"/>
          </a:p>
          <a:p>
            <a:r>
              <a:rPr lang="en-US" altLang="zh-TW" dirty="0" smtClean="0"/>
              <a:t>11.</a:t>
            </a:r>
            <a:r>
              <a:rPr lang="zh-TW" altLang="zh-TW" dirty="0" smtClean="0"/>
              <a:t>永續城市</a:t>
            </a:r>
            <a:endParaRPr lang="en-US" altLang="zh-TW" dirty="0" smtClean="0"/>
          </a:p>
          <a:p>
            <a:r>
              <a:rPr lang="en-US" altLang="zh-TW" dirty="0" smtClean="0"/>
              <a:t>12.</a:t>
            </a:r>
            <a:r>
              <a:rPr lang="zh-TW" altLang="zh-TW" dirty="0" smtClean="0"/>
              <a:t>責任消費與生產</a:t>
            </a:r>
            <a:endParaRPr lang="en-US" altLang="zh-TW" dirty="0" smtClean="0"/>
          </a:p>
          <a:p>
            <a:r>
              <a:rPr lang="en-US" altLang="zh-TW" dirty="0" smtClean="0"/>
              <a:t>13.</a:t>
            </a:r>
            <a:r>
              <a:rPr lang="zh-TW" altLang="zh-TW" dirty="0" smtClean="0"/>
              <a:t>氣候行動</a:t>
            </a:r>
            <a:endParaRPr lang="en-US" altLang="zh-TW" dirty="0" smtClean="0"/>
          </a:p>
          <a:p>
            <a:r>
              <a:rPr lang="en-US" altLang="zh-TW" dirty="0" smtClean="0"/>
              <a:t>14.</a:t>
            </a:r>
            <a:r>
              <a:rPr lang="zh-TW" altLang="zh-TW" dirty="0" smtClean="0"/>
              <a:t>海洋生態</a:t>
            </a:r>
            <a:endParaRPr lang="en-US" altLang="zh-TW" dirty="0" smtClean="0"/>
          </a:p>
          <a:p>
            <a:r>
              <a:rPr lang="en-US" altLang="zh-TW" dirty="0" smtClean="0"/>
              <a:t>15.</a:t>
            </a:r>
            <a:r>
              <a:rPr lang="zh-TW" altLang="zh-TW" dirty="0" smtClean="0"/>
              <a:t>陸地生態</a:t>
            </a:r>
            <a:endParaRPr lang="en-US" altLang="zh-TW" dirty="0" smtClean="0"/>
          </a:p>
          <a:p>
            <a:r>
              <a:rPr lang="en-US" altLang="zh-TW" dirty="0" smtClean="0"/>
              <a:t>16.</a:t>
            </a:r>
            <a:r>
              <a:rPr lang="zh-TW" altLang="zh-TW" dirty="0" smtClean="0"/>
              <a:t>和平與正義制度</a:t>
            </a:r>
            <a:endParaRPr lang="en-US" altLang="zh-TW" dirty="0" smtClean="0"/>
          </a:p>
          <a:p>
            <a:r>
              <a:rPr lang="en-US" altLang="zh-TW" dirty="0" smtClean="0"/>
              <a:t>17.</a:t>
            </a:r>
            <a:r>
              <a:rPr lang="zh-TW" altLang="zh-TW" dirty="0" smtClean="0"/>
              <a:t>全球夥伴</a:t>
            </a:r>
            <a:endParaRPr lang="en-US" altLang="zh-TW" dirty="0" smtClean="0"/>
          </a:p>
          <a:p>
            <a:r>
              <a:rPr lang="en-US" altLang="zh-TW" dirty="0" smtClean="0">
                <a:effectLst/>
              </a:rPr>
              <a:t>18.</a:t>
            </a:r>
            <a:r>
              <a:rPr lang="zh-TW" altLang="zh-TW" dirty="0" smtClean="0">
                <a:effectLst/>
              </a:rPr>
              <a:t> </a:t>
            </a:r>
            <a:endParaRPr kumimoji="1" lang="zh-TW" altLang="en-US" dirty="0" smtClean="0"/>
          </a:p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130853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dirty="0" smtClean="0"/>
              <a:t>教學流程</a:t>
            </a:r>
            <a:endParaRPr kumimoji="1"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zh-TW" altLang="zh-TW" dirty="0" smtClean="0"/>
              <a:t>小組討論代表</a:t>
            </a:r>
            <a:r>
              <a:rPr lang="zh-TW" altLang="en-US" dirty="0" smtClean="0"/>
              <a:t>永續發展目標議題的聲音</a:t>
            </a:r>
            <a:endParaRPr lang="en-US" altLang="zh-TW" dirty="0" smtClean="0"/>
          </a:p>
          <a:p>
            <a:r>
              <a:rPr lang="zh-TW" altLang="zh-TW" dirty="0" smtClean="0"/>
              <a:t>將此聲音</a:t>
            </a:r>
            <a:r>
              <a:rPr lang="zh-TW" altLang="zh-TW" dirty="0"/>
              <a:t>進行錄製、採集或複製到</a:t>
            </a:r>
            <a:r>
              <a:rPr lang="en-US" altLang="zh-TW" dirty="0" err="1" smtClean="0"/>
              <a:t>iPad</a:t>
            </a:r>
            <a:endParaRPr lang="en-US" altLang="zh-TW" dirty="0" smtClean="0"/>
          </a:p>
          <a:p>
            <a:r>
              <a:rPr lang="zh-TW" altLang="zh-TW" dirty="0"/>
              <a:t>教師示範與操作</a:t>
            </a:r>
            <a:r>
              <a:rPr lang="en-US" altLang="zh-TW" dirty="0" err="1"/>
              <a:t>Garageband</a:t>
            </a:r>
            <a:r>
              <a:rPr lang="zh-TW" altLang="zh-TW" dirty="0"/>
              <a:t>之「</a:t>
            </a:r>
            <a:r>
              <a:rPr lang="en-US" altLang="zh-TW" dirty="0"/>
              <a:t>loop</a:t>
            </a:r>
            <a:r>
              <a:rPr lang="zh-TW" altLang="zh-TW" dirty="0"/>
              <a:t>」</a:t>
            </a:r>
            <a:r>
              <a:rPr lang="zh-TW" altLang="zh-TW" dirty="0" smtClean="0"/>
              <a:t>功能</a:t>
            </a:r>
            <a:endParaRPr lang="en-US" altLang="zh-TW" dirty="0" smtClean="0"/>
          </a:p>
          <a:p>
            <a:r>
              <a:rPr lang="zh-TW" altLang="zh-TW" dirty="0" smtClean="0"/>
              <a:t>學生將已錄製之聲音與</a:t>
            </a:r>
            <a:r>
              <a:rPr lang="en-US" altLang="zh-TW" dirty="0"/>
              <a:t>loop</a:t>
            </a:r>
            <a:r>
              <a:rPr lang="zh-TW" altLang="zh-TW" dirty="0" smtClean="0"/>
              <a:t>搭配</a:t>
            </a:r>
            <a:r>
              <a:rPr lang="zh-TW" altLang="en-US" dirty="0" smtClean="0"/>
              <a:t>進行創作</a:t>
            </a:r>
            <a:endParaRPr lang="en-US" altLang="zh-TW" dirty="0" smtClean="0"/>
          </a:p>
          <a:p>
            <a:pPr lvl="0"/>
            <a:r>
              <a:rPr lang="zh-TW" altLang="zh-TW" dirty="0" smtClean="0"/>
              <a:t>完成</a:t>
            </a:r>
            <a:r>
              <a:rPr lang="zh-TW" altLang="zh-TW" dirty="0"/>
              <a:t>作品後，將作品上傳至</a:t>
            </a:r>
            <a:r>
              <a:rPr lang="en-US" altLang="zh-TW" dirty="0" err="1" smtClean="0"/>
              <a:t>youtube</a:t>
            </a:r>
            <a:endParaRPr lang="zh-TW" altLang="zh-TW" dirty="0"/>
          </a:p>
          <a:p>
            <a:pPr lvl="0"/>
            <a:r>
              <a:rPr lang="zh-TW" altLang="zh-TW" dirty="0"/>
              <a:t>影片上傳後再將</a:t>
            </a:r>
            <a:r>
              <a:rPr lang="en-US" altLang="zh-TW" dirty="0" err="1"/>
              <a:t>youtube</a:t>
            </a:r>
            <a:r>
              <a:rPr lang="en-US" altLang="zh-TW" dirty="0"/>
              <a:t> link</a:t>
            </a:r>
            <a:r>
              <a:rPr lang="zh-TW" altLang="zh-TW" dirty="0"/>
              <a:t>製成</a:t>
            </a:r>
            <a:r>
              <a:rPr lang="en-US" altLang="zh-TW" dirty="0" err="1" smtClean="0"/>
              <a:t>QRCode</a:t>
            </a:r>
            <a:endParaRPr lang="zh-TW" altLang="zh-TW" dirty="0"/>
          </a:p>
          <a:p>
            <a:pPr lvl="0"/>
            <a:r>
              <a:rPr lang="zh-TW" altLang="zh-TW" dirty="0" smtClean="0"/>
              <a:t>完成手繪世界地圖</a:t>
            </a:r>
            <a:r>
              <a:rPr lang="zh-TW" altLang="zh-TW" dirty="0"/>
              <a:t>（建議教師指派同學或組</a:t>
            </a:r>
            <a:r>
              <a:rPr lang="zh-TW" altLang="zh-TW" dirty="0" smtClean="0"/>
              <a:t>別）</a:t>
            </a:r>
            <a:r>
              <a:rPr lang="zh-TW" altLang="zh-TW" dirty="0"/>
              <a:t>。</a:t>
            </a:r>
          </a:p>
          <a:p>
            <a:pPr lvl="0"/>
            <a:r>
              <a:rPr lang="zh-TW" altLang="zh-TW" dirty="0" smtClean="0"/>
              <a:t>將已製好之</a:t>
            </a:r>
            <a:r>
              <a:rPr lang="en-US" altLang="zh-TW" dirty="0" err="1" smtClean="0"/>
              <a:t>QRCode</a:t>
            </a:r>
            <a:r>
              <a:rPr lang="zh-TW" altLang="zh-TW" dirty="0" smtClean="0"/>
              <a:t>貼至地圖相對應之位置</a:t>
            </a:r>
            <a:endParaRPr lang="zh-TW" altLang="zh-TW" dirty="0"/>
          </a:p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736610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dirty="0" smtClean="0"/>
              <a:t>展演與回饋</a:t>
            </a:r>
            <a:endParaRPr kumimoji="1"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kumimoji="1" lang="zh-TW" altLang="en-US" dirty="0" smtClean="0"/>
              <a:t>各組展演各組的創作</a:t>
            </a:r>
            <a:endParaRPr kumimoji="1" lang="en-US" altLang="zh-TW" dirty="0" smtClean="0"/>
          </a:p>
          <a:p>
            <a:r>
              <a:rPr kumimoji="1" lang="zh-TW" altLang="en-US" dirty="0" smtClean="0"/>
              <a:t>小組互評</a:t>
            </a:r>
            <a:endParaRPr kumimoji="1" lang="en-US" altLang="zh-TW" dirty="0" smtClean="0"/>
          </a:p>
          <a:p>
            <a:r>
              <a:rPr kumimoji="1" lang="zh-TW" altLang="en-US" dirty="0" smtClean="0"/>
              <a:t>教師總結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873060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dirty="0" smtClean="0"/>
              <a:t>教學評量</a:t>
            </a:r>
            <a:endParaRPr kumimoji="1"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kumimoji="1" lang="zh-TW" altLang="en-US" dirty="0" smtClean="0"/>
              <a:t>自評與她評</a:t>
            </a:r>
            <a:endParaRPr kumimoji="1" lang="en-US" altLang="zh-TW" dirty="0" smtClean="0"/>
          </a:p>
          <a:p>
            <a:r>
              <a:rPr kumimoji="1" lang="zh-TW" altLang="en-US" dirty="0" smtClean="0"/>
              <a:t>學習單撰寫</a:t>
            </a:r>
            <a:endParaRPr kumimoji="1" lang="en-US" altLang="zh-TW" dirty="0" smtClean="0"/>
          </a:p>
          <a:p>
            <a:r>
              <a:rPr kumimoji="1" lang="zh-TW" altLang="en-US" dirty="0" smtClean="0"/>
              <a:t>形成性評量</a:t>
            </a:r>
            <a:endParaRPr kumimoji="1" lang="en-US" altLang="zh-TW" dirty="0" smtClean="0"/>
          </a:p>
          <a:p>
            <a:r>
              <a:rPr kumimoji="1" lang="zh-TW" altLang="en-US" dirty="0" smtClean="0"/>
              <a:t>總結性評量（創作評量規準）</a:t>
            </a:r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992036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TW" altLang="en-US" dirty="0" smtClean="0"/>
              <a:t>學生作品舉隅</a:t>
            </a:r>
            <a:endParaRPr kumimoji="1"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zh-TW" dirty="0"/>
              <a:t>（一）性別平等</a:t>
            </a:r>
          </a:p>
          <a:p>
            <a:r>
              <a:rPr lang="en-US" altLang="zh-TW" dirty="0"/>
              <a:t>    </a:t>
            </a:r>
            <a:r>
              <a:rPr lang="zh-TW" altLang="zh-TW" dirty="0"/>
              <a:t>我們以</a:t>
            </a:r>
            <a:r>
              <a:rPr lang="en-US" altLang="zh-TW" dirty="0"/>
              <a:t>If I Were a Boy</a:t>
            </a:r>
            <a:r>
              <a:rPr lang="zh-TW" altLang="zh-TW" dirty="0"/>
              <a:t>這首歌作為開頭，表示男女平等的象徵。中間也有許多轉換和意想不到的元素，使這個作品充滿了創新與旋律性</a:t>
            </a:r>
            <a:r>
              <a:rPr lang="zh-TW" altLang="zh-TW" dirty="0" smtClean="0"/>
              <a:t>。我們覺得這</a:t>
            </a:r>
            <a:r>
              <a:rPr lang="zh-TW" altLang="zh-TW" dirty="0"/>
              <a:t>個議題適合放在亞洲的中亞西亞以及印度，當地因為一些傳統和宗教觀念導性別十分不平等</a:t>
            </a:r>
            <a:r>
              <a:rPr lang="zh-TW" altLang="zh-TW" dirty="0" smtClean="0"/>
              <a:t>。</a:t>
            </a:r>
            <a:endParaRPr lang="en-US" altLang="zh-TW" dirty="0" smtClean="0"/>
          </a:p>
          <a:p>
            <a:r>
              <a:rPr lang="zh-TW" altLang="zh-TW" dirty="0" smtClean="0"/>
              <a:t>作品</a:t>
            </a:r>
            <a:r>
              <a:rPr lang="zh-TW" altLang="zh-TW" dirty="0"/>
              <a:t>連結：</a:t>
            </a:r>
            <a:r>
              <a:rPr lang="en-US" altLang="zh-TW" dirty="0"/>
              <a:t>https://</a:t>
            </a:r>
            <a:r>
              <a:rPr lang="en-US" altLang="zh-TW" dirty="0" err="1"/>
              <a:t>youtu.be</a:t>
            </a:r>
            <a:r>
              <a:rPr lang="en-US" altLang="zh-TW" dirty="0"/>
              <a:t>/S9uTYT-Rghw</a:t>
            </a:r>
            <a:endParaRPr lang="zh-TW" altLang="zh-TW" dirty="0"/>
          </a:p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7632101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市鎮">
  <a:themeElements>
    <a:clrScheme name="市鎮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市鎮">
      <a:majorFont>
        <a:latin typeface="Georgia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华文新魏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市鎮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市鎮.thmx</Template>
  <TotalTime>29</TotalTime>
  <Words>553</Words>
  <Application>Microsoft Macintosh PowerPoint</Application>
  <PresentationFormat>如螢幕大小 (4:3)</PresentationFormat>
  <Paragraphs>67</Paragraphs>
  <Slides>14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14</vt:i4>
      </vt:variant>
    </vt:vector>
  </HeadingPairs>
  <TitlesOfParts>
    <vt:vector size="15" baseType="lpstr">
      <vt:lpstr>市鎮</vt:lpstr>
      <vt:lpstr>Soundmap of SDGs</vt:lpstr>
      <vt:lpstr>PowerPoint 簡報</vt:lpstr>
      <vt:lpstr>教學目標</vt:lpstr>
      <vt:lpstr>PowerPoint 簡報</vt:lpstr>
      <vt:lpstr>「永續發展目標 （sustainable development goals, SDGs）</vt:lpstr>
      <vt:lpstr>教學流程</vt:lpstr>
      <vt:lpstr>展演與回饋</vt:lpstr>
      <vt:lpstr>教學評量</vt:lpstr>
      <vt:lpstr>學生作品舉隅</vt:lpstr>
      <vt:lpstr>學生作品舉隅</vt:lpstr>
      <vt:lpstr>學生回饋</vt:lpstr>
      <vt:lpstr>學生回饋</vt:lpstr>
      <vt:lpstr>學生回饋</vt:lpstr>
      <vt:lpstr>PowerPoint 簡報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soundmap</dc:title>
  <dc:creator>Luke Chang</dc:creator>
  <cp:lastModifiedBy>Luke Chang</cp:lastModifiedBy>
  <cp:revision>6</cp:revision>
  <dcterms:created xsi:type="dcterms:W3CDTF">2017-07-27T09:41:07Z</dcterms:created>
  <dcterms:modified xsi:type="dcterms:W3CDTF">2017-07-29T03:58:28Z</dcterms:modified>
</cp:coreProperties>
</file>