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70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E0333-19BE-4AEC-854C-6839AFC7D34F}" type="datetimeFigureOut">
              <a:rPr lang="zh-TW" altLang="en-US" smtClean="0"/>
              <a:t>2017/8/30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61848-7D6D-41BA-AA01-1BBE0C301F2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2941402"/>
      </p:ext>
    </p:extLst>
  </p:cSld>
  <p:clrMapOvr>
    <a:masterClrMapping/>
  </p:clrMapOvr>
  <p:transition spd="med" advClick="0" advTm="7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E0333-19BE-4AEC-854C-6839AFC7D34F}" type="datetimeFigureOut">
              <a:rPr lang="zh-TW" altLang="en-US" smtClean="0"/>
              <a:t>2017/8/30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61848-7D6D-41BA-AA01-1BBE0C301F2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03469443"/>
      </p:ext>
    </p:extLst>
  </p:cSld>
  <p:clrMapOvr>
    <a:masterClrMapping/>
  </p:clrMapOvr>
  <p:transition spd="med" advClick="0" advTm="7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E0333-19BE-4AEC-854C-6839AFC7D34F}" type="datetimeFigureOut">
              <a:rPr lang="zh-TW" altLang="en-US" smtClean="0"/>
              <a:t>2017/8/30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61848-7D6D-41BA-AA01-1BBE0C301F2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4365570"/>
      </p:ext>
    </p:extLst>
  </p:cSld>
  <p:clrMapOvr>
    <a:masterClrMapping/>
  </p:clrMapOvr>
  <p:transition spd="med" advClick="0" advTm="7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E0333-19BE-4AEC-854C-6839AFC7D34F}" type="datetimeFigureOut">
              <a:rPr lang="zh-TW" altLang="en-US" smtClean="0"/>
              <a:t>2017/8/30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61848-7D6D-41BA-AA01-1BBE0C301F2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6239733"/>
      </p:ext>
    </p:extLst>
  </p:cSld>
  <p:clrMapOvr>
    <a:masterClrMapping/>
  </p:clrMapOvr>
  <p:transition spd="med" advClick="0" advTm="7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E0333-19BE-4AEC-854C-6839AFC7D34F}" type="datetimeFigureOut">
              <a:rPr lang="zh-TW" altLang="en-US" smtClean="0"/>
              <a:t>2017/8/30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61848-7D6D-41BA-AA01-1BBE0C301F2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2817273"/>
      </p:ext>
    </p:extLst>
  </p:cSld>
  <p:clrMapOvr>
    <a:masterClrMapping/>
  </p:clrMapOvr>
  <p:transition spd="med" advClick="0" advTm="7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E0333-19BE-4AEC-854C-6839AFC7D34F}" type="datetimeFigureOut">
              <a:rPr lang="zh-TW" altLang="en-US" smtClean="0"/>
              <a:t>2017/8/30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61848-7D6D-41BA-AA01-1BBE0C301F2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05659218"/>
      </p:ext>
    </p:extLst>
  </p:cSld>
  <p:clrMapOvr>
    <a:masterClrMapping/>
  </p:clrMapOvr>
  <p:transition spd="med" advClick="0" advTm="7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E0333-19BE-4AEC-854C-6839AFC7D34F}" type="datetimeFigureOut">
              <a:rPr lang="zh-TW" altLang="en-US" smtClean="0"/>
              <a:t>2017/8/30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61848-7D6D-41BA-AA01-1BBE0C301F2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59327666"/>
      </p:ext>
    </p:extLst>
  </p:cSld>
  <p:clrMapOvr>
    <a:masterClrMapping/>
  </p:clrMapOvr>
  <p:transition spd="med" advClick="0" advTm="7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E0333-19BE-4AEC-854C-6839AFC7D34F}" type="datetimeFigureOut">
              <a:rPr lang="zh-TW" altLang="en-US" smtClean="0"/>
              <a:t>2017/8/30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61848-7D6D-41BA-AA01-1BBE0C301F2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51409398"/>
      </p:ext>
    </p:extLst>
  </p:cSld>
  <p:clrMapOvr>
    <a:masterClrMapping/>
  </p:clrMapOvr>
  <p:transition spd="med" advClick="0" advTm="7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E0333-19BE-4AEC-854C-6839AFC7D34F}" type="datetimeFigureOut">
              <a:rPr lang="zh-TW" altLang="en-US" smtClean="0"/>
              <a:t>2017/8/30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61848-7D6D-41BA-AA01-1BBE0C301F2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1319185"/>
      </p:ext>
    </p:extLst>
  </p:cSld>
  <p:clrMapOvr>
    <a:masterClrMapping/>
  </p:clrMapOvr>
  <p:transition spd="med" advClick="0" advTm="7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E0333-19BE-4AEC-854C-6839AFC7D34F}" type="datetimeFigureOut">
              <a:rPr lang="zh-TW" altLang="en-US" smtClean="0"/>
              <a:t>2017/8/30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61848-7D6D-41BA-AA01-1BBE0C301F2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01410930"/>
      </p:ext>
    </p:extLst>
  </p:cSld>
  <p:clrMapOvr>
    <a:masterClrMapping/>
  </p:clrMapOvr>
  <p:transition spd="med" advClick="0" advTm="7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E0333-19BE-4AEC-854C-6839AFC7D34F}" type="datetimeFigureOut">
              <a:rPr lang="zh-TW" altLang="en-US" smtClean="0"/>
              <a:t>2017/8/30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61848-7D6D-41BA-AA01-1BBE0C301F2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3924766"/>
      </p:ext>
    </p:extLst>
  </p:cSld>
  <p:clrMapOvr>
    <a:masterClrMapping/>
  </p:clrMapOvr>
  <p:transition spd="med" advClick="0" advTm="7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DE0333-19BE-4AEC-854C-6839AFC7D34F}" type="datetimeFigureOut">
              <a:rPr lang="zh-TW" altLang="en-US" smtClean="0"/>
              <a:t>2017/8/30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061848-7D6D-41BA-AA01-1BBE0C301F2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1710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700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zh-TW" altLang="zh-TW" kern="100" dirty="0" smtClean="0">
                <a:solidFill>
                  <a:srgbClr val="0070C0"/>
                </a:solidFill>
                <a:effectLst/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轉個灣遇到大圓滿</a:t>
            </a:r>
            <a:r>
              <a:rPr lang="zh-TW" altLang="zh-TW" kern="100" dirty="0">
                <a:latin typeface="Times New Roman"/>
              </a:rPr>
              <a:t/>
            </a:r>
            <a:br>
              <a:rPr lang="zh-TW" altLang="zh-TW" kern="100" dirty="0">
                <a:latin typeface="Times New Roman"/>
              </a:rPr>
            </a:br>
            <a:endParaRPr lang="zh-TW" altLang="en-US" dirty="0"/>
          </a:p>
        </p:txBody>
      </p:sp>
      <p:pic>
        <p:nvPicPr>
          <p:cNvPr id="4" name="Anitek_-_Raining_Rom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50" out="25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17720" y="33569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246539"/>
      </p:ext>
    </p:extLst>
  </p:cSld>
  <p:clrMapOvr>
    <a:masterClrMapping/>
  </p:clrMapOvr>
  <p:transition spd="med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zh-TW" kern="100" dirty="0" smtClean="0">
                <a:solidFill>
                  <a:srgbClr val="0070C0"/>
                </a:solidFill>
                <a:effectLst/>
                <a:latin typeface="王漢宗綜藝體繁" panose="02000500000000000000" pitchFamily="2" charset="-120"/>
                <a:ea typeface="王漢宗綜藝體繁" panose="02000500000000000000" pitchFamily="2" charset="-120"/>
                <a:cs typeface="Times New Roman"/>
              </a:rPr>
              <a:t>欣賞自己並學習接納別人</a:t>
            </a:r>
            <a:endParaRPr lang="zh-TW" altLang="en-US" dirty="0">
              <a:solidFill>
                <a:srgbClr val="0070C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547134"/>
      </p:ext>
    </p:extLst>
  </p:cSld>
  <p:clrMapOvr>
    <a:masterClrMapping/>
  </p:clrMapOvr>
  <p:transition spd="med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en-US" sz="3200" dirty="0" smtClean="0">
                <a:solidFill>
                  <a:srgbClr val="0070C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所以除了學習</a:t>
            </a:r>
            <a:r>
              <a:rPr lang="en-US" altLang="zh-TW" sz="3200" dirty="0" smtClean="0">
                <a:solidFill>
                  <a:srgbClr val="0070C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ch2</a:t>
            </a:r>
            <a:r>
              <a:rPr lang="zh-TW" altLang="en-US" sz="3200" dirty="0" smtClean="0">
                <a:solidFill>
                  <a:srgbClr val="0070C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兩圓位置關係</a:t>
            </a:r>
            <a:endParaRPr lang="zh-TW" altLang="en-US" sz="3200" dirty="0">
              <a:solidFill>
                <a:srgbClr val="0070C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z="5400" dirty="0" smtClean="0">
                <a:solidFill>
                  <a:srgbClr val="FF000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還特別為</a:t>
            </a:r>
            <a:r>
              <a:rPr lang="zh-TW" altLang="en-US" sz="5400" dirty="0" smtClean="0">
                <a:solidFill>
                  <a:srgbClr val="FF000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他們準備</a:t>
            </a:r>
            <a:endParaRPr lang="en-US" altLang="zh-TW" sz="5400" smtClean="0">
              <a:solidFill>
                <a:srgbClr val="FF000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  <a:p>
            <a:r>
              <a:rPr lang="en-US" altLang="zh-TW" sz="5400" smtClean="0">
                <a:solidFill>
                  <a:srgbClr val="FF000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2</a:t>
            </a:r>
            <a:r>
              <a:rPr lang="zh-TW" altLang="en-US" sz="5400" dirty="0" smtClean="0">
                <a:solidFill>
                  <a:srgbClr val="FF000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部影片</a:t>
            </a:r>
            <a:endParaRPr lang="zh-TW" altLang="en-US" sz="5400" dirty="0">
              <a:solidFill>
                <a:srgbClr val="FF000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88706739"/>
      </p:ext>
    </p:extLst>
  </p:cSld>
  <p:clrMapOvr>
    <a:masterClrMapping/>
  </p:clrMapOvr>
  <p:transition spd="med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kern="100" dirty="0" smtClean="0">
                <a:solidFill>
                  <a:srgbClr val="0070C0"/>
                </a:solidFill>
                <a:effectLst/>
                <a:latin typeface="王漢宗綜藝體繁" panose="02000500000000000000" pitchFamily="2" charset="-120"/>
                <a:ea typeface="王漢宗綜藝體繁" panose="02000500000000000000" pitchFamily="2" charset="-120"/>
                <a:cs typeface="Times New Roman"/>
              </a:rPr>
              <a:t>小夜叉上寶座</a:t>
            </a:r>
            <a:endParaRPr lang="zh-TW" altLang="en-US" dirty="0">
              <a:solidFill>
                <a:srgbClr val="0070C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772816"/>
            <a:ext cx="4968552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6066014"/>
      </p:ext>
    </p:extLst>
  </p:cSld>
  <p:clrMapOvr>
    <a:masterClrMapping/>
  </p:clrMapOvr>
  <p:transition spd="med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0070C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希望我們能學習</a:t>
            </a:r>
            <a:endParaRPr lang="zh-TW" altLang="en-US" dirty="0">
              <a:solidFill>
                <a:srgbClr val="0070C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zh-TW" sz="4800" kern="100" dirty="0" smtClean="0">
                <a:solidFill>
                  <a:srgbClr val="00B05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  <a:cs typeface="Times New Roman"/>
              </a:rPr>
              <a:t>平等觀之</a:t>
            </a:r>
            <a:r>
              <a:rPr lang="zh-TW" altLang="zh-TW" sz="4800" kern="100" dirty="0">
                <a:solidFill>
                  <a:srgbClr val="00B05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  <a:cs typeface="Times New Roman"/>
              </a:rPr>
              <a:t>，並尊重以待</a:t>
            </a:r>
            <a:endParaRPr lang="zh-TW" altLang="en-US" sz="4800" dirty="0">
              <a:solidFill>
                <a:srgbClr val="00B05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29762862"/>
      </p:ext>
    </p:extLst>
  </p:cSld>
  <p:clrMapOvr>
    <a:masterClrMapping/>
  </p:clrMapOvr>
  <p:transition spd="med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7772400" cy="1470025"/>
          </a:xfrm>
        </p:spPr>
        <p:txBody>
          <a:bodyPr/>
          <a:lstStyle/>
          <a:p>
            <a:r>
              <a:rPr lang="zh-TW" altLang="en-US" dirty="0" smtClean="0">
                <a:solidFill>
                  <a:srgbClr val="0070C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所謂</a:t>
            </a:r>
            <a:endParaRPr lang="zh-TW" altLang="en-US" dirty="0">
              <a:solidFill>
                <a:srgbClr val="0070C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31640" y="2564904"/>
            <a:ext cx="6400800" cy="1752600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zh-TW" altLang="zh-TW" sz="4800" kern="100" dirty="0">
                <a:solidFill>
                  <a:srgbClr val="00B05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  <a:cs typeface="Arial"/>
              </a:rPr>
              <a:t>兩個「錯」不會變成「對」。唯有慈悲和尊重</a:t>
            </a:r>
            <a:r>
              <a:rPr lang="en-US" altLang="zh-TW" sz="4800" kern="100" dirty="0">
                <a:solidFill>
                  <a:srgbClr val="00B05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  <a:cs typeface="Times New Roman"/>
              </a:rPr>
              <a:t>–</a:t>
            </a:r>
            <a:r>
              <a:rPr lang="zh-TW" altLang="zh-TW" sz="4800" kern="100" dirty="0">
                <a:solidFill>
                  <a:srgbClr val="00B05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  <a:cs typeface="Arial"/>
              </a:rPr>
              <a:t>因為慈悲沒有敵人，尊重才會獲得尊重。</a:t>
            </a:r>
            <a:endParaRPr lang="zh-TW" altLang="zh-TW" sz="4800" kern="100" dirty="0">
              <a:solidFill>
                <a:srgbClr val="00B05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  <a:cs typeface="Times New Roman"/>
            </a:endParaRPr>
          </a:p>
          <a:p>
            <a:endParaRPr lang="zh-TW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552884494"/>
      </p:ext>
    </p:extLst>
  </p:cSld>
  <p:clrMapOvr>
    <a:masterClrMapping/>
  </p:clrMapOvr>
  <p:transition spd="med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0070C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我希望他們能想一想</a:t>
            </a:r>
            <a:endParaRPr lang="zh-TW" altLang="en-US" dirty="0">
              <a:solidFill>
                <a:srgbClr val="0070C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5400" dirty="0" smtClean="0">
                <a:solidFill>
                  <a:srgbClr val="00B05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有沒有傷害或得罪人</a:t>
            </a:r>
            <a:endParaRPr lang="zh-TW" altLang="en-US" sz="5400" dirty="0">
              <a:solidFill>
                <a:srgbClr val="00B05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18763822"/>
      </p:ext>
    </p:extLst>
  </p:cSld>
  <p:clrMapOvr>
    <a:masterClrMapping/>
  </p:clrMapOvr>
  <p:transition spd="med" advClick="0" advTm="7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55576" y="836712"/>
            <a:ext cx="7772400" cy="1470025"/>
          </a:xfrm>
        </p:spPr>
        <p:txBody>
          <a:bodyPr/>
          <a:lstStyle/>
          <a:p>
            <a:r>
              <a:rPr lang="zh-TW" altLang="en-US" dirty="0" smtClean="0">
                <a:solidFill>
                  <a:srgbClr val="0070C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第</a:t>
            </a:r>
            <a:r>
              <a:rPr lang="en-US" altLang="zh-TW" dirty="0" smtClean="0">
                <a:solidFill>
                  <a:srgbClr val="0070C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2</a:t>
            </a:r>
            <a:r>
              <a:rPr lang="zh-TW" altLang="en-US" dirty="0" smtClean="0">
                <a:solidFill>
                  <a:srgbClr val="0070C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部</a:t>
            </a:r>
            <a:endParaRPr lang="zh-TW" altLang="en-US" dirty="0">
              <a:solidFill>
                <a:srgbClr val="0070C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899592" y="2636912"/>
            <a:ext cx="7488832" cy="1752600"/>
          </a:xfrm>
        </p:spPr>
        <p:txBody>
          <a:bodyPr>
            <a:noAutofit/>
          </a:bodyPr>
          <a:lstStyle/>
          <a:p>
            <a:r>
              <a:rPr lang="zh-TW" altLang="zh-TW" sz="4000" kern="100" dirty="0" smtClean="0">
                <a:solidFill>
                  <a:srgbClr val="00B050"/>
                </a:solidFill>
                <a:effectLst/>
                <a:ea typeface="標楷體"/>
                <a:cs typeface="Times New Roman"/>
              </a:rPr>
              <a:t>「失落的一角」（</a:t>
            </a:r>
            <a:r>
              <a:rPr lang="en-US" altLang="zh-TW" sz="4000" kern="100" dirty="0" smtClean="0">
                <a:solidFill>
                  <a:srgbClr val="00B050"/>
                </a:solidFill>
                <a:effectLst/>
                <a:ea typeface="標楷體"/>
                <a:cs typeface="Times New Roman"/>
              </a:rPr>
              <a:t>THE MISSING PIECE</a:t>
            </a:r>
            <a:r>
              <a:rPr lang="zh-TW" altLang="zh-TW" sz="4000" kern="100" dirty="0" smtClean="0">
                <a:solidFill>
                  <a:srgbClr val="00B050"/>
                </a:solidFill>
                <a:effectLst/>
                <a:ea typeface="標楷體"/>
                <a:cs typeface="Times New Roman"/>
              </a:rPr>
              <a:t>）與「失落的一角會見大圓滿」</a:t>
            </a:r>
            <a:r>
              <a:rPr lang="en-US" altLang="zh-TW" sz="4000" kern="100" dirty="0" smtClean="0">
                <a:solidFill>
                  <a:srgbClr val="00B050"/>
                </a:solidFill>
                <a:effectLst/>
                <a:ea typeface="標楷體"/>
                <a:cs typeface="Times New Roman"/>
              </a:rPr>
              <a:t> (THE MISSING  PIECE Meets the BIG O) </a:t>
            </a:r>
            <a:endParaRPr lang="zh-TW" altLang="en-US" sz="4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197520"/>
      </p:ext>
    </p:extLst>
  </p:cSld>
  <p:clrMapOvr>
    <a:masterClrMapping/>
  </p:clrMapOvr>
  <p:transition spd="med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kern="100" dirty="0" smtClean="0">
                <a:solidFill>
                  <a:srgbClr val="0070C0"/>
                </a:solidFill>
                <a:effectLst/>
                <a:latin typeface="王漢宗綜藝體繁" panose="02000500000000000000" pitchFamily="2" charset="-120"/>
                <a:ea typeface="王漢宗綜藝體繁" panose="02000500000000000000" pitchFamily="2" charset="-120"/>
                <a:cs typeface="Times New Roman"/>
              </a:rPr>
              <a:t>這是</a:t>
            </a:r>
            <a:r>
              <a:rPr lang="zh-TW" altLang="zh-TW" kern="100" dirty="0" smtClean="0">
                <a:solidFill>
                  <a:srgbClr val="0070C0"/>
                </a:solidFill>
                <a:effectLst/>
                <a:latin typeface="王漢宗綜藝體繁" panose="02000500000000000000" pitchFamily="2" charset="-120"/>
                <a:ea typeface="王漢宗綜藝體繁" panose="02000500000000000000" pitchFamily="2" charset="-120"/>
                <a:cs typeface="Times New Roman"/>
              </a:rPr>
              <a:t>「缺陷」與「滿足」</a:t>
            </a:r>
            <a:r>
              <a:rPr lang="zh-TW" altLang="en-US" kern="100" dirty="0" smtClean="0">
                <a:solidFill>
                  <a:srgbClr val="0070C0"/>
                </a:solidFill>
                <a:effectLst/>
                <a:latin typeface="王漢宗綜藝體繁" panose="02000500000000000000" pitchFamily="2" charset="-120"/>
                <a:ea typeface="王漢宗綜藝體繁" panose="02000500000000000000" pitchFamily="2" charset="-120"/>
                <a:cs typeface="Times New Roman"/>
              </a:rPr>
              <a:t>的寓言</a:t>
            </a:r>
            <a:endParaRPr lang="zh-TW" altLang="en-US" dirty="0">
              <a:solidFill>
                <a:srgbClr val="0070C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844824"/>
            <a:ext cx="2952328" cy="2886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28800"/>
            <a:ext cx="2563738" cy="3102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1069417"/>
      </p:ext>
    </p:extLst>
  </p:cSld>
  <p:clrMapOvr>
    <a:masterClrMapping/>
  </p:clrMapOvr>
  <p:transition spd="med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827584" y="1052736"/>
            <a:ext cx="7772400" cy="1470025"/>
          </a:xfrm>
        </p:spPr>
        <p:txBody>
          <a:bodyPr/>
          <a:lstStyle/>
          <a:p>
            <a:r>
              <a:rPr lang="zh-TW" altLang="en-US" dirty="0" smtClean="0">
                <a:solidFill>
                  <a:srgbClr val="0070C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希望我的學生可以</a:t>
            </a:r>
            <a:endParaRPr lang="zh-TW" altLang="en-US" dirty="0">
              <a:solidFill>
                <a:srgbClr val="0070C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31640" y="2708920"/>
            <a:ext cx="6400800" cy="1752600"/>
          </a:xfrm>
        </p:spPr>
        <p:txBody>
          <a:bodyPr>
            <a:normAutofit/>
          </a:bodyPr>
          <a:lstStyle/>
          <a:p>
            <a:r>
              <a:rPr lang="zh-TW" altLang="en-US" sz="4000" dirty="0" smtClean="0">
                <a:solidFill>
                  <a:srgbClr val="00B05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肯定自己，不要迷失自我</a:t>
            </a:r>
            <a:endParaRPr lang="zh-TW" altLang="en-US" sz="4000" dirty="0">
              <a:solidFill>
                <a:srgbClr val="00B05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24263771"/>
      </p:ext>
    </p:extLst>
  </p:cSld>
  <p:clrMapOvr>
    <a:masterClrMapping/>
  </p:clrMapOvr>
  <p:transition spd="med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827584" y="1340768"/>
            <a:ext cx="7772400" cy="1470025"/>
          </a:xfrm>
        </p:spPr>
        <p:txBody>
          <a:bodyPr>
            <a:normAutofit/>
          </a:bodyPr>
          <a:lstStyle/>
          <a:p>
            <a:r>
              <a:rPr lang="zh-TW" altLang="en-US" sz="3200" dirty="0" smtClean="0">
                <a:solidFill>
                  <a:srgbClr val="00B05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因為我的孩子們程度較差</a:t>
            </a:r>
            <a:endParaRPr lang="zh-TW" altLang="en-US" sz="3200" dirty="0">
              <a:solidFill>
                <a:srgbClr val="00B05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115616" y="3140968"/>
            <a:ext cx="6400800" cy="1752600"/>
          </a:xfrm>
        </p:spPr>
        <p:txBody>
          <a:bodyPr>
            <a:normAutofit/>
          </a:bodyPr>
          <a:lstStyle/>
          <a:p>
            <a:r>
              <a:rPr lang="zh-TW" altLang="en-US" sz="4400" dirty="0" smtClean="0">
                <a:solidFill>
                  <a:srgbClr val="7030A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所以在講解兩圓關係時</a:t>
            </a:r>
            <a:endParaRPr lang="en-US" altLang="zh-TW" sz="4400" dirty="0" smtClean="0">
              <a:solidFill>
                <a:srgbClr val="7030A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  <a:p>
            <a:r>
              <a:rPr lang="zh-TW" altLang="en-US" sz="4400" dirty="0" smtClean="0">
                <a:solidFill>
                  <a:srgbClr val="7030A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都是用尺規作圖實際操作</a:t>
            </a:r>
            <a:endParaRPr lang="zh-TW" altLang="en-US" sz="4400" dirty="0">
              <a:solidFill>
                <a:srgbClr val="7030A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97884598"/>
      </p:ext>
    </p:extLst>
  </p:cSld>
  <p:clrMapOvr>
    <a:masterClrMapping/>
  </p:clrMapOvr>
  <p:transition spd="med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0070C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每一個故事都有一個開始</a:t>
            </a:r>
            <a:endParaRPr lang="zh-TW" altLang="en-US" dirty="0">
              <a:solidFill>
                <a:srgbClr val="0070C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00B05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我們開始於兩年前</a:t>
            </a:r>
            <a:endParaRPr lang="zh-TW" altLang="en-US" dirty="0">
              <a:solidFill>
                <a:srgbClr val="00B05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2336601"/>
      </p:ext>
    </p:extLst>
  </p:cSld>
  <p:clrMapOvr>
    <a:masterClrMapping/>
  </p:clrMapOvr>
  <p:transition spd="med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他們學得很愉快</a:t>
            </a:r>
            <a:endParaRPr lang="zh-TW" altLang="en-US" dirty="0">
              <a:solidFill>
                <a:srgbClr val="FF000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42205431"/>
      </p:ext>
    </p:extLst>
  </p:cSld>
  <p:clrMapOvr>
    <a:masterClrMapping/>
  </p:clrMapOvr>
  <p:transition spd="med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kern="100" cap="all" dirty="0" smtClean="0">
                <a:solidFill>
                  <a:srgbClr val="00B050"/>
                </a:solidFill>
                <a:effectLst/>
                <a:latin typeface="王漢宗綜藝體繁" panose="02000500000000000000" pitchFamily="2" charset="-120"/>
                <a:ea typeface="王漢宗綜藝體繁" panose="02000500000000000000" pitchFamily="2" charset="-120"/>
                <a:cs typeface="Times New Roman"/>
              </a:rPr>
              <a:t>他</a:t>
            </a:r>
            <a:r>
              <a:rPr lang="zh-TW" altLang="zh-TW" kern="100" cap="all" dirty="0" smtClean="0">
                <a:solidFill>
                  <a:srgbClr val="00B050"/>
                </a:solidFill>
                <a:effectLst/>
                <a:latin typeface="王漢宗綜藝體繁" panose="02000500000000000000" pitchFamily="2" charset="-120"/>
                <a:ea typeface="王漢宗綜藝體繁" panose="02000500000000000000" pitchFamily="2" charset="-120"/>
                <a:cs typeface="Times New Roman"/>
              </a:rPr>
              <a:t>們的笑容是給我最好的回饋！</a:t>
            </a:r>
            <a:endParaRPr lang="zh-TW" altLang="en-US" dirty="0">
              <a:solidFill>
                <a:srgbClr val="00B05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72816"/>
            <a:ext cx="5832648" cy="3888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5140628"/>
      </p:ext>
    </p:extLst>
  </p:cSld>
  <p:clrMapOvr>
    <a:masterClrMapping/>
  </p:clrMapOvr>
  <p:transition spd="med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0070C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我的學生</a:t>
            </a:r>
            <a:endParaRPr lang="zh-TW" altLang="en-US" dirty="0">
              <a:solidFill>
                <a:srgbClr val="0070C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00B05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文化背景弱、程度差、學習意願低</a:t>
            </a:r>
            <a:endParaRPr lang="zh-TW" altLang="en-US" dirty="0">
              <a:solidFill>
                <a:srgbClr val="00B05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71040286"/>
      </p:ext>
    </p:extLst>
  </p:cSld>
  <p:clrMapOvr>
    <a:masterClrMapping/>
  </p:clrMapOvr>
  <p:transition spd="med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899592" y="1484784"/>
            <a:ext cx="7772400" cy="1470025"/>
          </a:xfrm>
        </p:spPr>
        <p:txBody>
          <a:bodyPr/>
          <a:lstStyle/>
          <a:p>
            <a:r>
              <a:rPr lang="zh-TW" altLang="en-US" dirty="0" smtClean="0">
                <a:solidFill>
                  <a:srgbClr val="0070C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但是</a:t>
            </a:r>
            <a:endParaRPr lang="zh-TW" altLang="en-US" dirty="0">
              <a:solidFill>
                <a:srgbClr val="0070C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187624" y="2924944"/>
            <a:ext cx="6400800" cy="1752600"/>
          </a:xfrm>
        </p:spPr>
        <p:txBody>
          <a:bodyPr>
            <a:normAutofit/>
          </a:bodyPr>
          <a:lstStyle/>
          <a:p>
            <a:r>
              <a:rPr lang="zh-TW" altLang="en-US" sz="8000" dirty="0" smtClean="0">
                <a:solidFill>
                  <a:srgbClr val="FF000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很可愛</a:t>
            </a:r>
            <a:endParaRPr lang="zh-TW" altLang="en-US" sz="8000" dirty="0">
              <a:solidFill>
                <a:srgbClr val="FF000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68612614"/>
      </p:ext>
    </p:extLst>
  </p:cSld>
  <p:clrMapOvr>
    <a:masterClrMapping/>
  </p:clrMapOvr>
  <p:transition spd="med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0070C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我們</a:t>
            </a:r>
            <a:endParaRPr lang="zh-TW" altLang="en-US" dirty="0">
              <a:solidFill>
                <a:srgbClr val="0070C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5400" dirty="0" smtClean="0">
                <a:solidFill>
                  <a:srgbClr val="FF000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笑過、哭過、爭執過</a:t>
            </a:r>
            <a:endParaRPr lang="zh-TW" altLang="en-US" sz="5400" dirty="0">
              <a:solidFill>
                <a:srgbClr val="FF000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01608992"/>
      </p:ext>
    </p:extLst>
  </p:cSld>
  <p:clrMapOvr>
    <a:masterClrMapping/>
  </p:clrMapOvr>
  <p:transition spd="med" advClick="0" advTm="7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836712"/>
            <a:ext cx="6624736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3563204"/>
      </p:ext>
    </p:extLst>
  </p:cSld>
  <p:clrMapOvr>
    <a:masterClrMapping/>
  </p:clrMapOvr>
  <p:transition spd="med" advClick="0" advTm="7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0070C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剩下最後一年中</a:t>
            </a:r>
            <a:endParaRPr lang="zh-TW" altLang="en-US" dirty="0">
              <a:solidFill>
                <a:srgbClr val="0070C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3600" dirty="0" smtClean="0">
                <a:solidFill>
                  <a:srgbClr val="00B05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我希望不只教他們數學</a:t>
            </a:r>
            <a:endParaRPr lang="zh-TW" altLang="en-US" sz="3600" dirty="0">
              <a:solidFill>
                <a:srgbClr val="00B05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47626332"/>
      </p:ext>
    </p:extLst>
  </p:cSld>
  <p:clrMapOvr>
    <a:masterClrMapping/>
  </p:clrMapOvr>
  <p:transition spd="med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en-US" sz="5400" dirty="0" smtClean="0">
                <a:solidFill>
                  <a:srgbClr val="7030A0"/>
                </a:solidFill>
                <a:latin typeface="王漢宗綜藝體繁" panose="02000500000000000000" pitchFamily="2" charset="-120"/>
                <a:ea typeface="王漢宗綜藝體繁" panose="02000500000000000000" pitchFamily="2" charset="-120"/>
              </a:rPr>
              <a:t>還希望與他們共同學習</a:t>
            </a:r>
            <a:endParaRPr lang="zh-TW" altLang="en-US" sz="5400" dirty="0">
              <a:solidFill>
                <a:srgbClr val="7030A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63902559"/>
      </p:ext>
    </p:extLst>
  </p:cSld>
  <p:clrMapOvr>
    <a:masterClrMapping/>
  </p:clrMapOvr>
  <p:transition spd="med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zh-TW" sz="5400" kern="100" dirty="0" smtClean="0">
                <a:solidFill>
                  <a:srgbClr val="0070C0"/>
                </a:solidFill>
                <a:effectLst/>
                <a:latin typeface="王漢宗綜藝體繁" panose="02000500000000000000" pitchFamily="2" charset="-120"/>
                <a:ea typeface="王漢宗綜藝體繁" panose="02000500000000000000" pitchFamily="2" charset="-120"/>
                <a:cs typeface="Times New Roman"/>
              </a:rPr>
              <a:t>自我的成長</a:t>
            </a:r>
            <a:endParaRPr lang="zh-TW" altLang="en-US" sz="5400" dirty="0">
              <a:solidFill>
                <a:srgbClr val="0070C0"/>
              </a:solidFill>
              <a:latin typeface="王漢宗綜藝體繁" panose="02000500000000000000" pitchFamily="2" charset="-120"/>
              <a:ea typeface="王漢宗綜藝體繁" panose="0200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03782862"/>
      </p:ext>
    </p:extLst>
  </p:cSld>
  <p:clrMapOvr>
    <a:masterClrMapping/>
  </p:clrMapOvr>
  <p:transition spd="med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230</Words>
  <Application>Microsoft Office PowerPoint</Application>
  <PresentationFormat>如螢幕大小 (4:3)</PresentationFormat>
  <Paragraphs>34</Paragraphs>
  <Slides>21</Slides>
  <Notes>0</Notes>
  <HiddenSlides>0</HiddenSlides>
  <MMClips>1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21</vt:i4>
      </vt:variant>
    </vt:vector>
  </HeadingPairs>
  <TitlesOfParts>
    <vt:vector size="22" baseType="lpstr">
      <vt:lpstr>Office 佈景主題</vt:lpstr>
      <vt:lpstr>轉個灣遇到大圓滿 </vt:lpstr>
      <vt:lpstr>每一個故事都有一個開始</vt:lpstr>
      <vt:lpstr>我的學生</vt:lpstr>
      <vt:lpstr>但是</vt:lpstr>
      <vt:lpstr>我們</vt:lpstr>
      <vt:lpstr>PowerPoint 簡報</vt:lpstr>
      <vt:lpstr>剩下最後一年中</vt:lpstr>
      <vt:lpstr>還希望與他們共同學習</vt:lpstr>
      <vt:lpstr>自我的成長</vt:lpstr>
      <vt:lpstr>欣賞自己並學習接納別人</vt:lpstr>
      <vt:lpstr>所以除了學習ch2兩圓位置關係</vt:lpstr>
      <vt:lpstr>小夜叉上寶座</vt:lpstr>
      <vt:lpstr>希望我們能學習</vt:lpstr>
      <vt:lpstr>所謂</vt:lpstr>
      <vt:lpstr>我希望他們能想一想</vt:lpstr>
      <vt:lpstr>第2部</vt:lpstr>
      <vt:lpstr>這是「缺陷」與「滿足」的寓言</vt:lpstr>
      <vt:lpstr>希望我的學生可以</vt:lpstr>
      <vt:lpstr>因為我的孩子們程度較差</vt:lpstr>
      <vt:lpstr>他們學得很愉快</vt:lpstr>
      <vt:lpstr>他們的笑容是給我最好的回饋！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轉個灣遇到大圓滿 </dc:title>
  <dc:creator>USER</dc:creator>
  <cp:lastModifiedBy>USER</cp:lastModifiedBy>
  <cp:revision>23</cp:revision>
  <dcterms:created xsi:type="dcterms:W3CDTF">2017-08-29T19:15:18Z</dcterms:created>
  <dcterms:modified xsi:type="dcterms:W3CDTF">2017-08-30T04:18:50Z</dcterms:modified>
</cp:coreProperties>
</file>