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3" r:id="rId7"/>
    <p:sldId id="274" r:id="rId8"/>
    <p:sldId id="275" r:id="rId9"/>
    <p:sldId id="276" r:id="rId10"/>
    <p:sldId id="260" r:id="rId11"/>
    <p:sldId id="261" r:id="rId12"/>
    <p:sldId id="277" r:id="rId13"/>
    <p:sldId id="278" r:id="rId14"/>
    <p:sldId id="262" r:id="rId15"/>
    <p:sldId id="291" r:id="rId16"/>
    <p:sldId id="292" r:id="rId17"/>
    <p:sldId id="263" r:id="rId18"/>
    <p:sldId id="264" r:id="rId19"/>
    <p:sldId id="279" r:id="rId20"/>
    <p:sldId id="280" r:id="rId21"/>
    <p:sldId id="282" r:id="rId22"/>
    <p:sldId id="289" r:id="rId23"/>
    <p:sldId id="290" r:id="rId24"/>
    <p:sldId id="265" r:id="rId25"/>
    <p:sldId id="293" r:id="rId26"/>
    <p:sldId id="294" r:id="rId27"/>
    <p:sldId id="288" r:id="rId28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iYi" initials="M" lastIdx="0" clrIdx="0">
    <p:extLst>
      <p:ext uri="{19B8F6BF-5375-455C-9EA6-DF929625EA0E}">
        <p15:presenceInfo xmlns:p15="http://schemas.microsoft.com/office/powerpoint/2012/main" userId="MeiY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C90C"/>
    <a:srgbClr val="FC7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97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090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632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1pPr>
            <a:lvl2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2pPr>
            <a:lvl3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3pPr>
            <a:lvl4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4pPr>
            <a:lvl5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5pPr>
          </a:lstStyle>
          <a:p>
            <a:pPr lvl="0"/>
            <a:r>
              <a:rPr lang="zh-TW" altLang="en-US" dirty="0" smtClean="0"/>
              <a:t>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7429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9977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5806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730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7970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8665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6746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8658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A33A8-54CB-4509-A1A1-096B8A0A32A2}" type="datetimeFigureOut">
              <a:rPr lang="zh-TW" altLang="en-US" smtClean="0"/>
              <a:t>2017/8/16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18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stv.moe.edu.tw/co_video_content.php?p=268114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32752;&#26519;&#25976;&#23416;&#23478;&#24433;&#29255;-&#22467;&#25289;&#25176;&#36093;&#23612;.exe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299346"/>
            <a:ext cx="9144000" cy="344963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TW" altLang="zh-TW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紅牌</a:t>
            </a:r>
            <a: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加</a:t>
            </a:r>
            <a:r>
              <a:rPr lang="zh-TW" altLang="zh-TW" sz="8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「質」</a:t>
            </a:r>
            <a: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，</a:t>
            </a:r>
            <a:r>
              <a:rPr lang="en-US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Fun</a:t>
            </a:r>
            <a: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大</a:t>
            </a:r>
            <a:r>
              <a:rPr lang="zh-TW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決</a:t>
            </a:r>
            <a:r>
              <a:rPr lang="zh-TW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！</a:t>
            </a:r>
            <a:r>
              <a:rPr lang="en-US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/>
            </a:r>
            <a:br>
              <a:rPr lang="en-US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</a:br>
            <a: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/>
            </a:r>
            <a:b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</a:br>
            <a:r>
              <a:rPr lang="zh-TW" altLang="en-US" sz="53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宗楷體W7" panose="03000709000000000000" pitchFamily="65" charset="-120"/>
                <a:ea typeface="華康宗楷體W7" panose="03000709000000000000" pitchFamily="65" charset="-120"/>
              </a:rPr>
              <a:t>質數的判</a:t>
            </a:r>
            <a:r>
              <a:rPr lang="zh-TW" altLang="en-US" sz="53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宗楷體W7" panose="03000709000000000000" pitchFamily="65" charset="-120"/>
                <a:ea typeface="華康宗楷體W7" panose="03000709000000000000" pitchFamily="65" charset="-120"/>
              </a:rPr>
              <a:t>別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5621816"/>
            <a:ext cx="9144000" cy="727364"/>
          </a:xfrm>
        </p:spPr>
        <p:txBody>
          <a:bodyPr/>
          <a:lstStyle/>
          <a:p>
            <a:r>
              <a:rPr lang="zh-TW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宗楷體W7" panose="03000709000000000000" pitchFamily="65" charset="-120"/>
                <a:ea typeface="華康宗楷體W7" panose="03000709000000000000" pitchFamily="65" charset="-120"/>
              </a:rPr>
              <a:t>桃園市立中興國中 陳美儀老師</a:t>
            </a:r>
            <a:endParaRPr lang="zh-TW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9664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二</a:t>
            </a:r>
            <a:r>
              <a:rPr lang="en-US" altLang="zh-TW" dirty="0" smtClean="0"/>
              <a:t>)</a:t>
            </a:r>
            <a:r>
              <a:rPr lang="zh-TW" altLang="en-US" dirty="0" smtClean="0"/>
              <a:t>影片欣賞：</a:t>
            </a:r>
            <a:r>
              <a:rPr lang="zh-TW" altLang="zh-TW" dirty="0" smtClean="0"/>
              <a:t>因數</a:t>
            </a:r>
            <a:r>
              <a:rPr lang="zh-TW" altLang="zh-TW" dirty="0"/>
              <a:t>與倍數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 smtClean="0"/>
              <a:t>愛學</a:t>
            </a:r>
            <a:r>
              <a:rPr lang="zh-TW" altLang="en-US" dirty="0"/>
              <a:t>網</a:t>
            </a:r>
            <a:r>
              <a:rPr lang="zh-TW" altLang="en-US" dirty="0" smtClean="0"/>
              <a:t>影片</a:t>
            </a:r>
            <a:r>
              <a:rPr lang="zh-TW" altLang="en-US" dirty="0"/>
              <a:t>連結</a:t>
            </a:r>
            <a:r>
              <a:rPr lang="zh-TW" altLang="en-US" dirty="0" smtClean="0"/>
              <a:t>：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sz="1800" dirty="0" smtClean="0">
                <a:hlinkClick r:id="rId2"/>
              </a:rPr>
              <a:t>http://stv.moe.edu.tw/co_video_content.php?p=268114</a:t>
            </a:r>
            <a:endParaRPr lang="en-US" altLang="zh-TW" sz="1800" dirty="0" smtClean="0"/>
          </a:p>
          <a:p>
            <a:pPr marL="0" indent="0">
              <a:buNone/>
            </a:pPr>
            <a:r>
              <a:rPr lang="zh-TW" altLang="zh-TW" dirty="0"/>
              <a:t>國中小數學教師專業成長影集：因數與倍數</a:t>
            </a:r>
            <a:r>
              <a:rPr lang="zh-TW" altLang="zh-TW" dirty="0" smtClean="0"/>
              <a:t>篇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endParaRPr lang="en-US" altLang="zh-TW" dirty="0" smtClean="0"/>
          </a:p>
          <a:p>
            <a:pPr marL="0" indent="0">
              <a:buNone/>
            </a:pPr>
            <a:r>
              <a:rPr lang="zh-TW" altLang="zh-TW" sz="2400" dirty="0" smtClean="0"/>
              <a:t>影片</a:t>
            </a:r>
            <a:r>
              <a:rPr lang="zh-TW" altLang="zh-TW" sz="2400" dirty="0"/>
              <a:t>來源：國家教育研究院</a:t>
            </a:r>
            <a:endParaRPr lang="en-US" altLang="zh-TW" sz="1600" dirty="0"/>
          </a:p>
        </p:txBody>
      </p:sp>
    </p:spTree>
    <p:extLst>
      <p:ext uri="{BB962C8B-B14F-4D97-AF65-F5344CB8AC3E}">
        <p14:creationId xmlns:p14="http://schemas.microsoft.com/office/powerpoint/2010/main" val="371508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三</a:t>
            </a:r>
            <a:r>
              <a:rPr lang="en-US" altLang="zh-TW" dirty="0" smtClean="0"/>
              <a:t>)</a:t>
            </a:r>
            <a:r>
              <a:rPr lang="zh-TW" altLang="zh-TW" b="1" dirty="0"/>
              <a:t>介紹「質數」與「合數」的意義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：影片中有提到，什麼是「質數」？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4613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三</a:t>
            </a:r>
            <a:r>
              <a:rPr lang="en-US" altLang="zh-TW" dirty="0" smtClean="0"/>
              <a:t>)</a:t>
            </a:r>
            <a:r>
              <a:rPr lang="zh-TW" altLang="zh-TW" b="1" dirty="0"/>
              <a:t>介紹「質數」與「合數」的意義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：影片中有提到，什麼是「質數」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(2)</a:t>
            </a:r>
            <a:r>
              <a:rPr lang="zh-TW" altLang="zh-TW" dirty="0"/>
              <a:t>：影片中有提到，什麼是「合數」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9427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三</a:t>
            </a:r>
            <a:r>
              <a:rPr lang="en-US" altLang="zh-TW" dirty="0" smtClean="0"/>
              <a:t>)</a:t>
            </a:r>
            <a:r>
              <a:rPr lang="zh-TW" altLang="zh-TW" b="1" dirty="0"/>
              <a:t>介紹「質數」與「合數」的意義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：影片中有提到，什麼是「質數」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(2)</a:t>
            </a:r>
            <a:r>
              <a:rPr lang="zh-TW" altLang="zh-TW" dirty="0"/>
              <a:t>：影片中有提到，什麼是「合數」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(3)</a:t>
            </a:r>
            <a:r>
              <a:rPr lang="zh-TW" altLang="zh-TW" dirty="0"/>
              <a:t>：根據質數的定義，「</a:t>
            </a:r>
            <a:r>
              <a:rPr lang="en-US" altLang="zh-TW" dirty="0"/>
              <a:t>1</a:t>
            </a:r>
            <a:r>
              <a:rPr lang="zh-TW" altLang="zh-TW" dirty="0"/>
              <a:t>」是質數嗎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1733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 </a:t>
            </a:r>
            <a:r>
              <a:rPr lang="en-US" altLang="zh-TW" u="sng" dirty="0" smtClean="0"/>
              <a:t>1</a:t>
            </a:r>
            <a:r>
              <a:rPr lang="en-US" altLang="zh-TW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~</a:t>
            </a:r>
            <a:r>
              <a:rPr lang="en-US" altLang="zh-TW" u="sng" dirty="0" smtClean="0"/>
              <a:t>30</a:t>
            </a:r>
            <a:r>
              <a:rPr lang="zh-TW" altLang="zh-TW" u="sng" dirty="0"/>
              <a:t>質數圈起來，並說明如何判斷</a:t>
            </a: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40483"/>
              </p:ext>
            </p:extLst>
          </p:nvPr>
        </p:nvGraphicFramePr>
        <p:xfrm>
          <a:off x="3945082" y="1690688"/>
          <a:ext cx="4301835" cy="443994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60367">
                  <a:extLst>
                    <a:ext uri="{9D8B030D-6E8A-4147-A177-3AD203B41FA5}">
                      <a16:colId xmlns:a16="http://schemas.microsoft.com/office/drawing/2014/main" val="803848873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2763639630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3604275740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2021424498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1464576940"/>
                    </a:ext>
                  </a:extLst>
                </a:gridCol>
              </a:tblGrid>
              <a:tr h="800367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137435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10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111876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11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12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13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15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613124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16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17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18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19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20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504370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21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22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23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24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25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422023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26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27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28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29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30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61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152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 </a:t>
            </a:r>
            <a:r>
              <a:rPr lang="en-US" altLang="zh-TW" u="sng" dirty="0" smtClean="0"/>
              <a:t>1</a:t>
            </a:r>
            <a:r>
              <a:rPr lang="en-US" altLang="zh-TW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~</a:t>
            </a:r>
            <a:r>
              <a:rPr lang="en-US" altLang="zh-TW" u="sng" dirty="0" smtClean="0"/>
              <a:t>30</a:t>
            </a:r>
            <a:r>
              <a:rPr lang="zh-TW" altLang="zh-TW" u="sng" dirty="0"/>
              <a:t>質數圈起來，並說明如何判斷</a:t>
            </a: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3945082" y="1690688"/>
          <a:ext cx="4301835" cy="443994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60367">
                  <a:extLst>
                    <a:ext uri="{9D8B030D-6E8A-4147-A177-3AD203B41FA5}">
                      <a16:colId xmlns:a16="http://schemas.microsoft.com/office/drawing/2014/main" val="803848873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2763639630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3604275740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2021424498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1464576940"/>
                    </a:ext>
                  </a:extLst>
                </a:gridCol>
              </a:tblGrid>
              <a:tr h="800367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137435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10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111876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11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12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13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15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613124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16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17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18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19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20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504370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21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22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23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24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25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422023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26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27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28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29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30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61598"/>
                  </a:ext>
                </a:extLst>
              </a:tr>
            </a:tbl>
          </a:graphicData>
        </a:graphic>
      </p:graphicFrame>
      <p:sp>
        <p:nvSpPr>
          <p:cNvPr id="3" name="橢圓 2"/>
          <p:cNvSpPr/>
          <p:nvPr/>
        </p:nvSpPr>
        <p:spPr>
          <a:xfrm>
            <a:off x="4843442" y="1690688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5724730" y="1729997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橢圓 5"/>
          <p:cNvSpPr/>
          <p:nvPr/>
        </p:nvSpPr>
        <p:spPr>
          <a:xfrm>
            <a:off x="7504378" y="1729997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橢圓 6"/>
          <p:cNvSpPr/>
          <p:nvPr/>
        </p:nvSpPr>
        <p:spPr>
          <a:xfrm>
            <a:off x="4849385" y="2466975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橢圓 8"/>
          <p:cNvSpPr/>
          <p:nvPr/>
        </p:nvSpPr>
        <p:spPr>
          <a:xfrm>
            <a:off x="4025965" y="3203953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0" name="橢圓 9"/>
          <p:cNvSpPr/>
          <p:nvPr/>
        </p:nvSpPr>
        <p:spPr>
          <a:xfrm>
            <a:off x="5725560" y="3203953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橢圓 10"/>
          <p:cNvSpPr/>
          <p:nvPr/>
        </p:nvSpPr>
        <p:spPr>
          <a:xfrm>
            <a:off x="4843442" y="3940931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2" name="橢圓 11"/>
          <p:cNvSpPr/>
          <p:nvPr/>
        </p:nvSpPr>
        <p:spPr>
          <a:xfrm>
            <a:off x="6601735" y="3940931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橢圓 12"/>
          <p:cNvSpPr/>
          <p:nvPr/>
        </p:nvSpPr>
        <p:spPr>
          <a:xfrm>
            <a:off x="5741802" y="4667294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橢圓 13"/>
          <p:cNvSpPr/>
          <p:nvPr/>
        </p:nvSpPr>
        <p:spPr>
          <a:xfrm>
            <a:off x="6577104" y="5393657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文字方塊 14"/>
          <p:cNvSpPr txBox="1"/>
          <p:nvPr/>
        </p:nvSpPr>
        <p:spPr>
          <a:xfrm>
            <a:off x="904163" y="1454823"/>
            <a:ext cx="1296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解答：</a:t>
            </a:r>
            <a:endParaRPr lang="zh-TW" altLang="en-US" sz="2800" dirty="0">
              <a:solidFill>
                <a:srgbClr val="FF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026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 </a:t>
            </a:r>
            <a:r>
              <a:rPr lang="en-US" altLang="zh-TW" u="sng" dirty="0" smtClean="0"/>
              <a:t>1</a:t>
            </a:r>
            <a:r>
              <a:rPr lang="en-US" altLang="zh-TW" u="sng" dirty="0" smtClean="0">
                <a:latin typeface="Aharoni" panose="02010803020104030203" pitchFamily="2" charset="-79"/>
                <a:cs typeface="Aharoni" panose="02010803020104030203" pitchFamily="2" charset="-79"/>
              </a:rPr>
              <a:t>~</a:t>
            </a:r>
            <a:r>
              <a:rPr lang="en-US" altLang="zh-TW" u="sng" dirty="0" smtClean="0"/>
              <a:t>30</a:t>
            </a:r>
            <a:r>
              <a:rPr lang="zh-TW" altLang="zh-TW" u="sng" dirty="0"/>
              <a:t>質數圈起來，並說明如何判斷</a:t>
            </a: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3945082" y="1690688"/>
          <a:ext cx="4301835" cy="443994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60367">
                  <a:extLst>
                    <a:ext uri="{9D8B030D-6E8A-4147-A177-3AD203B41FA5}">
                      <a16:colId xmlns:a16="http://schemas.microsoft.com/office/drawing/2014/main" val="803848873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2763639630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3604275740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2021424498"/>
                    </a:ext>
                  </a:extLst>
                </a:gridCol>
                <a:gridCol w="860367">
                  <a:extLst>
                    <a:ext uri="{9D8B030D-6E8A-4147-A177-3AD203B41FA5}">
                      <a16:colId xmlns:a16="http://schemas.microsoft.com/office/drawing/2014/main" val="1464576940"/>
                    </a:ext>
                  </a:extLst>
                </a:gridCol>
              </a:tblGrid>
              <a:tr h="800367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137435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10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4111876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11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12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 smtClean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13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15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613124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16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17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18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19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20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5504370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21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22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23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24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25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422023"/>
                  </a:ext>
                </a:extLst>
              </a:tr>
              <a:tr h="72791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26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27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28</a:t>
                      </a:r>
                      <a:endParaRPr lang="zh-TW" sz="2200" b="0" kern="10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29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200" b="0" kern="100" dirty="0">
                          <a:effectLst/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30</a:t>
                      </a:r>
                      <a:endParaRPr lang="zh-TW" sz="2200" b="0" kern="100" dirty="0">
                        <a:effectLst/>
                        <a:latin typeface="Gungsuh" panose="02030600000101010101" pitchFamily="18" charset="-127"/>
                        <a:ea typeface="Gungsuh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161598"/>
                  </a:ext>
                </a:extLst>
              </a:tr>
            </a:tbl>
          </a:graphicData>
        </a:graphic>
      </p:graphicFrame>
      <p:sp>
        <p:nvSpPr>
          <p:cNvPr id="3" name="橢圓 2"/>
          <p:cNvSpPr/>
          <p:nvPr/>
        </p:nvSpPr>
        <p:spPr>
          <a:xfrm>
            <a:off x="4843442" y="1690688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5724730" y="1729997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橢圓 5"/>
          <p:cNvSpPr/>
          <p:nvPr/>
        </p:nvSpPr>
        <p:spPr>
          <a:xfrm>
            <a:off x="7504378" y="1729997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7" name="橢圓 6"/>
          <p:cNvSpPr/>
          <p:nvPr/>
        </p:nvSpPr>
        <p:spPr>
          <a:xfrm>
            <a:off x="4849385" y="2466975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9" name="橢圓 8"/>
          <p:cNvSpPr/>
          <p:nvPr/>
        </p:nvSpPr>
        <p:spPr>
          <a:xfrm>
            <a:off x="4025965" y="3203953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0" name="橢圓 9"/>
          <p:cNvSpPr/>
          <p:nvPr/>
        </p:nvSpPr>
        <p:spPr>
          <a:xfrm>
            <a:off x="5725560" y="3203953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1" name="橢圓 10"/>
          <p:cNvSpPr/>
          <p:nvPr/>
        </p:nvSpPr>
        <p:spPr>
          <a:xfrm>
            <a:off x="4843442" y="3940931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2" name="橢圓 11"/>
          <p:cNvSpPr/>
          <p:nvPr/>
        </p:nvSpPr>
        <p:spPr>
          <a:xfrm>
            <a:off x="6601735" y="3940931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3" name="橢圓 12"/>
          <p:cNvSpPr/>
          <p:nvPr/>
        </p:nvSpPr>
        <p:spPr>
          <a:xfrm>
            <a:off x="5741802" y="4667294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4" name="橢圓 13"/>
          <p:cNvSpPr/>
          <p:nvPr/>
        </p:nvSpPr>
        <p:spPr>
          <a:xfrm>
            <a:off x="6577104" y="5393657"/>
            <a:ext cx="742538" cy="736978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5" name="圓角矩形 14"/>
          <p:cNvSpPr/>
          <p:nvPr/>
        </p:nvSpPr>
        <p:spPr>
          <a:xfrm>
            <a:off x="8506149" y="4054769"/>
            <a:ext cx="3203627" cy="2059429"/>
          </a:xfrm>
          <a:prstGeom prst="roundRect">
            <a:avLst>
              <a:gd name="adj" fmla="val 6673"/>
            </a:avLst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altLang="zh-TW" sz="2000" dirty="0" smtClean="0">
              <a:solidFill>
                <a:srgbClr val="FF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zh-TW" sz="20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sz="2000" dirty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(5)</a:t>
            </a:r>
            <a:r>
              <a:rPr lang="zh-TW" altLang="zh-TW" sz="2000" dirty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r>
              <a:rPr lang="en-US" altLang="zh-TW" dirty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/>
            </a:r>
            <a:br>
              <a:rPr lang="en-US" altLang="zh-TW" dirty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</a:br>
            <a:r>
              <a:rPr lang="zh-TW" altLang="zh-TW" dirty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如果需要討論的</a:t>
            </a:r>
            <a:r>
              <a:rPr lang="zh-TW" altLang="zh-TW" dirty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範圍更大</a:t>
            </a:r>
            <a:r>
              <a:rPr lang="zh-TW" altLang="zh-TW" dirty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，</a:t>
            </a:r>
            <a:r>
              <a:rPr lang="zh-TW" altLang="zh-TW" dirty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有沒有其他方式</a:t>
            </a:r>
            <a:r>
              <a:rPr lang="zh-TW" altLang="zh-TW" dirty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可以</a:t>
            </a:r>
            <a:r>
              <a:rPr lang="zh-TW" altLang="zh-TW" dirty="0" smtClean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進行</a:t>
            </a:r>
            <a:r>
              <a:rPr lang="en-US" altLang="zh-TW" dirty="0" smtClean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/>
            </a:r>
            <a:br>
              <a:rPr lang="en-US" altLang="zh-TW" dirty="0" smtClean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</a:br>
            <a:r>
              <a:rPr lang="zh-TW" altLang="zh-TW" dirty="0" smtClean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質數</a:t>
            </a:r>
            <a:r>
              <a:rPr lang="zh-TW" altLang="zh-TW" dirty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的</a:t>
            </a:r>
            <a:r>
              <a:rPr lang="zh-TW" altLang="zh-TW" dirty="0" smtClean="0">
                <a:solidFill>
                  <a:sysClr val="windowText" lastClr="00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篩選？</a:t>
            </a:r>
          </a:p>
          <a:p>
            <a:pPr algn="ctr">
              <a:lnSpc>
                <a:spcPct val="150000"/>
              </a:lnSpc>
            </a:pPr>
            <a:endParaRPr lang="zh-TW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16" name="文字方塊 15"/>
          <p:cNvSpPr txBox="1"/>
          <p:nvPr/>
        </p:nvSpPr>
        <p:spPr>
          <a:xfrm>
            <a:off x="904163" y="1454823"/>
            <a:ext cx="1296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解答：</a:t>
            </a:r>
            <a:endParaRPr lang="zh-TW" altLang="en-US" sz="2800" dirty="0">
              <a:solidFill>
                <a:srgbClr val="FF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0559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影片欣賞：古希臘數學家</a:t>
            </a:r>
            <a:r>
              <a:rPr lang="zh-TW" altLang="zh-TW" b="1" u="sng" dirty="0" smtClean="0"/>
              <a:t>艾</a:t>
            </a:r>
            <a:r>
              <a:rPr lang="zh-TW" altLang="zh-TW" b="1" u="sng" dirty="0"/>
              <a:t>拉托塞尼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 smtClean="0"/>
              <a:t>影片連結</a:t>
            </a:r>
            <a:r>
              <a:rPr lang="zh-TW" altLang="en-US" dirty="0" smtClean="0"/>
              <a:t>：</a:t>
            </a:r>
            <a:r>
              <a:rPr lang="zh-TW" altLang="en-US" dirty="0" smtClean="0">
                <a:hlinkClick r:id="rId2" action="ppaction://hlinkfile"/>
              </a:rPr>
              <a:t>翰林</a:t>
            </a:r>
            <a:r>
              <a:rPr lang="zh-TW" altLang="en-US" dirty="0" smtClean="0">
                <a:hlinkClick r:id="rId2" action="ppaction://hlinkfile"/>
              </a:rPr>
              <a:t>數學家影片</a:t>
            </a:r>
            <a:r>
              <a:rPr lang="en-US" altLang="zh-TW" dirty="0" smtClean="0">
                <a:hlinkClick r:id="rId2" action="ppaction://hlinkfile"/>
              </a:rPr>
              <a:t>-</a:t>
            </a:r>
            <a:r>
              <a:rPr lang="zh-TW" altLang="en-US" dirty="0" smtClean="0">
                <a:hlinkClick r:id="rId2" action="ppaction://hlinkfile"/>
              </a:rPr>
              <a:t>埃拉托賽尼</a:t>
            </a:r>
            <a:r>
              <a:rPr lang="en-US" altLang="zh-TW" dirty="0" smtClean="0">
                <a:hlinkClick r:id="rId2" action="ppaction://hlinkfile"/>
              </a:rPr>
              <a:t>.</a:t>
            </a:r>
            <a:r>
              <a:rPr lang="en-US" altLang="zh-TW" dirty="0" smtClean="0">
                <a:hlinkClick r:id="rId2" action="ppaction://hlinkfile"/>
              </a:rPr>
              <a:t>exe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zh-TW" sz="2400" dirty="0"/>
              <a:t>資料來源：翰林版國中數學第一冊影片</a:t>
            </a:r>
            <a:endParaRPr lang="en-US" altLang="zh-TW" sz="2400" dirty="0" smtClean="0"/>
          </a:p>
        </p:txBody>
      </p:sp>
    </p:spTree>
    <p:extLst>
      <p:ext uri="{BB962C8B-B14F-4D97-AF65-F5344CB8AC3E}">
        <p14:creationId xmlns:p14="http://schemas.microsoft.com/office/powerpoint/2010/main" val="3119586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/>
              <a:t>瞭解</a:t>
            </a:r>
            <a:r>
              <a:rPr lang="zh-TW" altLang="zh-TW" b="1" u="wavy" dirty="0"/>
              <a:t>艾拉托塞尼篩法</a:t>
            </a:r>
            <a:r>
              <a:rPr lang="zh-TW" altLang="zh-TW" b="1" dirty="0"/>
              <a:t>的意義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dirty="0" smtClean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：影片中有提到，為什麼</a:t>
            </a:r>
            <a:r>
              <a:rPr lang="zh-TW" altLang="zh-TW" u="sng" dirty="0"/>
              <a:t>艾拉托塞尼篩法</a:t>
            </a:r>
          </a:p>
          <a:p>
            <a:pPr marL="0" indent="0">
              <a:buNone/>
            </a:pPr>
            <a:r>
              <a:rPr lang="zh-TW" altLang="en-US" dirty="0" smtClean="0"/>
              <a:t>　</a:t>
            </a:r>
            <a:r>
              <a:rPr lang="en-US" altLang="zh-TW" dirty="0" smtClean="0"/>
              <a:t>       </a:t>
            </a:r>
            <a:r>
              <a:rPr lang="zh-TW" altLang="zh-TW" dirty="0" smtClean="0"/>
              <a:t>要</a:t>
            </a:r>
            <a:r>
              <a:rPr lang="zh-TW" altLang="zh-TW" dirty="0"/>
              <a:t>先把「</a:t>
            </a:r>
            <a:r>
              <a:rPr lang="en-US" altLang="zh-TW" dirty="0"/>
              <a:t>1</a:t>
            </a:r>
            <a:r>
              <a:rPr lang="zh-TW" altLang="zh-TW" dirty="0"/>
              <a:t>」刪除？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9539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/>
              <a:t>瞭解</a:t>
            </a:r>
            <a:r>
              <a:rPr lang="zh-TW" altLang="zh-TW" b="1" u="wavy" dirty="0"/>
              <a:t>艾拉托塞尼篩法</a:t>
            </a:r>
            <a:r>
              <a:rPr lang="zh-TW" altLang="zh-TW" b="1" dirty="0"/>
              <a:t>的意義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dirty="0" smtClean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zh-TW" altLang="en-US" dirty="0" smtClean="0"/>
              <a:t>　</a:t>
            </a:r>
            <a:r>
              <a:rPr lang="en-US" altLang="zh-TW" dirty="0" smtClean="0"/>
              <a:t>       </a:t>
            </a:r>
            <a:r>
              <a:rPr lang="zh-TW" altLang="zh-TW" dirty="0" smtClean="0"/>
              <a:t>要</a:t>
            </a:r>
            <a:r>
              <a:rPr lang="zh-TW" altLang="zh-TW" dirty="0"/>
              <a:t>先把「</a:t>
            </a:r>
            <a:r>
              <a:rPr lang="en-US" altLang="zh-TW" dirty="0"/>
              <a:t>1</a:t>
            </a:r>
            <a:r>
              <a:rPr lang="zh-TW" altLang="zh-TW" dirty="0"/>
              <a:t>」刪除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(2)</a:t>
            </a:r>
            <a:r>
              <a:rPr lang="zh-TW" altLang="zh-TW" dirty="0"/>
              <a:t>：影片中有提到，為什麼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en-US" altLang="zh-TW" dirty="0"/>
              <a:t>         </a:t>
            </a:r>
            <a:r>
              <a:rPr lang="zh-TW" altLang="zh-TW" dirty="0" smtClean="0"/>
              <a:t>要</a:t>
            </a:r>
            <a:r>
              <a:rPr lang="zh-TW" altLang="zh-TW" dirty="0"/>
              <a:t>先把「</a:t>
            </a:r>
            <a:r>
              <a:rPr lang="en-US" altLang="zh-TW" dirty="0"/>
              <a:t>2</a:t>
            </a:r>
            <a:r>
              <a:rPr lang="zh-TW" altLang="zh-TW" dirty="0"/>
              <a:t>」保留，再把</a:t>
            </a:r>
            <a:r>
              <a:rPr lang="en-US" altLang="zh-TW" dirty="0"/>
              <a:t>2</a:t>
            </a:r>
            <a:r>
              <a:rPr lang="zh-TW" altLang="zh-TW" dirty="0"/>
              <a:t>的倍數刪除？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1894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一</a:t>
            </a:r>
            <a:r>
              <a:rPr lang="en-US" altLang="zh-TW" dirty="0" smtClean="0"/>
              <a:t>)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因數與倍數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】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概念回顧</a:t>
            </a: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(1)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如果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「６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÷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２＝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３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，</a:t>
            </a:r>
            <a: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/>
            </a:r>
            <a:b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</a:b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則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６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是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２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的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因數還是倍數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？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305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/>
              <a:t>瞭解</a:t>
            </a:r>
            <a:r>
              <a:rPr lang="zh-TW" altLang="zh-TW" b="1" u="wavy" dirty="0"/>
              <a:t>艾拉托塞尼篩法</a:t>
            </a:r>
            <a:r>
              <a:rPr lang="zh-TW" altLang="zh-TW" b="1" dirty="0"/>
              <a:t>的意義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dirty="0" smtClean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zh-TW" altLang="en-US" dirty="0" smtClean="0"/>
              <a:t>　</a:t>
            </a:r>
            <a:r>
              <a:rPr lang="en-US" altLang="zh-TW" dirty="0" smtClean="0"/>
              <a:t>       </a:t>
            </a:r>
            <a:r>
              <a:rPr lang="zh-TW" altLang="zh-TW" dirty="0" smtClean="0"/>
              <a:t>要</a:t>
            </a:r>
            <a:r>
              <a:rPr lang="zh-TW" altLang="zh-TW" dirty="0"/>
              <a:t>先把「</a:t>
            </a:r>
            <a:r>
              <a:rPr lang="en-US" altLang="zh-TW" dirty="0"/>
              <a:t>1</a:t>
            </a:r>
            <a:r>
              <a:rPr lang="zh-TW" altLang="zh-TW" dirty="0"/>
              <a:t>」刪除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(2)</a:t>
            </a:r>
            <a:r>
              <a:rPr lang="zh-TW" altLang="zh-TW" dirty="0"/>
              <a:t>：影片中有提到，為什麼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en-US" altLang="zh-TW" dirty="0"/>
              <a:t>         </a:t>
            </a:r>
            <a:r>
              <a:rPr lang="zh-TW" altLang="zh-TW" dirty="0" smtClean="0"/>
              <a:t>要</a:t>
            </a:r>
            <a:r>
              <a:rPr lang="zh-TW" altLang="zh-TW" dirty="0"/>
              <a:t>先把「</a:t>
            </a:r>
            <a:r>
              <a:rPr lang="en-US" altLang="zh-TW" dirty="0"/>
              <a:t>2</a:t>
            </a:r>
            <a:r>
              <a:rPr lang="zh-TW" altLang="zh-TW" dirty="0"/>
              <a:t>」保留，再把</a:t>
            </a:r>
            <a:r>
              <a:rPr lang="en-US" altLang="zh-TW" dirty="0"/>
              <a:t>2</a:t>
            </a:r>
            <a:r>
              <a:rPr lang="zh-TW" altLang="zh-TW" dirty="0"/>
              <a:t>的倍數刪除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(3)</a:t>
            </a:r>
            <a:r>
              <a:rPr lang="zh-TW" altLang="zh-TW" dirty="0"/>
              <a:t>：影片中有提到，為什麼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en-US" altLang="zh-TW" dirty="0" smtClean="0"/>
              <a:t>         </a:t>
            </a:r>
            <a:r>
              <a:rPr lang="zh-TW" altLang="zh-TW" dirty="0"/>
              <a:t>要先把「</a:t>
            </a:r>
            <a:r>
              <a:rPr lang="en-US" altLang="zh-TW" dirty="0"/>
              <a:t>3</a:t>
            </a:r>
            <a:r>
              <a:rPr lang="zh-TW" altLang="zh-TW" dirty="0"/>
              <a:t>」保留，再把</a:t>
            </a:r>
            <a:r>
              <a:rPr lang="en-US" altLang="zh-TW" dirty="0"/>
              <a:t>3</a:t>
            </a:r>
            <a:r>
              <a:rPr lang="zh-TW" altLang="zh-TW" dirty="0"/>
              <a:t>的倍數刪除</a:t>
            </a:r>
            <a:r>
              <a:rPr lang="zh-TW" altLang="zh-TW" dirty="0" smtClean="0"/>
              <a:t>？</a:t>
            </a:r>
            <a:endParaRPr lang="en-US" altLang="zh-TW" dirty="0"/>
          </a:p>
          <a:p>
            <a:pPr marL="0" indent="0">
              <a:buNone/>
            </a:pPr>
            <a:endParaRPr lang="zh-TW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0751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/>
              <a:t>瞭解</a:t>
            </a:r>
            <a:r>
              <a:rPr lang="zh-TW" altLang="zh-TW" b="1" u="wavy" dirty="0"/>
              <a:t>艾拉托塞尼篩法</a:t>
            </a:r>
            <a:r>
              <a:rPr lang="zh-TW" altLang="zh-TW" b="1" dirty="0"/>
              <a:t>的意義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 smtClean="0"/>
              <a:t>問題</a:t>
            </a:r>
            <a:r>
              <a:rPr lang="en-US" altLang="zh-TW" dirty="0" smtClean="0"/>
              <a:t>(</a:t>
            </a:r>
            <a:r>
              <a:rPr lang="en-US" altLang="zh-TW" dirty="0"/>
              <a:t>4</a:t>
            </a:r>
            <a:r>
              <a:rPr lang="en-US" altLang="zh-TW" dirty="0" smtClean="0"/>
              <a:t>)</a:t>
            </a:r>
            <a:r>
              <a:rPr lang="zh-TW" altLang="zh-TW" dirty="0" smtClean="0"/>
              <a:t>：</a:t>
            </a:r>
            <a:r>
              <a:rPr lang="zh-TW" altLang="zh-TW" dirty="0"/>
              <a:t>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en-US" altLang="zh-TW" dirty="0"/>
              <a:t>         </a:t>
            </a:r>
            <a:r>
              <a:rPr lang="zh-TW" altLang="zh-TW" dirty="0" smtClean="0"/>
              <a:t>要</a:t>
            </a:r>
            <a:r>
              <a:rPr lang="zh-TW" altLang="zh-TW" dirty="0"/>
              <a:t>先把「</a:t>
            </a:r>
            <a:r>
              <a:rPr lang="en-US" altLang="zh-TW" dirty="0"/>
              <a:t>5</a:t>
            </a:r>
            <a:r>
              <a:rPr lang="zh-TW" altLang="zh-TW" dirty="0"/>
              <a:t>」保留，再</a:t>
            </a:r>
            <a:r>
              <a:rPr lang="zh-TW" altLang="zh-TW" dirty="0" smtClean="0"/>
              <a:t>把</a:t>
            </a:r>
            <a:r>
              <a:rPr lang="zh-TW" altLang="en-US" dirty="0" smtClean="0"/>
              <a:t>５</a:t>
            </a:r>
            <a:r>
              <a:rPr lang="zh-TW" altLang="zh-TW" dirty="0" smtClean="0"/>
              <a:t>的</a:t>
            </a:r>
            <a:r>
              <a:rPr lang="zh-TW" altLang="zh-TW" dirty="0"/>
              <a:t>倍數刪除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5258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/>
              <a:t>瞭解</a:t>
            </a:r>
            <a:r>
              <a:rPr lang="zh-TW" altLang="zh-TW" b="1" u="wavy" dirty="0"/>
              <a:t>艾拉托塞尼篩法</a:t>
            </a:r>
            <a:r>
              <a:rPr lang="zh-TW" altLang="zh-TW" b="1" dirty="0"/>
              <a:t>的意義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 smtClean="0"/>
              <a:t>問題</a:t>
            </a:r>
            <a:r>
              <a:rPr lang="en-US" altLang="zh-TW" dirty="0" smtClean="0"/>
              <a:t>(</a:t>
            </a:r>
            <a:r>
              <a:rPr lang="en-US" altLang="zh-TW" dirty="0"/>
              <a:t>4</a:t>
            </a:r>
            <a:r>
              <a:rPr lang="en-US" altLang="zh-TW" dirty="0" smtClean="0"/>
              <a:t>)</a:t>
            </a:r>
            <a:r>
              <a:rPr lang="zh-TW" altLang="zh-TW" dirty="0" smtClean="0"/>
              <a:t>：</a:t>
            </a:r>
            <a:r>
              <a:rPr lang="zh-TW" altLang="zh-TW" dirty="0"/>
              <a:t>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en-US" altLang="zh-TW" dirty="0"/>
              <a:t>         </a:t>
            </a:r>
            <a:r>
              <a:rPr lang="zh-TW" altLang="zh-TW" dirty="0" smtClean="0"/>
              <a:t>要</a:t>
            </a:r>
            <a:r>
              <a:rPr lang="zh-TW" altLang="zh-TW" dirty="0"/>
              <a:t>先把「</a:t>
            </a:r>
            <a:r>
              <a:rPr lang="en-US" altLang="zh-TW" dirty="0"/>
              <a:t>5</a:t>
            </a:r>
            <a:r>
              <a:rPr lang="zh-TW" altLang="zh-TW" dirty="0"/>
              <a:t>」保留，再</a:t>
            </a:r>
            <a:r>
              <a:rPr lang="zh-TW" altLang="zh-TW" dirty="0" smtClean="0"/>
              <a:t>把</a:t>
            </a:r>
            <a:r>
              <a:rPr lang="zh-TW" altLang="en-US" dirty="0" smtClean="0"/>
              <a:t>５</a:t>
            </a:r>
            <a:r>
              <a:rPr lang="zh-TW" altLang="zh-TW" dirty="0" smtClean="0"/>
              <a:t>的</a:t>
            </a:r>
            <a:r>
              <a:rPr lang="zh-TW" altLang="zh-TW" dirty="0"/>
              <a:t>倍數刪除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 smtClean="0"/>
              <a:t>(5)</a:t>
            </a:r>
            <a:r>
              <a:rPr lang="zh-TW" altLang="zh-TW" dirty="0"/>
              <a:t>：影片中有提到，為什麼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en-US" altLang="zh-TW" dirty="0"/>
              <a:t>         </a:t>
            </a:r>
            <a:r>
              <a:rPr lang="zh-TW" altLang="zh-TW" dirty="0"/>
              <a:t>要先把</a:t>
            </a:r>
            <a:r>
              <a:rPr lang="zh-TW" altLang="zh-TW" dirty="0" smtClean="0"/>
              <a:t>「</a:t>
            </a:r>
            <a:r>
              <a:rPr lang="en-US" altLang="zh-TW" dirty="0" smtClean="0"/>
              <a:t>7</a:t>
            </a:r>
            <a:r>
              <a:rPr lang="zh-TW" altLang="zh-TW" dirty="0" smtClean="0"/>
              <a:t>」</a:t>
            </a:r>
            <a:r>
              <a:rPr lang="zh-TW" altLang="zh-TW" dirty="0"/>
              <a:t>保留，再</a:t>
            </a:r>
            <a:r>
              <a:rPr lang="zh-TW" altLang="zh-TW" dirty="0" smtClean="0"/>
              <a:t>把</a:t>
            </a:r>
            <a:r>
              <a:rPr lang="zh-TW" altLang="en-US" dirty="0" smtClean="0"/>
              <a:t>７</a:t>
            </a:r>
            <a:r>
              <a:rPr lang="zh-TW" altLang="zh-TW" dirty="0" smtClean="0"/>
              <a:t>的</a:t>
            </a:r>
            <a:r>
              <a:rPr lang="zh-TW" altLang="zh-TW" dirty="0"/>
              <a:t>倍數刪除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00198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/>
              <a:t>瞭解</a:t>
            </a:r>
            <a:r>
              <a:rPr lang="zh-TW" altLang="zh-TW" b="1" u="wavy" dirty="0"/>
              <a:t>艾拉托塞尼篩法</a:t>
            </a:r>
            <a:r>
              <a:rPr lang="zh-TW" altLang="zh-TW" b="1" dirty="0"/>
              <a:t>的意義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zh-TW" dirty="0" smtClean="0"/>
              <a:t>問題</a:t>
            </a:r>
            <a:r>
              <a:rPr lang="en-US" altLang="zh-TW" dirty="0" smtClean="0"/>
              <a:t>(</a:t>
            </a:r>
            <a:r>
              <a:rPr lang="en-US" altLang="zh-TW" dirty="0"/>
              <a:t>4</a:t>
            </a:r>
            <a:r>
              <a:rPr lang="en-US" altLang="zh-TW" dirty="0" smtClean="0"/>
              <a:t>)</a:t>
            </a:r>
            <a:r>
              <a:rPr lang="zh-TW" altLang="zh-TW" dirty="0" smtClean="0"/>
              <a:t>：</a:t>
            </a:r>
            <a:r>
              <a:rPr lang="zh-TW" altLang="zh-TW" dirty="0"/>
              <a:t>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en-US" altLang="zh-TW" dirty="0"/>
              <a:t>         </a:t>
            </a:r>
            <a:r>
              <a:rPr lang="zh-TW" altLang="zh-TW" dirty="0" smtClean="0"/>
              <a:t>要</a:t>
            </a:r>
            <a:r>
              <a:rPr lang="zh-TW" altLang="zh-TW" dirty="0"/>
              <a:t>先把「</a:t>
            </a:r>
            <a:r>
              <a:rPr lang="en-US" altLang="zh-TW" dirty="0"/>
              <a:t>5</a:t>
            </a:r>
            <a:r>
              <a:rPr lang="zh-TW" altLang="zh-TW" dirty="0"/>
              <a:t>」保留，再</a:t>
            </a:r>
            <a:r>
              <a:rPr lang="zh-TW" altLang="zh-TW" dirty="0" smtClean="0"/>
              <a:t>把</a:t>
            </a:r>
            <a:r>
              <a:rPr lang="zh-TW" altLang="en-US" dirty="0" smtClean="0"/>
              <a:t>５</a:t>
            </a:r>
            <a:r>
              <a:rPr lang="zh-TW" altLang="zh-TW" dirty="0" smtClean="0"/>
              <a:t>的</a:t>
            </a:r>
            <a:r>
              <a:rPr lang="zh-TW" altLang="zh-TW" dirty="0"/>
              <a:t>倍數刪除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 smtClean="0"/>
              <a:t>(5)</a:t>
            </a:r>
            <a:r>
              <a:rPr lang="zh-TW" altLang="zh-TW" dirty="0"/>
              <a:t>：影片中有提到，為什麼</a:t>
            </a:r>
            <a:r>
              <a:rPr lang="zh-TW" altLang="zh-TW" u="wavy" dirty="0"/>
              <a:t>艾拉托塞尼篩法</a:t>
            </a:r>
            <a:endParaRPr lang="zh-TW" altLang="zh-TW" dirty="0"/>
          </a:p>
          <a:p>
            <a:pPr marL="0" indent="0">
              <a:buNone/>
            </a:pPr>
            <a:r>
              <a:rPr lang="en-US" altLang="zh-TW" dirty="0"/>
              <a:t>         </a:t>
            </a:r>
            <a:r>
              <a:rPr lang="zh-TW" altLang="zh-TW" dirty="0"/>
              <a:t>要先把</a:t>
            </a:r>
            <a:r>
              <a:rPr lang="zh-TW" altLang="zh-TW" dirty="0" smtClean="0"/>
              <a:t>「</a:t>
            </a:r>
            <a:r>
              <a:rPr lang="en-US" altLang="zh-TW" dirty="0" smtClean="0"/>
              <a:t>7</a:t>
            </a:r>
            <a:r>
              <a:rPr lang="zh-TW" altLang="zh-TW" dirty="0" smtClean="0"/>
              <a:t>」</a:t>
            </a:r>
            <a:r>
              <a:rPr lang="zh-TW" altLang="zh-TW" dirty="0"/>
              <a:t>保留，再</a:t>
            </a:r>
            <a:r>
              <a:rPr lang="zh-TW" altLang="zh-TW" dirty="0" smtClean="0"/>
              <a:t>把</a:t>
            </a:r>
            <a:r>
              <a:rPr lang="zh-TW" altLang="en-US" dirty="0" smtClean="0"/>
              <a:t>７</a:t>
            </a:r>
            <a:r>
              <a:rPr lang="zh-TW" altLang="zh-TW" dirty="0" smtClean="0"/>
              <a:t>的</a:t>
            </a:r>
            <a:r>
              <a:rPr lang="zh-TW" altLang="zh-TW" dirty="0"/>
              <a:t>倍數刪除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b="1" dirty="0" smtClean="0"/>
              <a:t>問題</a:t>
            </a:r>
            <a:r>
              <a:rPr lang="en-US" altLang="zh-TW" b="1" dirty="0" smtClean="0"/>
              <a:t>(6)</a:t>
            </a:r>
            <a:r>
              <a:rPr lang="zh-TW" altLang="zh-TW" b="1" dirty="0" smtClean="0"/>
              <a:t>：</a:t>
            </a:r>
            <a:r>
              <a:rPr lang="zh-TW" altLang="zh-TW" b="1" dirty="0"/>
              <a:t>影片中有提到</a:t>
            </a:r>
            <a:r>
              <a:rPr lang="zh-TW" altLang="zh-TW" b="1" dirty="0" smtClean="0"/>
              <a:t>，</a:t>
            </a:r>
            <a:endParaRPr lang="en-US" altLang="zh-TW" b="1" dirty="0" smtClean="0"/>
          </a:p>
          <a:p>
            <a:pPr marL="0" indent="0">
              <a:buNone/>
            </a:pPr>
            <a:r>
              <a:rPr lang="zh-TW" altLang="en-US" b="1" dirty="0"/>
              <a:t> </a:t>
            </a:r>
            <a:r>
              <a:rPr lang="zh-TW" altLang="en-US" b="1" dirty="0" smtClean="0"/>
              <a:t>        </a:t>
            </a:r>
            <a:r>
              <a:rPr lang="zh-TW" altLang="zh-TW" b="1" dirty="0" smtClean="0"/>
              <a:t>為什麼</a:t>
            </a:r>
            <a:r>
              <a:rPr lang="zh-TW" altLang="zh-TW" b="1" u="wavy" dirty="0"/>
              <a:t>艾拉托塞尼篩</a:t>
            </a:r>
            <a:r>
              <a:rPr lang="zh-TW" altLang="zh-TW" b="1" u="wavy" dirty="0" smtClean="0"/>
              <a:t>法</a:t>
            </a:r>
            <a:r>
              <a:rPr lang="zh-TW" altLang="zh-TW" b="1" dirty="0"/>
              <a:t>依序刪除後</a:t>
            </a:r>
            <a:r>
              <a:rPr lang="zh-TW" altLang="zh-TW" b="1" dirty="0" smtClean="0"/>
              <a:t>，</a:t>
            </a:r>
            <a:endParaRPr lang="en-US" altLang="zh-TW" b="1" dirty="0" smtClean="0"/>
          </a:p>
          <a:p>
            <a:pPr marL="0" indent="0">
              <a:buNone/>
            </a:pPr>
            <a:r>
              <a:rPr lang="zh-TW" altLang="en-US" b="1" dirty="0"/>
              <a:t> </a:t>
            </a:r>
            <a:r>
              <a:rPr lang="zh-TW" altLang="en-US" b="1" dirty="0" smtClean="0"/>
              <a:t>        </a:t>
            </a:r>
            <a:r>
              <a:rPr lang="zh-TW" altLang="zh-TW" u="sng" dirty="0" smtClean="0">
                <a:solidFill>
                  <a:srgbClr val="FF0000"/>
                </a:solidFill>
              </a:rPr>
              <a:t>最後</a:t>
            </a:r>
            <a:r>
              <a:rPr lang="zh-TW" altLang="zh-TW" u="sng" dirty="0">
                <a:solidFill>
                  <a:srgbClr val="FF0000"/>
                </a:solidFill>
              </a:rPr>
              <a:t>留下來的都是質數？</a:t>
            </a:r>
            <a:endParaRPr lang="en-US" altLang="zh-TW" u="sng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TW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0723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 smtClean="0"/>
              <a:t>能</a:t>
            </a:r>
            <a:r>
              <a:rPr lang="zh-TW" altLang="zh-TW" b="1" dirty="0"/>
              <a:t>找出整數</a:t>
            </a:r>
            <a:r>
              <a:rPr lang="en-US" altLang="zh-TW" b="1" dirty="0"/>
              <a:t>1</a:t>
            </a:r>
            <a:r>
              <a:rPr lang="en-US" altLang="zh-TW" b="1" dirty="0">
                <a:latin typeface="Aharoni" panose="02010803020104030203" pitchFamily="2" charset="-79"/>
                <a:cs typeface="Aharoni" panose="02010803020104030203" pitchFamily="2" charset="-79"/>
              </a:rPr>
              <a:t>~</a:t>
            </a:r>
            <a:r>
              <a:rPr lang="en-US" altLang="zh-TW" b="1" dirty="0"/>
              <a:t>100</a:t>
            </a:r>
            <a:r>
              <a:rPr lang="zh-TW" altLang="zh-TW" b="1" dirty="0"/>
              <a:t>中的所有</a:t>
            </a:r>
            <a:r>
              <a:rPr lang="zh-TW" altLang="zh-TW" b="1" dirty="0" smtClean="0"/>
              <a:t>質數</a:t>
            </a:r>
            <a:endParaRPr lang="zh-TW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03749"/>
              </p:ext>
            </p:extLst>
          </p:nvPr>
        </p:nvGraphicFramePr>
        <p:xfrm>
          <a:off x="3693880" y="1487488"/>
          <a:ext cx="6088750" cy="5145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8875">
                  <a:extLst>
                    <a:ext uri="{9D8B030D-6E8A-4147-A177-3AD203B41FA5}">
                      <a16:colId xmlns:a16="http://schemas.microsoft.com/office/drawing/2014/main" val="1854691722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893434931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623708821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109541581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4229748766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2050175128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904673355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407163736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2359922305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164844083"/>
                    </a:ext>
                  </a:extLst>
                </a:gridCol>
              </a:tblGrid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189037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393134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931041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65631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124404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451495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342917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451538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433948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100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752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139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 smtClean="0"/>
              <a:t>能</a:t>
            </a:r>
            <a:r>
              <a:rPr lang="zh-TW" altLang="zh-TW" b="1" dirty="0"/>
              <a:t>找出整數</a:t>
            </a:r>
            <a:r>
              <a:rPr lang="en-US" altLang="zh-TW" b="1" dirty="0"/>
              <a:t>1</a:t>
            </a:r>
            <a:r>
              <a:rPr lang="en-US" altLang="zh-TW" b="1" dirty="0">
                <a:latin typeface="Aharoni" panose="02010803020104030203" pitchFamily="2" charset="-79"/>
                <a:cs typeface="Aharoni" panose="02010803020104030203" pitchFamily="2" charset="-79"/>
              </a:rPr>
              <a:t>~</a:t>
            </a:r>
            <a:r>
              <a:rPr lang="en-US" altLang="zh-TW" b="1" dirty="0"/>
              <a:t>100</a:t>
            </a:r>
            <a:r>
              <a:rPr lang="zh-TW" altLang="zh-TW" b="1" dirty="0"/>
              <a:t>中的所有</a:t>
            </a:r>
            <a:r>
              <a:rPr lang="zh-TW" altLang="zh-TW" b="1" dirty="0" smtClean="0"/>
              <a:t>質數</a:t>
            </a:r>
            <a:endParaRPr lang="zh-TW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3693880" y="1487488"/>
          <a:ext cx="6088750" cy="5145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8875">
                  <a:extLst>
                    <a:ext uri="{9D8B030D-6E8A-4147-A177-3AD203B41FA5}">
                      <a16:colId xmlns:a16="http://schemas.microsoft.com/office/drawing/2014/main" val="1854691722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893434931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623708821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109541581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4229748766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2050175128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904673355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407163736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2359922305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164844083"/>
                    </a:ext>
                  </a:extLst>
                </a:gridCol>
              </a:tblGrid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189037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393134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931041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65631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124404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451495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342917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451538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433948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100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752892"/>
                  </a:ext>
                </a:extLst>
              </a:tr>
            </a:tbl>
          </a:graphicData>
        </a:graphic>
      </p:graphicFrame>
      <p:sp>
        <p:nvSpPr>
          <p:cNvPr id="3" name="橢圓 2"/>
          <p:cNvSpPr/>
          <p:nvPr/>
        </p:nvSpPr>
        <p:spPr>
          <a:xfrm>
            <a:off x="4361320" y="14874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4973870" y="14874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6178100" y="14874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7403200" y="14874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3743325" y="200183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/>
        </p:nvSpPr>
        <p:spPr>
          <a:xfrm>
            <a:off x="4975690" y="201295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7398210" y="2019302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/>
        </p:nvSpPr>
        <p:spPr>
          <a:xfrm>
            <a:off x="8618995" y="200183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4973635" y="25161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>
            <a:off x="8616940" y="2525713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3741505" y="303053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橢圓 15"/>
          <p:cNvSpPr/>
          <p:nvPr/>
        </p:nvSpPr>
        <p:spPr>
          <a:xfrm>
            <a:off x="7398210" y="303053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橢圓 16"/>
          <p:cNvSpPr/>
          <p:nvPr/>
        </p:nvSpPr>
        <p:spPr>
          <a:xfrm>
            <a:off x="3741505" y="354965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橢圓 17"/>
          <p:cNvSpPr/>
          <p:nvPr/>
        </p:nvSpPr>
        <p:spPr>
          <a:xfrm>
            <a:off x="4975455" y="354965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/>
        </p:nvSpPr>
        <p:spPr>
          <a:xfrm>
            <a:off x="7399002" y="3552825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/>
          <p:cNvSpPr/>
          <p:nvPr/>
        </p:nvSpPr>
        <p:spPr>
          <a:xfrm>
            <a:off x="4973870" y="4059466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橢圓 20"/>
          <p:cNvSpPr/>
          <p:nvPr/>
        </p:nvSpPr>
        <p:spPr>
          <a:xfrm>
            <a:off x="8616940" y="4069783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橢圓 21"/>
          <p:cNvSpPr/>
          <p:nvPr/>
        </p:nvSpPr>
        <p:spPr>
          <a:xfrm>
            <a:off x="3748315" y="4572226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7398210" y="458311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3748315" y="5107327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橢圓 24"/>
          <p:cNvSpPr/>
          <p:nvPr/>
        </p:nvSpPr>
        <p:spPr>
          <a:xfrm>
            <a:off x="4970920" y="508635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8616940" y="5097802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4970920" y="5612152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橢圓 27"/>
          <p:cNvSpPr/>
          <p:nvPr/>
        </p:nvSpPr>
        <p:spPr>
          <a:xfrm>
            <a:off x="8616940" y="5605235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橢圓 28"/>
          <p:cNvSpPr/>
          <p:nvPr/>
        </p:nvSpPr>
        <p:spPr>
          <a:xfrm>
            <a:off x="7398210" y="612783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文字方塊 30"/>
          <p:cNvSpPr txBox="1"/>
          <p:nvPr/>
        </p:nvSpPr>
        <p:spPr>
          <a:xfrm>
            <a:off x="904163" y="1454823"/>
            <a:ext cx="1296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解答：</a:t>
            </a:r>
            <a:endParaRPr lang="zh-TW" altLang="en-US" sz="2800" dirty="0">
              <a:solidFill>
                <a:srgbClr val="FF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9285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 smtClean="0"/>
              <a:t>能</a:t>
            </a:r>
            <a:r>
              <a:rPr lang="zh-TW" altLang="zh-TW" b="1" dirty="0"/>
              <a:t>找出整數</a:t>
            </a:r>
            <a:r>
              <a:rPr lang="en-US" altLang="zh-TW" b="1" dirty="0"/>
              <a:t>1</a:t>
            </a:r>
            <a:r>
              <a:rPr lang="en-US" altLang="zh-TW" b="1" dirty="0">
                <a:latin typeface="Aharoni" panose="02010803020104030203" pitchFamily="2" charset="-79"/>
                <a:cs typeface="Aharoni" panose="02010803020104030203" pitchFamily="2" charset="-79"/>
              </a:rPr>
              <a:t>~</a:t>
            </a:r>
            <a:r>
              <a:rPr lang="en-US" altLang="zh-TW" b="1" dirty="0"/>
              <a:t>100</a:t>
            </a:r>
            <a:r>
              <a:rPr lang="zh-TW" altLang="zh-TW" b="1" dirty="0"/>
              <a:t>中的所有</a:t>
            </a:r>
            <a:r>
              <a:rPr lang="zh-TW" altLang="zh-TW" b="1" dirty="0" smtClean="0"/>
              <a:t>質數</a:t>
            </a:r>
            <a:endParaRPr lang="zh-TW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3693880" y="1487488"/>
          <a:ext cx="6088750" cy="51455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08875">
                  <a:extLst>
                    <a:ext uri="{9D8B030D-6E8A-4147-A177-3AD203B41FA5}">
                      <a16:colId xmlns:a16="http://schemas.microsoft.com/office/drawing/2014/main" val="1854691722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893434931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623708821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109541581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4229748766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2050175128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904673355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407163736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2359922305"/>
                    </a:ext>
                  </a:extLst>
                </a:gridCol>
                <a:gridCol w="608875">
                  <a:extLst>
                    <a:ext uri="{9D8B030D-6E8A-4147-A177-3AD203B41FA5}">
                      <a16:colId xmlns:a16="http://schemas.microsoft.com/office/drawing/2014/main" val="1164844083"/>
                    </a:ext>
                  </a:extLst>
                </a:gridCol>
              </a:tblGrid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2189037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3393134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29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9931041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39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765631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49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4124404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59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451495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69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342917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79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7451538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89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433948"/>
                  </a:ext>
                </a:extLst>
              </a:tr>
              <a:tr h="514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91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92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93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94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95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96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97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98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99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TW" sz="1600" dirty="0" smtClean="0">
                          <a:latin typeface="Gungsuh" panose="02030600000101010101" pitchFamily="18" charset="-127"/>
                          <a:ea typeface="Gungsuh" panose="02030600000101010101" pitchFamily="18" charset="-127"/>
                        </a:rPr>
                        <a:t>100</a:t>
                      </a:r>
                      <a:endParaRPr lang="zh-TW" altLang="en-US" sz="1600" dirty="0">
                        <a:latin typeface="Gungsuh" panose="02030600000101010101" pitchFamily="18" charset="-127"/>
                        <a:ea typeface="Gungsuh" panose="02030600000101010101" pitchFamily="18" charset="-127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752892"/>
                  </a:ext>
                </a:extLst>
              </a:tr>
            </a:tbl>
          </a:graphicData>
        </a:graphic>
      </p:graphicFrame>
      <p:sp>
        <p:nvSpPr>
          <p:cNvPr id="3" name="橢圓 2"/>
          <p:cNvSpPr/>
          <p:nvPr/>
        </p:nvSpPr>
        <p:spPr>
          <a:xfrm>
            <a:off x="4361320" y="14874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橢圓 4"/>
          <p:cNvSpPr/>
          <p:nvPr/>
        </p:nvSpPr>
        <p:spPr>
          <a:xfrm>
            <a:off x="4973870" y="14874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橢圓 6"/>
          <p:cNvSpPr/>
          <p:nvPr/>
        </p:nvSpPr>
        <p:spPr>
          <a:xfrm>
            <a:off x="6178100" y="14874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橢圓 7"/>
          <p:cNvSpPr/>
          <p:nvPr/>
        </p:nvSpPr>
        <p:spPr>
          <a:xfrm>
            <a:off x="7403200" y="14874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橢圓 8"/>
          <p:cNvSpPr/>
          <p:nvPr/>
        </p:nvSpPr>
        <p:spPr>
          <a:xfrm>
            <a:off x="3743325" y="200183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橢圓 9"/>
          <p:cNvSpPr/>
          <p:nvPr/>
        </p:nvSpPr>
        <p:spPr>
          <a:xfrm>
            <a:off x="4975690" y="201295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橢圓 10"/>
          <p:cNvSpPr/>
          <p:nvPr/>
        </p:nvSpPr>
        <p:spPr>
          <a:xfrm>
            <a:off x="7398210" y="2019302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橢圓 11"/>
          <p:cNvSpPr/>
          <p:nvPr/>
        </p:nvSpPr>
        <p:spPr>
          <a:xfrm>
            <a:off x="8618995" y="200183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橢圓 12"/>
          <p:cNvSpPr/>
          <p:nvPr/>
        </p:nvSpPr>
        <p:spPr>
          <a:xfrm>
            <a:off x="4973635" y="251618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橢圓 13"/>
          <p:cNvSpPr/>
          <p:nvPr/>
        </p:nvSpPr>
        <p:spPr>
          <a:xfrm>
            <a:off x="8616940" y="2525713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3741505" y="303053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橢圓 15"/>
          <p:cNvSpPr/>
          <p:nvPr/>
        </p:nvSpPr>
        <p:spPr>
          <a:xfrm>
            <a:off x="7398210" y="3030538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橢圓 16"/>
          <p:cNvSpPr/>
          <p:nvPr/>
        </p:nvSpPr>
        <p:spPr>
          <a:xfrm>
            <a:off x="3741505" y="354965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橢圓 17"/>
          <p:cNvSpPr/>
          <p:nvPr/>
        </p:nvSpPr>
        <p:spPr>
          <a:xfrm>
            <a:off x="4975455" y="354965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橢圓 18"/>
          <p:cNvSpPr/>
          <p:nvPr/>
        </p:nvSpPr>
        <p:spPr>
          <a:xfrm>
            <a:off x="7399002" y="3552825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橢圓 19"/>
          <p:cNvSpPr/>
          <p:nvPr/>
        </p:nvSpPr>
        <p:spPr>
          <a:xfrm>
            <a:off x="4973870" y="4059466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橢圓 20"/>
          <p:cNvSpPr/>
          <p:nvPr/>
        </p:nvSpPr>
        <p:spPr>
          <a:xfrm>
            <a:off x="8616940" y="4069783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橢圓 21"/>
          <p:cNvSpPr/>
          <p:nvPr/>
        </p:nvSpPr>
        <p:spPr>
          <a:xfrm>
            <a:off x="3748315" y="4572226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橢圓 22"/>
          <p:cNvSpPr/>
          <p:nvPr/>
        </p:nvSpPr>
        <p:spPr>
          <a:xfrm>
            <a:off x="7398210" y="458311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橢圓 23"/>
          <p:cNvSpPr/>
          <p:nvPr/>
        </p:nvSpPr>
        <p:spPr>
          <a:xfrm>
            <a:off x="3748315" y="5107327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橢圓 24"/>
          <p:cNvSpPr/>
          <p:nvPr/>
        </p:nvSpPr>
        <p:spPr>
          <a:xfrm>
            <a:off x="4970920" y="508635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橢圓 25"/>
          <p:cNvSpPr/>
          <p:nvPr/>
        </p:nvSpPr>
        <p:spPr>
          <a:xfrm>
            <a:off x="8616940" y="5097802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橢圓 26"/>
          <p:cNvSpPr/>
          <p:nvPr/>
        </p:nvSpPr>
        <p:spPr>
          <a:xfrm>
            <a:off x="4970920" y="5612152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橢圓 27"/>
          <p:cNvSpPr/>
          <p:nvPr/>
        </p:nvSpPr>
        <p:spPr>
          <a:xfrm>
            <a:off x="8616940" y="5605235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橢圓 28"/>
          <p:cNvSpPr/>
          <p:nvPr/>
        </p:nvSpPr>
        <p:spPr>
          <a:xfrm>
            <a:off x="7398210" y="6127831"/>
            <a:ext cx="495300" cy="495300"/>
          </a:xfrm>
          <a:prstGeom prst="ellipse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圓角矩形 29"/>
          <p:cNvSpPr/>
          <p:nvPr/>
        </p:nvSpPr>
        <p:spPr>
          <a:xfrm>
            <a:off x="904163" y="4590061"/>
            <a:ext cx="2532997" cy="2017567"/>
          </a:xfrm>
          <a:prstGeom prst="roundRect">
            <a:avLst/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TW" sz="2000" dirty="0" smtClean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1</a:t>
            </a:r>
            <a:r>
              <a:rPr lang="en-US" altLang="zh-TW" sz="2000" dirty="0" smtClean="0">
                <a:solidFill>
                  <a:schemeClr val="tx1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~</a:t>
            </a:r>
            <a:r>
              <a:rPr lang="en-US" altLang="zh-TW" sz="2000" dirty="0" smtClean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100</a:t>
            </a:r>
            <a:r>
              <a:rPr lang="zh-TW" altLang="en-US" sz="2000" dirty="0" smtClean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的整數之中，</a:t>
            </a:r>
            <a:endParaRPr lang="en-US" altLang="zh-TW" sz="2000" dirty="0" smtClean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2000" dirty="0" smtClean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數</a:t>
            </a:r>
            <a:r>
              <a:rPr lang="zh-TW" altLang="en-US" sz="2000" dirty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一</a:t>
            </a:r>
            <a:r>
              <a:rPr lang="zh-TW" altLang="en-US" sz="2000" dirty="0" smtClean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數，</a:t>
            </a:r>
            <a:r>
              <a:rPr lang="en-US" altLang="zh-TW" sz="2000" dirty="0" smtClean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/>
            </a:r>
            <a:br>
              <a:rPr lang="en-US" altLang="zh-TW" sz="2000" dirty="0" smtClean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</a:br>
            <a:r>
              <a:rPr lang="zh-TW" altLang="en-US" sz="2000" dirty="0" smtClean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總共</a:t>
            </a:r>
            <a:r>
              <a:rPr lang="zh-TW" altLang="en-US" sz="20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有</a:t>
            </a:r>
            <a:r>
              <a:rPr lang="en-US" altLang="zh-TW" sz="20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25</a:t>
            </a:r>
            <a:r>
              <a:rPr lang="zh-TW" altLang="en-US" sz="20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個質數</a:t>
            </a:r>
            <a:r>
              <a:rPr lang="zh-TW" altLang="en-US" sz="2000" dirty="0" smtClean="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。</a:t>
            </a:r>
            <a:endParaRPr lang="zh-TW" altLang="en-US" sz="2000" dirty="0">
              <a:solidFill>
                <a:schemeClr val="tx1"/>
              </a:solidFill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904163" y="1454823"/>
            <a:ext cx="1296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rPr>
              <a:t>解答：</a:t>
            </a:r>
            <a:endParaRPr lang="zh-TW" altLang="en-US" sz="2800" dirty="0">
              <a:solidFill>
                <a:srgbClr val="FF0000"/>
              </a:solidFill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7692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870092"/>
            <a:ext cx="10515600" cy="1325563"/>
          </a:xfrm>
        </p:spPr>
        <p:txBody>
          <a:bodyPr/>
          <a:lstStyle/>
          <a:p>
            <a:pPr algn="ctr"/>
            <a:r>
              <a:rPr lang="zh-TW" altLang="en-US" dirty="0" smtClean="0">
                <a:solidFill>
                  <a:srgbClr val="0070C0"/>
                </a:solidFill>
              </a:rPr>
              <a:t>～ 質數的判別 課程結束 ～</a:t>
            </a:r>
            <a:endParaRPr lang="zh-TW" altLang="en-US" dirty="0">
              <a:solidFill>
                <a:srgbClr val="0070C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24296" y="2835563"/>
            <a:ext cx="10515600" cy="28146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TW" altLang="en-US" dirty="0" smtClean="0"/>
              <a:t>          </a:t>
            </a:r>
            <a:r>
              <a:rPr lang="zh-TW" altLang="en-US" sz="3200" dirty="0" smtClean="0"/>
              <a:t>下節預告：</a:t>
            </a:r>
            <a:endParaRPr lang="en-US" altLang="zh-TW" sz="3200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en-US" sz="4000" b="1" dirty="0" smtClean="0"/>
              <a:t>         </a:t>
            </a:r>
            <a:r>
              <a:rPr lang="zh-TW" altLang="en-US" sz="4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TW" altLang="zh-TW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質數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撲克牌</a:t>
            </a:r>
            <a:r>
              <a:rPr lang="zh-TW" altLang="zh-TW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遊戲</a:t>
            </a:r>
            <a:r>
              <a:rPr lang="zh-TW" altLang="en-US" sz="60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！</a:t>
            </a:r>
            <a:endParaRPr lang="zh-TW" altLang="en-US" sz="6000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8502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一</a:t>
            </a:r>
            <a:r>
              <a:rPr lang="en-US" altLang="zh-TW" dirty="0"/>
              <a:t>)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因數與倍數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】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概念回顧</a:t>
            </a: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(1)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如果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「６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÷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２＝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３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，</a:t>
            </a:r>
            <a: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/>
            </a:r>
            <a:b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</a:b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則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６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是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２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的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因數還是倍數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？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</a:t>
            </a:r>
            <a: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2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)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則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２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是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６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的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因數還是倍數？</a:t>
            </a: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211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一</a:t>
            </a:r>
            <a:r>
              <a:rPr lang="en-US" altLang="zh-TW" dirty="0"/>
              <a:t>)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因數與倍數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】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概念回顧</a:t>
            </a: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(3)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「</a:t>
            </a:r>
            <a: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1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」是任何整數的因數，對嗎？</a:t>
            </a: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3911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一</a:t>
            </a:r>
            <a:r>
              <a:rPr lang="en-US" altLang="zh-TW" dirty="0"/>
              <a:t>)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因數與倍數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】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概念回顧</a:t>
            </a: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(3)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「</a:t>
            </a:r>
            <a: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1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」是任何整數的因數，對嗎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？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(4)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「</a:t>
            </a:r>
            <a: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0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」是任何非</a:t>
            </a:r>
            <a: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0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整數的倍數，對嗎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？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254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一</a:t>
            </a:r>
            <a:r>
              <a:rPr lang="en-US" altLang="zh-TW" dirty="0"/>
              <a:t>)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因數與倍數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】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概念回顧</a:t>
            </a: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(5)</a:t>
            </a:r>
            <a:r>
              <a:rPr lang="zh-TW" altLang="en-US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sz="2600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國小有提到，「</a:t>
            </a:r>
            <a:r>
              <a:rPr lang="en-US" altLang="zh-TW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2</a:t>
            </a:r>
            <a:r>
              <a:rPr lang="zh-TW" altLang="zh-TW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」的倍數如何判別</a:t>
            </a:r>
            <a:r>
              <a:rPr lang="zh-TW" altLang="zh-TW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？</a:t>
            </a:r>
            <a:endParaRPr lang="en-US" altLang="zh-TW" sz="2600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4036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一</a:t>
            </a:r>
            <a:r>
              <a:rPr lang="en-US" altLang="zh-TW" dirty="0"/>
              <a:t>)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因數與倍數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】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概念回顧</a:t>
            </a: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(5)</a:t>
            </a:r>
            <a:r>
              <a:rPr lang="zh-TW" altLang="en-US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sz="2600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國小有提到，「</a:t>
            </a:r>
            <a:r>
              <a:rPr lang="en-US" altLang="zh-TW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2</a:t>
            </a:r>
            <a:r>
              <a:rPr lang="zh-TW" altLang="zh-TW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」的倍數如何判別</a:t>
            </a:r>
            <a:r>
              <a:rPr lang="zh-TW" altLang="zh-TW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？</a:t>
            </a:r>
            <a:endParaRPr lang="en-US" altLang="zh-TW" sz="2600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sz="2600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(6)</a:t>
            </a:r>
            <a:r>
              <a:rPr lang="zh-TW" altLang="en-US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sz="2600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國小有提到，</a:t>
            </a:r>
            <a:r>
              <a:rPr lang="zh-TW" altLang="zh-TW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「</a:t>
            </a:r>
            <a:r>
              <a:rPr lang="en-US" altLang="zh-TW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5</a:t>
            </a:r>
            <a:r>
              <a:rPr lang="zh-TW" altLang="zh-TW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</a:t>
            </a:r>
            <a:r>
              <a:rPr lang="zh-TW" altLang="zh-TW" sz="2600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的倍數如何判別</a:t>
            </a:r>
            <a:r>
              <a:rPr lang="zh-TW" altLang="zh-TW" sz="2600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？</a:t>
            </a:r>
            <a:endParaRPr lang="en-US" altLang="zh-TW" sz="2600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solidFill>
                <a:schemeClr val="bg1"/>
              </a:solidFill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8883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一</a:t>
            </a:r>
            <a:r>
              <a:rPr lang="en-US" altLang="zh-TW" dirty="0"/>
              <a:t>)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因數與倍數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】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概念回顧</a:t>
            </a: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(5)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國小有提到，「</a:t>
            </a:r>
            <a:r>
              <a:rPr lang="en-US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2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」的倍數如何判別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？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(6)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國小有提到，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5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的倍數如何判別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？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(7)</a:t>
            </a: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國小有提到，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10</a:t>
            </a:r>
            <a:r>
              <a:rPr lang="zh-TW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」</a:t>
            </a: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的倍數如何判別？</a:t>
            </a: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5493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一</a:t>
            </a:r>
            <a:r>
              <a:rPr lang="en-US" altLang="zh-TW" dirty="0"/>
              <a:t>)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【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因數與倍數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】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概念回顧</a:t>
            </a:r>
            <a:endParaRPr lang="zh-TW" altLang="en-US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問題</a:t>
            </a:r>
            <a:r>
              <a:rPr lang="en-US" altLang="zh-TW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(8)</a:t>
            </a:r>
            <a:r>
              <a:rPr lang="zh-TW" altLang="en-US" dirty="0" smtClean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：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>
                <a:latin typeface="華康宗楷體W7" panose="03000709000000000000" pitchFamily="65" charset="-120"/>
                <a:ea typeface="華康宗楷體W7" panose="03000709000000000000" pitchFamily="65" charset="-120"/>
              </a:rPr>
              <a:t>如果忘記以上的判別法，怎麼辦？</a:t>
            </a: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737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</TotalTime>
  <Words>1255</Words>
  <Application>Microsoft Office PowerPoint</Application>
  <PresentationFormat>寬螢幕</PresentationFormat>
  <Paragraphs>562</Paragraphs>
  <Slides>27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27</vt:i4>
      </vt:variant>
    </vt:vector>
  </HeadingPairs>
  <TitlesOfParts>
    <vt:vector size="37" baseType="lpstr">
      <vt:lpstr>Gungsuh</vt:lpstr>
      <vt:lpstr>華康宗楷體W7</vt:lpstr>
      <vt:lpstr>華康超黑體</vt:lpstr>
      <vt:lpstr>新細明體</vt:lpstr>
      <vt:lpstr>Aharoni</vt:lpstr>
      <vt:lpstr>Arial</vt:lpstr>
      <vt:lpstr>Calibri</vt:lpstr>
      <vt:lpstr>Calibri Light</vt:lpstr>
      <vt:lpstr>Times New Roman</vt:lpstr>
      <vt:lpstr>Office 佈景主題</vt:lpstr>
      <vt:lpstr>紅牌加「質」，Fun大決！  質數的判別</vt:lpstr>
      <vt:lpstr>(一)【因數與倍數】概念回顧</vt:lpstr>
      <vt:lpstr>(一)【因數與倍數】概念回顧</vt:lpstr>
      <vt:lpstr>(一)【因數與倍數】概念回顧</vt:lpstr>
      <vt:lpstr>(一)【因數與倍數】概念回顧</vt:lpstr>
      <vt:lpstr>(一)【因數與倍數】概念回顧</vt:lpstr>
      <vt:lpstr>(一)【因數與倍數】概念回顧</vt:lpstr>
      <vt:lpstr>(一)【因數與倍數】概念回顧</vt:lpstr>
      <vt:lpstr>(一)【因數與倍數】概念回顧</vt:lpstr>
      <vt:lpstr>(二)影片欣賞：因數與倍數</vt:lpstr>
      <vt:lpstr>(三)介紹「質數」與「合數」的意義</vt:lpstr>
      <vt:lpstr>(三)介紹「質數」與「合數」的意義</vt:lpstr>
      <vt:lpstr>(三)介紹「質數」與「合數」的意義</vt:lpstr>
      <vt:lpstr> 1~30質數圈起來，並說明如何判斷</vt:lpstr>
      <vt:lpstr> 1~30質數圈起來，並說明如何判斷</vt:lpstr>
      <vt:lpstr> 1~30質數圈起來，並說明如何判斷</vt:lpstr>
      <vt:lpstr>影片欣賞：古希臘數學家艾拉托塞尼</vt:lpstr>
      <vt:lpstr>瞭解艾拉托塞尼篩法的意義</vt:lpstr>
      <vt:lpstr>瞭解艾拉托塞尼篩法的意義</vt:lpstr>
      <vt:lpstr>瞭解艾拉托塞尼篩法的意義</vt:lpstr>
      <vt:lpstr>瞭解艾拉托塞尼篩法的意義</vt:lpstr>
      <vt:lpstr>瞭解艾拉托塞尼篩法的意義</vt:lpstr>
      <vt:lpstr>瞭解艾拉托塞尼篩法的意義</vt:lpstr>
      <vt:lpstr>能找出整數1~100中的所有質數</vt:lpstr>
      <vt:lpstr>能找出整數1~100中的所有質數</vt:lpstr>
      <vt:lpstr>能找出整數1~100中的所有質數</vt:lpstr>
      <vt:lpstr>～ 質數的判別 課程結束 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meiyi</dc:creator>
  <cp:lastModifiedBy>MeiYi</cp:lastModifiedBy>
  <cp:revision>28</cp:revision>
  <dcterms:created xsi:type="dcterms:W3CDTF">2017-06-30T06:11:57Z</dcterms:created>
  <dcterms:modified xsi:type="dcterms:W3CDTF">2017-08-16T03:57:51Z</dcterms:modified>
</cp:coreProperties>
</file>