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1" r:id="rId2"/>
    <p:sldId id="257" r:id="rId3"/>
    <p:sldId id="258" r:id="rId4"/>
    <p:sldId id="259" r:id="rId5"/>
    <p:sldId id="260" r:id="rId6"/>
    <p:sldId id="264" r:id="rId7"/>
    <p:sldId id="266" r:id="rId8"/>
    <p:sldId id="263" r:id="rId9"/>
    <p:sldId id="267" r:id="rId10"/>
    <p:sldId id="262" r:id="rId11"/>
    <p:sldId id="268" r:id="rId12"/>
    <p:sldId id="269" r:id="rId13"/>
    <p:sldId id="270" r:id="rId14"/>
    <p:sldId id="304" r:id="rId15"/>
    <p:sldId id="271" r:id="rId16"/>
    <p:sldId id="275" r:id="rId17"/>
    <p:sldId id="305" r:id="rId18"/>
    <p:sldId id="272" r:id="rId19"/>
    <p:sldId id="306" r:id="rId20"/>
    <p:sldId id="286" r:id="rId21"/>
    <p:sldId id="297" r:id="rId22"/>
    <p:sldId id="307" r:id="rId23"/>
    <p:sldId id="288" r:id="rId24"/>
    <p:sldId id="298" r:id="rId25"/>
    <p:sldId id="308" r:id="rId26"/>
    <p:sldId id="309" r:id="rId27"/>
    <p:sldId id="310" r:id="rId28"/>
    <p:sldId id="294" r:id="rId29"/>
    <p:sldId id="291" r:id="rId30"/>
    <p:sldId id="292" r:id="rId31"/>
    <p:sldId id="282" r:id="rId32"/>
    <p:sldId id="283" r:id="rId33"/>
    <p:sldId id="302" r:id="rId34"/>
    <p:sldId id="303" r:id="rId3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09" autoAdjust="0"/>
    <p:restoredTop sz="94660"/>
  </p:normalViewPr>
  <p:slideViewPr>
    <p:cSldViewPr snapToGrid="0">
      <p:cViewPr varScale="1">
        <p:scale>
          <a:sx n="70" d="100"/>
          <a:sy n="70" d="100"/>
        </p:scale>
        <p:origin x="8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0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33A8-54CB-4509-A1A1-096B8A0A32A2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79973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33A8-54CB-4509-A1A1-096B8A0A32A2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42090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33A8-54CB-4509-A1A1-096B8A0A32A2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66327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宗楷體W7" panose="03000709000000000000" pitchFamily="65" charset="-120"/>
                <a:ea typeface="華康宗楷體W7" panose="03000709000000000000" pitchFamily="65" charset="-12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華康宗楷體W7" panose="03000709000000000000" pitchFamily="65" charset="-120"/>
                <a:ea typeface="華康宗楷體W7" panose="03000709000000000000" pitchFamily="65" charset="-120"/>
              </a:defRPr>
            </a:lvl1pPr>
            <a:lvl2pPr>
              <a:defRPr>
                <a:latin typeface="華康宗楷體W7" panose="03000709000000000000" pitchFamily="65" charset="-120"/>
                <a:ea typeface="華康宗楷體W7" panose="03000709000000000000" pitchFamily="65" charset="-120"/>
              </a:defRPr>
            </a:lvl2pPr>
            <a:lvl3pPr>
              <a:defRPr>
                <a:latin typeface="華康宗楷體W7" panose="03000709000000000000" pitchFamily="65" charset="-120"/>
                <a:ea typeface="華康宗楷體W7" panose="03000709000000000000" pitchFamily="65" charset="-120"/>
              </a:defRPr>
            </a:lvl3pPr>
            <a:lvl4pPr>
              <a:defRPr>
                <a:latin typeface="華康宗楷體W7" panose="03000709000000000000" pitchFamily="65" charset="-120"/>
                <a:ea typeface="華康宗楷體W7" panose="03000709000000000000" pitchFamily="65" charset="-120"/>
              </a:defRPr>
            </a:lvl4pPr>
            <a:lvl5pPr>
              <a:defRPr>
                <a:latin typeface="華康宗楷體W7" panose="03000709000000000000" pitchFamily="65" charset="-120"/>
                <a:ea typeface="華康宗楷體W7" panose="03000709000000000000" pitchFamily="65" charset="-120"/>
              </a:defRPr>
            </a:lvl5pPr>
          </a:lstStyle>
          <a:p>
            <a:pPr lvl="0"/>
            <a:r>
              <a:rPr lang="zh-TW" altLang="en-US" dirty="0" smtClean="0"/>
              <a:t>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33A8-54CB-4509-A1A1-096B8A0A32A2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7429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33A8-54CB-4509-A1A1-096B8A0A32A2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19977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33A8-54CB-4509-A1A1-096B8A0A32A2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5806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33A8-54CB-4509-A1A1-096B8A0A32A2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7304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33A8-54CB-4509-A1A1-096B8A0A32A2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579707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33A8-54CB-4509-A1A1-096B8A0A32A2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98665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33A8-54CB-4509-A1A1-096B8A0A32A2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76746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A33A8-54CB-4509-A1A1-096B8A0A32A2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8658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A33A8-54CB-4509-A1A1-096B8A0A32A2}" type="datetimeFigureOut">
              <a:rPr lang="zh-TW" altLang="en-US" smtClean="0"/>
              <a:t>2017/8/25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3BB86-518E-43AB-A15A-1ECBF1F73A3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4182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312546"/>
            <a:ext cx="9144000" cy="3449639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zh-TW" altLang="zh-TW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>紅牌</a:t>
            </a:r>
            <a:r>
              <a:rPr lang="zh-TW" altLang="zh-TW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>加</a:t>
            </a:r>
            <a:r>
              <a:rPr lang="zh-TW" altLang="zh-TW" sz="89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>「質」</a:t>
            </a:r>
            <a:r>
              <a:rPr lang="zh-TW" altLang="zh-TW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>，</a:t>
            </a:r>
            <a:r>
              <a:rPr lang="en-US" altLang="zh-TW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>Fun</a:t>
            </a:r>
            <a:r>
              <a:rPr lang="zh-TW" altLang="zh-TW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>大</a:t>
            </a:r>
            <a:r>
              <a:rPr lang="zh-TW" altLang="zh-TW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>決</a:t>
            </a:r>
            <a:r>
              <a:rPr lang="zh-TW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>！</a:t>
            </a:r>
            <a:r>
              <a:rPr lang="en-US" altLang="zh-TW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/>
            </a:r>
            <a:br>
              <a:rPr lang="en-US" altLang="zh-TW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</a:br>
            <a:r>
              <a:rPr lang="zh-TW" altLang="zh-TW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  <a:t/>
            </a:r>
            <a:br>
              <a:rPr lang="zh-TW" altLang="zh-TW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超黑體" panose="020B0C09000000000000" pitchFamily="49" charset="-120"/>
                <a:ea typeface="華康超黑體" panose="020B0C09000000000000" pitchFamily="49" charset="-120"/>
              </a:rPr>
            </a:br>
            <a:r>
              <a:rPr lang="zh-TW" altLang="en-US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宗楷體W7" panose="03000709000000000000" pitchFamily="65" charset="-120"/>
                <a:ea typeface="華康宗楷體W7" panose="03000709000000000000" pitchFamily="65" charset="-120"/>
              </a:rPr>
              <a:t>質數判別之</a:t>
            </a:r>
            <a:r>
              <a:rPr lang="zh-TW" altLang="en-US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宗楷體W7" panose="03000709000000000000" pitchFamily="65" charset="-120"/>
                <a:ea typeface="華康宗楷體W7" panose="03000709000000000000" pitchFamily="65" charset="-120"/>
              </a:rPr>
              <a:t>撲克牌遊戲</a:t>
            </a:r>
            <a:endParaRPr lang="zh-TW" altLang="en-US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5621816"/>
            <a:ext cx="9144000" cy="727364"/>
          </a:xfrm>
        </p:spPr>
        <p:txBody>
          <a:bodyPr/>
          <a:lstStyle/>
          <a:p>
            <a:r>
              <a:rPr lang="zh-TW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宗楷體W7" panose="03000709000000000000" pitchFamily="65" charset="-120"/>
                <a:ea typeface="華康宗楷體W7" panose="03000709000000000000" pitchFamily="65" charset="-120"/>
              </a:rPr>
              <a:t>桃園市立中興國中 陳美儀老師</a:t>
            </a:r>
            <a:endParaRPr lang="zh-TW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華康宗楷體W7" panose="03000709000000000000" pitchFamily="65" charset="-120"/>
              <a:ea typeface="華康宗楷體W7" panose="030007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7542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/>
              <a:t>(</a:t>
            </a:r>
            <a:r>
              <a:rPr lang="zh-TW" altLang="en-US" b="1" dirty="0" smtClean="0"/>
              <a:t>三</a:t>
            </a:r>
            <a:r>
              <a:rPr lang="en-US" altLang="zh-TW" b="1" dirty="0"/>
              <a:t>)</a:t>
            </a:r>
            <a:r>
              <a:rPr lang="en-US" altLang="zh-TW" b="1" dirty="0">
                <a:solidFill>
                  <a:srgbClr val="C00000"/>
                </a:solidFill>
              </a:rPr>
              <a:t>【</a:t>
            </a:r>
            <a:r>
              <a:rPr lang="zh-TW" altLang="zh-TW" b="1" dirty="0">
                <a:solidFill>
                  <a:srgbClr val="C00000"/>
                </a:solidFill>
              </a:rPr>
              <a:t>質數撲克牌遊戲</a:t>
            </a:r>
            <a:r>
              <a:rPr lang="en-US" altLang="zh-TW" b="1" dirty="0">
                <a:solidFill>
                  <a:srgbClr val="C00000"/>
                </a:solidFill>
              </a:rPr>
              <a:t>】</a:t>
            </a:r>
            <a:r>
              <a:rPr lang="zh-TW" altLang="zh-TW" b="1" dirty="0" smtClean="0"/>
              <a:t>規則</a:t>
            </a:r>
            <a:r>
              <a:rPr lang="zh-TW" altLang="zh-TW" b="1" dirty="0"/>
              <a:t>說明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916373" y="1690688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TW" dirty="0" smtClean="0"/>
              <a:t>(5)</a:t>
            </a:r>
            <a:r>
              <a:rPr lang="zh-TW" altLang="en-US" dirty="0" smtClean="0"/>
              <a:t> </a:t>
            </a:r>
            <a:r>
              <a:rPr lang="zh-TW" altLang="zh-TW" dirty="0" smtClean="0"/>
              <a:t>若</a:t>
            </a:r>
            <a:r>
              <a:rPr lang="zh-TW" altLang="zh-TW" dirty="0"/>
              <a:t>手上的</a:t>
            </a:r>
            <a:r>
              <a:rPr lang="zh-TW" altLang="zh-TW" dirty="0" smtClean="0"/>
              <a:t>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　　</a:t>
            </a:r>
            <a:r>
              <a:rPr lang="zh-TW" altLang="zh-TW" sz="3200" u="sng" dirty="0" smtClean="0">
                <a:solidFill>
                  <a:srgbClr val="FF0000"/>
                </a:solidFill>
              </a:rPr>
              <a:t>無法</a:t>
            </a:r>
            <a:r>
              <a:rPr lang="zh-TW" altLang="zh-TW" dirty="0"/>
              <a:t>與桌面上的牌</a:t>
            </a:r>
            <a:r>
              <a:rPr lang="zh-TW" altLang="zh-TW" sz="4400" b="1" dirty="0">
                <a:solidFill>
                  <a:srgbClr val="FF0000"/>
                </a:solidFill>
              </a:rPr>
              <a:t>「加」</a:t>
            </a:r>
            <a:r>
              <a:rPr lang="zh-TW" altLang="zh-TW" dirty="0"/>
              <a:t>為質數</a:t>
            </a:r>
            <a:r>
              <a:rPr lang="zh-TW" altLang="zh-TW" dirty="0" smtClean="0"/>
              <a:t>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  可</a:t>
            </a:r>
            <a:r>
              <a:rPr lang="zh-TW" altLang="zh-TW" dirty="0" smtClean="0">
                <a:solidFill>
                  <a:srgbClr val="C00000"/>
                </a:solidFill>
              </a:rPr>
              <a:t>出</a:t>
            </a:r>
            <a:r>
              <a:rPr lang="zh-TW" altLang="en-US" dirty="0" smtClean="0">
                <a:solidFill>
                  <a:srgbClr val="C00000"/>
                </a:solidFill>
              </a:rPr>
              <a:t>牌</a:t>
            </a:r>
            <a:r>
              <a:rPr lang="zh-TW" altLang="en-US" dirty="0" smtClean="0"/>
              <a:t>～</a:t>
            </a:r>
            <a:r>
              <a:rPr lang="zh-TW" altLang="zh-TW" dirty="0" smtClean="0"/>
              <a:t>手上任</a:t>
            </a:r>
            <a:r>
              <a:rPr lang="zh-TW" altLang="en-US" dirty="0" smtClean="0"/>
              <a:t>何</a:t>
            </a:r>
            <a:r>
              <a:rPr lang="zh-TW" altLang="zh-TW" dirty="0" smtClean="0"/>
              <a:t>一</a:t>
            </a:r>
            <a:r>
              <a:rPr lang="zh-TW" altLang="zh-TW" dirty="0"/>
              <a:t>張</a:t>
            </a:r>
            <a:r>
              <a:rPr lang="zh-TW" altLang="zh-TW" dirty="0" smtClean="0"/>
              <a:t>牌，讓</a:t>
            </a:r>
            <a:r>
              <a:rPr lang="zh-TW" altLang="zh-TW" dirty="0"/>
              <a:t>後面的玩家</a:t>
            </a:r>
            <a:r>
              <a:rPr lang="zh-TW" altLang="zh-TW" dirty="0" smtClean="0"/>
              <a:t>吃</a:t>
            </a:r>
            <a:r>
              <a:rPr lang="zh-TW" altLang="en-US" dirty="0" smtClean="0"/>
              <a:t>，</a:t>
            </a:r>
            <a:endParaRPr lang="en-US" altLang="zh-TW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zh-TW" altLang="en-US" dirty="0"/>
              <a:t>　</a:t>
            </a:r>
            <a:r>
              <a:rPr lang="zh-TW" altLang="en-US" dirty="0" smtClean="0"/>
              <a:t>　並</a:t>
            </a:r>
            <a:r>
              <a:rPr lang="zh-TW" altLang="en-US" dirty="0" smtClean="0">
                <a:solidFill>
                  <a:srgbClr val="C00000"/>
                </a:solidFill>
              </a:rPr>
              <a:t>翻牌</a:t>
            </a:r>
            <a:r>
              <a:rPr lang="zh-TW" altLang="en-US" dirty="0" smtClean="0"/>
              <a:t>碰運氣。</a:t>
            </a:r>
            <a:endParaRPr lang="zh-TW" altLang="zh-TW" dirty="0"/>
          </a:p>
          <a:p>
            <a:pPr marL="0" indent="0">
              <a:lnSpc>
                <a:spcPct val="150000"/>
              </a:lnSpc>
              <a:buNone/>
            </a:pPr>
            <a:endParaRPr lang="zh-TW" altLang="zh-TW" dirty="0"/>
          </a:p>
        </p:txBody>
      </p:sp>
    </p:spTree>
    <p:extLst>
      <p:ext uri="{BB962C8B-B14F-4D97-AF65-F5344CB8AC3E}">
        <p14:creationId xmlns:p14="http://schemas.microsoft.com/office/powerpoint/2010/main" val="218499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(</a:t>
            </a:r>
            <a:r>
              <a:rPr lang="zh-TW" altLang="en-US" dirty="0" smtClean="0"/>
              <a:t>四</a:t>
            </a:r>
            <a:r>
              <a:rPr lang="en-US" altLang="zh-TW" dirty="0" smtClean="0"/>
              <a:t>)</a:t>
            </a:r>
            <a:r>
              <a:rPr lang="zh-TW" altLang="en-US" dirty="0" smtClean="0"/>
              <a:t> </a:t>
            </a:r>
            <a:r>
              <a:rPr lang="zh-TW" altLang="zh-TW" b="1" dirty="0" smtClean="0"/>
              <a:t>質數</a:t>
            </a:r>
            <a:r>
              <a:rPr lang="zh-TW" altLang="zh-TW" b="1" dirty="0"/>
              <a:t>撲克牌遊戲之</a:t>
            </a:r>
            <a:r>
              <a:rPr lang="zh-TW" altLang="zh-TW" b="1" u="sng" dirty="0">
                <a:solidFill>
                  <a:srgbClr val="C00000"/>
                </a:solidFill>
              </a:rPr>
              <a:t>計分方式</a:t>
            </a:r>
            <a:r>
              <a:rPr lang="zh-TW" altLang="zh-TW" b="1" dirty="0"/>
              <a:t>：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134740" y="1388799"/>
            <a:ext cx="8974540" cy="5189422"/>
          </a:xfrm>
        </p:spPr>
        <p:txBody>
          <a:bodyPr>
            <a:no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en-US" altLang="zh-TW" dirty="0" smtClean="0"/>
              <a:t>(1)</a:t>
            </a:r>
            <a:r>
              <a:rPr lang="zh-TW" altLang="en-US" dirty="0" smtClean="0"/>
              <a:t> </a:t>
            </a:r>
            <a:r>
              <a:rPr lang="en-US" altLang="zh-TW" dirty="0"/>
              <a:t>♠</a:t>
            </a:r>
            <a:r>
              <a:rPr lang="zh-TW" altLang="zh-TW" dirty="0" smtClean="0"/>
              <a:t>黑桃</a:t>
            </a:r>
            <a:r>
              <a:rPr lang="zh-TW" altLang="en-US" dirty="0" smtClean="0"/>
              <a:t>Ａ</a:t>
            </a:r>
            <a:r>
              <a:rPr lang="zh-TW" altLang="zh-TW" dirty="0" smtClean="0"/>
              <a:t>為</a:t>
            </a:r>
            <a:r>
              <a:rPr lang="en-US" altLang="zh-TW" dirty="0"/>
              <a:t>30</a:t>
            </a:r>
            <a:r>
              <a:rPr lang="zh-TW" altLang="zh-TW" dirty="0" smtClean="0"/>
              <a:t>分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(2)</a:t>
            </a:r>
            <a:r>
              <a:rPr lang="zh-TW" altLang="en-US" dirty="0" smtClean="0"/>
              <a:t> </a:t>
            </a:r>
            <a:r>
              <a:rPr lang="en-US" altLang="zh-TW" dirty="0">
                <a:solidFill>
                  <a:srgbClr val="FF0000"/>
                </a:solidFill>
              </a:rPr>
              <a:t>♥</a:t>
            </a:r>
            <a:r>
              <a:rPr lang="zh-TW" altLang="zh-TW" dirty="0" smtClean="0">
                <a:solidFill>
                  <a:srgbClr val="FF0000"/>
                </a:solidFill>
              </a:rPr>
              <a:t>紅心</a:t>
            </a:r>
            <a:r>
              <a:rPr lang="zh-TW" altLang="en-US" dirty="0" smtClean="0">
                <a:solidFill>
                  <a:srgbClr val="FF0000"/>
                </a:solidFill>
              </a:rPr>
              <a:t>Ａ</a:t>
            </a:r>
            <a:r>
              <a:rPr lang="zh-TW" altLang="zh-TW" dirty="0" smtClean="0"/>
              <a:t>與</a:t>
            </a:r>
            <a:r>
              <a:rPr lang="en-US" altLang="zh-TW" dirty="0">
                <a:solidFill>
                  <a:srgbClr val="FF0000"/>
                </a:solidFill>
              </a:rPr>
              <a:t>♦</a:t>
            </a:r>
            <a:r>
              <a:rPr lang="zh-TW" altLang="zh-TW" dirty="0" smtClean="0">
                <a:solidFill>
                  <a:srgbClr val="FF0000"/>
                </a:solidFill>
              </a:rPr>
              <a:t>方塊</a:t>
            </a:r>
            <a:r>
              <a:rPr lang="zh-TW" altLang="en-US" dirty="0" smtClean="0">
                <a:solidFill>
                  <a:srgbClr val="FF0000"/>
                </a:solidFill>
              </a:rPr>
              <a:t>Ａ</a:t>
            </a:r>
            <a:r>
              <a:rPr lang="zh-TW" altLang="zh-TW" dirty="0" smtClean="0"/>
              <a:t>為</a:t>
            </a:r>
            <a:r>
              <a:rPr lang="en-US" altLang="zh-TW" dirty="0"/>
              <a:t>20</a:t>
            </a:r>
            <a:r>
              <a:rPr lang="zh-TW" altLang="zh-TW" dirty="0" smtClean="0"/>
              <a:t>分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smtClean="0"/>
              <a:t>(3)</a:t>
            </a:r>
            <a:r>
              <a:rPr lang="zh-TW" altLang="en-US" dirty="0" smtClean="0"/>
              <a:t> </a:t>
            </a:r>
            <a:r>
              <a:rPr lang="en-US" altLang="zh-TW" dirty="0">
                <a:solidFill>
                  <a:srgbClr val="FF0000"/>
                </a:solidFill>
              </a:rPr>
              <a:t>♥</a:t>
            </a:r>
            <a:r>
              <a:rPr lang="zh-TW" altLang="zh-TW" dirty="0" smtClean="0">
                <a:solidFill>
                  <a:srgbClr val="FF0000"/>
                </a:solidFill>
              </a:rPr>
              <a:t>紅心</a:t>
            </a:r>
            <a:r>
              <a:rPr lang="zh-TW" altLang="en-US" dirty="0" smtClean="0">
                <a:solidFill>
                  <a:srgbClr val="FF0000"/>
                </a:solidFill>
              </a:rPr>
              <a:t>Ｊ</a:t>
            </a:r>
            <a:r>
              <a:rPr lang="zh-TW" altLang="zh-TW" dirty="0" smtClean="0">
                <a:solidFill>
                  <a:srgbClr val="FF0000"/>
                </a:solidFill>
              </a:rPr>
              <a:t>、</a:t>
            </a:r>
            <a:r>
              <a:rPr lang="zh-TW" altLang="en-US" dirty="0" smtClean="0">
                <a:solidFill>
                  <a:srgbClr val="FF0000"/>
                </a:solidFill>
              </a:rPr>
              <a:t>Ｑ</a:t>
            </a:r>
            <a:r>
              <a:rPr lang="zh-TW" altLang="zh-TW" dirty="0" smtClean="0">
                <a:solidFill>
                  <a:srgbClr val="FF0000"/>
                </a:solidFill>
              </a:rPr>
              <a:t>、</a:t>
            </a:r>
            <a:r>
              <a:rPr lang="zh-TW" altLang="en-US" dirty="0" smtClean="0">
                <a:solidFill>
                  <a:srgbClr val="FF0000"/>
                </a:solidFill>
              </a:rPr>
              <a:t>Ｋ</a:t>
            </a:r>
            <a:r>
              <a:rPr lang="zh-TW" altLang="zh-TW" dirty="0"/>
              <a:t>為</a:t>
            </a:r>
            <a:r>
              <a:rPr lang="en-US" altLang="zh-TW" dirty="0"/>
              <a:t>10</a:t>
            </a:r>
            <a:r>
              <a:rPr lang="zh-TW" altLang="zh-TW" dirty="0" smtClean="0"/>
              <a:t>分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  </a:t>
            </a:r>
            <a:r>
              <a:rPr lang="en-US" altLang="zh-TW" dirty="0" smtClean="0">
                <a:solidFill>
                  <a:srgbClr val="FF0000"/>
                </a:solidFill>
              </a:rPr>
              <a:t>♦</a:t>
            </a:r>
            <a:r>
              <a:rPr lang="zh-TW" altLang="zh-TW" dirty="0" smtClean="0">
                <a:solidFill>
                  <a:srgbClr val="FF0000"/>
                </a:solidFill>
              </a:rPr>
              <a:t>方塊</a:t>
            </a:r>
            <a:r>
              <a:rPr lang="zh-TW" altLang="en-US" dirty="0">
                <a:solidFill>
                  <a:srgbClr val="FF0000"/>
                </a:solidFill>
              </a:rPr>
              <a:t>Ｊ</a:t>
            </a:r>
            <a:r>
              <a:rPr lang="zh-TW" altLang="zh-TW" dirty="0">
                <a:solidFill>
                  <a:srgbClr val="FF0000"/>
                </a:solidFill>
              </a:rPr>
              <a:t>、</a:t>
            </a:r>
            <a:r>
              <a:rPr lang="zh-TW" altLang="en-US" dirty="0">
                <a:solidFill>
                  <a:srgbClr val="FF0000"/>
                </a:solidFill>
              </a:rPr>
              <a:t>Ｑ</a:t>
            </a:r>
            <a:r>
              <a:rPr lang="zh-TW" altLang="zh-TW" dirty="0">
                <a:solidFill>
                  <a:srgbClr val="FF0000"/>
                </a:solidFill>
              </a:rPr>
              <a:t>、</a:t>
            </a:r>
            <a:r>
              <a:rPr lang="zh-TW" altLang="en-US" dirty="0">
                <a:solidFill>
                  <a:srgbClr val="FF0000"/>
                </a:solidFill>
              </a:rPr>
              <a:t>Ｋ</a:t>
            </a:r>
            <a:r>
              <a:rPr lang="zh-TW" altLang="zh-TW" dirty="0" smtClean="0"/>
              <a:t>為</a:t>
            </a:r>
            <a:r>
              <a:rPr lang="en-US" altLang="zh-TW" dirty="0"/>
              <a:t>10</a:t>
            </a:r>
            <a:r>
              <a:rPr lang="zh-TW" altLang="zh-TW" dirty="0" smtClean="0"/>
              <a:t>分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en-US" altLang="zh-TW" dirty="0" smtClean="0"/>
              <a:t>(4)</a:t>
            </a:r>
            <a:r>
              <a:rPr lang="zh-TW" altLang="en-US" dirty="0" smtClean="0"/>
              <a:t> </a:t>
            </a:r>
            <a:r>
              <a:rPr lang="en-US" altLang="zh-TW" dirty="0">
                <a:solidFill>
                  <a:srgbClr val="FF0000"/>
                </a:solidFill>
              </a:rPr>
              <a:t>♥</a:t>
            </a:r>
            <a:r>
              <a:rPr lang="zh-TW" altLang="zh-TW" dirty="0" smtClean="0">
                <a:solidFill>
                  <a:srgbClr val="FF0000"/>
                </a:solidFill>
              </a:rPr>
              <a:t>紅心</a:t>
            </a:r>
            <a:r>
              <a:rPr lang="en-US" altLang="zh-TW" dirty="0">
                <a:solidFill>
                  <a:srgbClr val="FF0000"/>
                </a:solidFill>
              </a:rPr>
              <a:t>2</a:t>
            </a:r>
            <a:r>
              <a:rPr lang="zh-TW" altLang="zh-TW" dirty="0">
                <a:solidFill>
                  <a:srgbClr val="FF0000"/>
                </a:solidFill>
              </a:rPr>
              <a:t>、</a:t>
            </a:r>
            <a:r>
              <a:rPr lang="en-US" altLang="zh-TW" dirty="0">
                <a:solidFill>
                  <a:srgbClr val="FF0000"/>
                </a:solidFill>
              </a:rPr>
              <a:t>3</a:t>
            </a:r>
            <a:r>
              <a:rPr lang="zh-TW" altLang="zh-TW" dirty="0">
                <a:solidFill>
                  <a:srgbClr val="FF0000"/>
                </a:solidFill>
              </a:rPr>
              <a:t>、</a:t>
            </a:r>
            <a:r>
              <a:rPr lang="en-US" altLang="zh-TW" dirty="0">
                <a:solidFill>
                  <a:srgbClr val="FF0000"/>
                </a:solidFill>
              </a:rPr>
              <a:t>4</a:t>
            </a:r>
            <a:r>
              <a:rPr lang="zh-TW" altLang="zh-TW" dirty="0">
                <a:solidFill>
                  <a:srgbClr val="FF0000"/>
                </a:solidFill>
              </a:rPr>
              <a:t>、</a:t>
            </a:r>
            <a:r>
              <a:rPr lang="en-US" altLang="zh-TW" dirty="0">
                <a:solidFill>
                  <a:srgbClr val="FF0000"/>
                </a:solidFill>
              </a:rPr>
              <a:t>5</a:t>
            </a:r>
            <a:r>
              <a:rPr lang="zh-TW" altLang="zh-TW" dirty="0">
                <a:solidFill>
                  <a:srgbClr val="FF0000"/>
                </a:solidFill>
              </a:rPr>
              <a:t>、</a:t>
            </a:r>
            <a:r>
              <a:rPr lang="en-US" altLang="zh-TW" dirty="0">
                <a:solidFill>
                  <a:srgbClr val="FF0000"/>
                </a:solidFill>
              </a:rPr>
              <a:t>6</a:t>
            </a:r>
            <a:r>
              <a:rPr lang="zh-TW" altLang="zh-TW" dirty="0">
                <a:solidFill>
                  <a:srgbClr val="FF0000"/>
                </a:solidFill>
              </a:rPr>
              <a:t>、</a:t>
            </a:r>
            <a:r>
              <a:rPr lang="en-US" altLang="zh-TW" dirty="0">
                <a:solidFill>
                  <a:srgbClr val="FF0000"/>
                </a:solidFill>
              </a:rPr>
              <a:t>7</a:t>
            </a:r>
            <a:r>
              <a:rPr lang="zh-TW" altLang="zh-TW" dirty="0">
                <a:solidFill>
                  <a:srgbClr val="FF0000"/>
                </a:solidFill>
              </a:rPr>
              <a:t>、</a:t>
            </a:r>
            <a:r>
              <a:rPr lang="en-US" altLang="zh-TW" dirty="0">
                <a:solidFill>
                  <a:srgbClr val="FF0000"/>
                </a:solidFill>
              </a:rPr>
              <a:t>8</a:t>
            </a:r>
            <a:r>
              <a:rPr lang="zh-TW" altLang="zh-TW" dirty="0">
                <a:solidFill>
                  <a:srgbClr val="FF0000"/>
                </a:solidFill>
              </a:rPr>
              <a:t>、</a:t>
            </a:r>
            <a:r>
              <a:rPr lang="en-US" altLang="zh-TW" dirty="0">
                <a:solidFill>
                  <a:srgbClr val="FF0000"/>
                </a:solidFill>
              </a:rPr>
              <a:t>9</a:t>
            </a:r>
            <a:r>
              <a:rPr lang="zh-TW" altLang="zh-TW" dirty="0">
                <a:solidFill>
                  <a:srgbClr val="FF0000"/>
                </a:solidFill>
              </a:rPr>
              <a:t>、</a:t>
            </a:r>
            <a:r>
              <a:rPr lang="en-US" altLang="zh-TW" dirty="0">
                <a:solidFill>
                  <a:srgbClr val="FF0000"/>
                </a:solidFill>
              </a:rPr>
              <a:t>10</a:t>
            </a:r>
            <a:r>
              <a:rPr lang="zh-TW" altLang="zh-TW" dirty="0" smtClean="0"/>
              <a:t>與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  </a:t>
            </a:r>
            <a:r>
              <a:rPr lang="en-US" altLang="zh-TW" dirty="0">
                <a:solidFill>
                  <a:srgbClr val="FF0000"/>
                </a:solidFill>
              </a:rPr>
              <a:t>♦</a:t>
            </a:r>
            <a:r>
              <a:rPr lang="zh-TW" altLang="zh-TW" dirty="0" smtClean="0">
                <a:solidFill>
                  <a:srgbClr val="FF0000"/>
                </a:solidFill>
              </a:rPr>
              <a:t>方塊</a:t>
            </a:r>
            <a:r>
              <a:rPr lang="en-US" altLang="zh-TW" dirty="0" smtClean="0">
                <a:solidFill>
                  <a:srgbClr val="FF0000"/>
                </a:solidFill>
              </a:rPr>
              <a:t>2</a:t>
            </a:r>
            <a:r>
              <a:rPr lang="zh-TW" altLang="zh-TW" dirty="0">
                <a:solidFill>
                  <a:srgbClr val="FF0000"/>
                </a:solidFill>
              </a:rPr>
              <a:t>、</a:t>
            </a:r>
            <a:r>
              <a:rPr lang="en-US" altLang="zh-TW" dirty="0">
                <a:solidFill>
                  <a:srgbClr val="FF0000"/>
                </a:solidFill>
              </a:rPr>
              <a:t>3</a:t>
            </a:r>
            <a:r>
              <a:rPr lang="zh-TW" altLang="zh-TW" dirty="0">
                <a:solidFill>
                  <a:srgbClr val="FF0000"/>
                </a:solidFill>
              </a:rPr>
              <a:t>、</a:t>
            </a:r>
            <a:r>
              <a:rPr lang="en-US" altLang="zh-TW" dirty="0">
                <a:solidFill>
                  <a:srgbClr val="FF0000"/>
                </a:solidFill>
              </a:rPr>
              <a:t>4</a:t>
            </a:r>
            <a:r>
              <a:rPr lang="zh-TW" altLang="zh-TW" dirty="0">
                <a:solidFill>
                  <a:srgbClr val="FF0000"/>
                </a:solidFill>
              </a:rPr>
              <a:t>、</a:t>
            </a:r>
            <a:r>
              <a:rPr lang="en-US" altLang="zh-TW" dirty="0">
                <a:solidFill>
                  <a:srgbClr val="FF0000"/>
                </a:solidFill>
              </a:rPr>
              <a:t>5</a:t>
            </a:r>
            <a:r>
              <a:rPr lang="zh-TW" altLang="zh-TW" dirty="0">
                <a:solidFill>
                  <a:srgbClr val="FF0000"/>
                </a:solidFill>
              </a:rPr>
              <a:t>、</a:t>
            </a:r>
            <a:r>
              <a:rPr lang="en-US" altLang="zh-TW" dirty="0">
                <a:solidFill>
                  <a:srgbClr val="FF0000"/>
                </a:solidFill>
              </a:rPr>
              <a:t>6</a:t>
            </a:r>
            <a:r>
              <a:rPr lang="zh-TW" altLang="zh-TW" dirty="0">
                <a:solidFill>
                  <a:srgbClr val="FF0000"/>
                </a:solidFill>
              </a:rPr>
              <a:t>、</a:t>
            </a:r>
            <a:r>
              <a:rPr lang="en-US" altLang="zh-TW" dirty="0">
                <a:solidFill>
                  <a:srgbClr val="FF0000"/>
                </a:solidFill>
              </a:rPr>
              <a:t>7</a:t>
            </a:r>
            <a:r>
              <a:rPr lang="zh-TW" altLang="zh-TW" dirty="0">
                <a:solidFill>
                  <a:srgbClr val="FF0000"/>
                </a:solidFill>
              </a:rPr>
              <a:t>、</a:t>
            </a:r>
            <a:r>
              <a:rPr lang="en-US" altLang="zh-TW" dirty="0">
                <a:solidFill>
                  <a:srgbClr val="FF0000"/>
                </a:solidFill>
              </a:rPr>
              <a:t>8</a:t>
            </a:r>
            <a:r>
              <a:rPr lang="zh-TW" altLang="zh-TW" dirty="0">
                <a:solidFill>
                  <a:srgbClr val="FF0000"/>
                </a:solidFill>
              </a:rPr>
              <a:t>、</a:t>
            </a:r>
            <a:r>
              <a:rPr lang="en-US" altLang="zh-TW" dirty="0">
                <a:solidFill>
                  <a:srgbClr val="FF0000"/>
                </a:solidFill>
              </a:rPr>
              <a:t>9</a:t>
            </a:r>
            <a:r>
              <a:rPr lang="zh-TW" altLang="zh-TW" dirty="0">
                <a:solidFill>
                  <a:srgbClr val="FF0000"/>
                </a:solidFill>
              </a:rPr>
              <a:t>、</a:t>
            </a:r>
            <a:r>
              <a:rPr lang="en-US" altLang="zh-TW" dirty="0">
                <a:solidFill>
                  <a:srgbClr val="FF0000"/>
                </a:solidFill>
              </a:rPr>
              <a:t>10</a:t>
            </a:r>
            <a:r>
              <a:rPr lang="zh-TW" altLang="zh-TW" dirty="0" smtClean="0"/>
              <a:t>之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  </a:t>
            </a:r>
            <a:r>
              <a:rPr lang="zh-TW" altLang="zh-TW" dirty="0" smtClean="0"/>
              <a:t>分數</a:t>
            </a:r>
            <a:r>
              <a:rPr lang="zh-TW" altLang="zh-TW" dirty="0"/>
              <a:t>為牌面上所顯示</a:t>
            </a:r>
            <a:r>
              <a:rPr lang="zh-TW" altLang="zh-TW" dirty="0" smtClean="0"/>
              <a:t>數字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1138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(</a:t>
            </a:r>
            <a:r>
              <a:rPr lang="zh-TW" altLang="en-US" dirty="0" smtClean="0"/>
              <a:t>五</a:t>
            </a:r>
            <a:r>
              <a:rPr lang="en-US" altLang="zh-TW" dirty="0" smtClean="0"/>
              <a:t>)</a:t>
            </a:r>
            <a:r>
              <a:rPr lang="zh-TW" altLang="zh-TW" b="1" dirty="0"/>
              <a:t>質數撲克牌遊戲之桌面圖示：</a:t>
            </a:r>
            <a:endParaRPr lang="zh-TW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696" y="1690688"/>
            <a:ext cx="5228607" cy="4841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522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(</a:t>
            </a:r>
            <a:r>
              <a:rPr lang="zh-TW" altLang="en-US" dirty="0" smtClean="0"/>
              <a:t>六</a:t>
            </a:r>
            <a:r>
              <a:rPr lang="en-US" altLang="zh-TW" dirty="0" smtClean="0"/>
              <a:t>)</a:t>
            </a:r>
            <a:r>
              <a:rPr lang="zh-TW" altLang="zh-TW" b="1" dirty="0"/>
              <a:t>小組開始競賽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930020" y="3545244"/>
            <a:ext cx="7678003" cy="2694177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zh-TW" altLang="en-US" dirty="0"/>
              <a:t>玩家</a:t>
            </a:r>
            <a:r>
              <a:rPr lang="zh-TW" altLang="en-US" dirty="0" smtClean="0"/>
              <a:t>每４人一組，</a:t>
            </a:r>
            <a:endParaRPr lang="en-US" altLang="zh-TW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zh-TW" altLang="zh-TW" dirty="0" smtClean="0"/>
              <a:t>全</a:t>
            </a:r>
            <a:r>
              <a:rPr lang="zh-TW" altLang="zh-TW" dirty="0"/>
              <a:t>班分為七組</a:t>
            </a:r>
            <a:r>
              <a:rPr lang="zh-TW" altLang="zh-TW" dirty="0" smtClean="0"/>
              <a:t>，</a:t>
            </a:r>
            <a:endParaRPr lang="en-US" altLang="zh-TW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zh-TW" altLang="zh-TW" sz="3200" u="sng" dirty="0" smtClean="0">
                <a:solidFill>
                  <a:srgbClr val="C00000"/>
                </a:solidFill>
              </a:rPr>
              <a:t>組內積分最高者</a:t>
            </a:r>
            <a:r>
              <a:rPr lang="zh-TW" altLang="zh-TW" sz="3200" dirty="0" smtClean="0">
                <a:solidFill>
                  <a:srgbClr val="C00000"/>
                </a:solidFill>
              </a:rPr>
              <a:t>為今天的贏家！</a:t>
            </a:r>
            <a:endParaRPr lang="zh-TW" altLang="en-US" dirty="0">
              <a:solidFill>
                <a:srgbClr val="C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755" y="689581"/>
            <a:ext cx="4538523" cy="4202751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393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936625"/>
            <a:ext cx="10515600" cy="2759075"/>
          </a:xfrm>
        </p:spPr>
        <p:txBody>
          <a:bodyPr>
            <a:normAutofit/>
          </a:bodyPr>
          <a:lstStyle/>
          <a:p>
            <a:pPr algn="ctr"/>
            <a:r>
              <a:rPr lang="zh-TW" altLang="zh-TW" sz="5400" dirty="0">
                <a:solidFill>
                  <a:srgbClr val="FF0000"/>
                </a:solidFill>
                <a:latin typeface="華康超黑體" panose="020B0C09000000000000" pitchFamily="49" charset="-120"/>
                <a:ea typeface="華康超黑體" panose="020B0C09000000000000" pitchFamily="49" charset="-120"/>
              </a:rPr>
              <a:t>紅牌</a:t>
            </a:r>
            <a:r>
              <a:rPr lang="zh-TW" altLang="zh-TW" sz="5400" dirty="0">
                <a:latin typeface="華康超黑體" panose="020B0C09000000000000" pitchFamily="49" charset="-120"/>
                <a:ea typeface="華康超黑體" panose="020B0C09000000000000" pitchFamily="49" charset="-120"/>
              </a:rPr>
              <a:t>加</a:t>
            </a:r>
            <a:r>
              <a:rPr lang="zh-TW" altLang="zh-TW" sz="8800" dirty="0">
                <a:solidFill>
                  <a:srgbClr val="FF0000"/>
                </a:solidFill>
                <a:latin typeface="華康超黑體" panose="020B0C09000000000000" pitchFamily="49" charset="-120"/>
                <a:ea typeface="華康超黑體" panose="020B0C09000000000000" pitchFamily="49" charset="-120"/>
              </a:rPr>
              <a:t>「質」</a:t>
            </a:r>
            <a:r>
              <a:rPr lang="zh-TW" altLang="zh-TW" sz="5400" dirty="0">
                <a:latin typeface="華康超黑體" panose="020B0C09000000000000" pitchFamily="49" charset="-120"/>
                <a:ea typeface="華康超黑體" panose="020B0C09000000000000" pitchFamily="49" charset="-120"/>
              </a:rPr>
              <a:t>，</a:t>
            </a:r>
            <a:r>
              <a:rPr lang="en-US" altLang="zh-TW" sz="5400" dirty="0">
                <a:latin typeface="華康超黑體" panose="020B0C09000000000000" pitchFamily="49" charset="-120"/>
                <a:ea typeface="華康超黑體" panose="020B0C09000000000000" pitchFamily="49" charset="-120"/>
              </a:rPr>
              <a:t>Fun</a:t>
            </a:r>
            <a:r>
              <a:rPr lang="zh-TW" altLang="zh-TW" sz="5400" dirty="0">
                <a:latin typeface="華康超黑體" panose="020B0C09000000000000" pitchFamily="49" charset="-120"/>
                <a:ea typeface="華康超黑體" panose="020B0C09000000000000" pitchFamily="49" charset="-120"/>
              </a:rPr>
              <a:t>大決</a:t>
            </a:r>
            <a:r>
              <a:rPr lang="zh-TW" altLang="en-US" sz="5400" dirty="0" smtClean="0">
                <a:latin typeface="華康超黑體" panose="020B0C09000000000000" pitchFamily="49" charset="-120"/>
                <a:ea typeface="華康超黑體" panose="020B0C09000000000000" pitchFamily="49" charset="-120"/>
              </a:rPr>
              <a:t>！</a:t>
            </a:r>
            <a:endParaRPr lang="zh-TW" altLang="en-US" sz="54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3695700"/>
            <a:ext cx="10515600" cy="2476500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en-US" sz="3200" dirty="0" smtClean="0">
                <a:solidFill>
                  <a:srgbClr val="0070C0"/>
                </a:solidFill>
              </a:rPr>
              <a:t>～質數撲克牌遊戲開始～</a:t>
            </a:r>
            <a:r>
              <a:rPr lang="en-US" altLang="zh-TW" sz="3200" dirty="0" smtClean="0">
                <a:solidFill>
                  <a:srgbClr val="0070C0"/>
                </a:solidFill>
              </a:rPr>
              <a:t/>
            </a:r>
            <a:br>
              <a:rPr lang="en-US" altLang="zh-TW" sz="3200" dirty="0" smtClean="0">
                <a:solidFill>
                  <a:srgbClr val="0070C0"/>
                </a:solidFill>
              </a:rPr>
            </a:br>
            <a:r>
              <a:rPr lang="zh-TW" altLang="en-US" sz="3200" dirty="0" smtClean="0"/>
              <a:t>小組積分最高者</a:t>
            </a:r>
            <a:r>
              <a:rPr lang="zh-TW" altLang="zh-TW" sz="3200" dirty="0" smtClean="0">
                <a:solidFill>
                  <a:srgbClr val="C00000"/>
                </a:solidFill>
              </a:rPr>
              <a:t>為</a:t>
            </a:r>
            <a:r>
              <a:rPr lang="zh-TW" altLang="zh-TW" sz="3200" dirty="0">
                <a:solidFill>
                  <a:srgbClr val="C00000"/>
                </a:solidFill>
              </a:rPr>
              <a:t>今天的贏家</a:t>
            </a:r>
            <a:r>
              <a:rPr lang="zh-TW" altLang="zh-TW" sz="3200" dirty="0" smtClean="0">
                <a:solidFill>
                  <a:srgbClr val="C00000"/>
                </a:solidFill>
              </a:rPr>
              <a:t>！</a:t>
            </a:r>
            <a:endParaRPr lang="en-US" altLang="zh-TW" sz="3200" dirty="0" smtClean="0">
              <a:solidFill>
                <a:srgbClr val="C00000"/>
              </a:solidFill>
            </a:endParaRP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en-US" sz="2400" dirty="0" smtClean="0"/>
              <a:t>一起來熟悉質數的判別吧！</a:t>
            </a:r>
            <a:r>
              <a:rPr lang="zh-TW" altLang="en-US" sz="3600" dirty="0" smtClean="0">
                <a:sym typeface="Wingdings" panose="05000000000000000000" pitchFamily="2" charset="2"/>
              </a:rPr>
              <a:t></a:t>
            </a:r>
            <a:endParaRPr lang="zh-TW" altLang="en-US" sz="2400" dirty="0"/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6509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(</a:t>
            </a:r>
            <a:r>
              <a:rPr lang="zh-TW" altLang="en-US" dirty="0" smtClean="0"/>
              <a:t>七</a:t>
            </a:r>
            <a:r>
              <a:rPr lang="en-US" altLang="zh-TW" dirty="0" smtClean="0"/>
              <a:t>)</a:t>
            </a:r>
            <a:r>
              <a:rPr lang="zh-TW" altLang="zh-TW" b="1" dirty="0"/>
              <a:t>質數撲克牌</a:t>
            </a:r>
            <a:r>
              <a:rPr lang="zh-TW" altLang="zh-TW" b="1" dirty="0" smtClean="0">
                <a:solidFill>
                  <a:srgbClr val="C00000"/>
                </a:solidFill>
              </a:rPr>
              <a:t>遊戲</a:t>
            </a:r>
            <a:r>
              <a:rPr lang="zh-TW" altLang="en-US" b="1" dirty="0" smtClean="0">
                <a:solidFill>
                  <a:srgbClr val="C00000"/>
                </a:solidFill>
              </a:rPr>
              <a:t>策</a:t>
            </a:r>
            <a:r>
              <a:rPr lang="zh-TW" altLang="en-US" b="1" dirty="0">
                <a:solidFill>
                  <a:srgbClr val="C00000"/>
                </a:solidFill>
              </a:rPr>
              <a:t>略</a:t>
            </a:r>
            <a:r>
              <a:rPr lang="zh-TW" altLang="zh-TW" b="1" dirty="0" smtClean="0">
                <a:solidFill>
                  <a:srgbClr val="C00000"/>
                </a:solidFill>
              </a:rPr>
              <a:t>探討</a:t>
            </a:r>
            <a:endParaRPr lang="zh-TW" alt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89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(</a:t>
            </a:r>
            <a:r>
              <a:rPr lang="zh-TW" altLang="en-US" dirty="0" smtClean="0"/>
              <a:t>七</a:t>
            </a:r>
            <a:r>
              <a:rPr lang="en-US" altLang="zh-TW" dirty="0" smtClean="0"/>
              <a:t>)</a:t>
            </a:r>
            <a:r>
              <a:rPr lang="zh-TW" altLang="zh-TW" b="1" dirty="0"/>
              <a:t>質數撲克牌</a:t>
            </a:r>
            <a:r>
              <a:rPr lang="zh-TW" altLang="zh-TW" b="1" dirty="0" smtClean="0">
                <a:solidFill>
                  <a:srgbClr val="C00000"/>
                </a:solidFill>
              </a:rPr>
              <a:t>遊戲</a:t>
            </a:r>
            <a:r>
              <a:rPr lang="zh-TW" altLang="en-US" b="1" dirty="0" smtClean="0">
                <a:solidFill>
                  <a:srgbClr val="C00000"/>
                </a:solidFill>
              </a:rPr>
              <a:t>策</a:t>
            </a:r>
            <a:r>
              <a:rPr lang="zh-TW" altLang="en-US" b="1" dirty="0">
                <a:solidFill>
                  <a:srgbClr val="C00000"/>
                </a:solidFill>
              </a:rPr>
              <a:t>略</a:t>
            </a:r>
            <a:r>
              <a:rPr lang="zh-TW" altLang="zh-TW" b="1" dirty="0" smtClean="0">
                <a:solidFill>
                  <a:srgbClr val="C00000"/>
                </a:solidFill>
              </a:rPr>
              <a:t>探討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20088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zh-TW" dirty="0"/>
              <a:t>問題</a:t>
            </a:r>
            <a:r>
              <a:rPr lang="en-US" altLang="zh-TW" dirty="0"/>
              <a:t>(1)</a:t>
            </a:r>
            <a:r>
              <a:rPr lang="zh-TW" altLang="zh-TW" dirty="0"/>
              <a:t>：請小組共同討論</a:t>
            </a:r>
            <a:r>
              <a:rPr lang="zh-TW" altLang="zh-TW" dirty="0" smtClean="0"/>
              <a:t>，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en-US" dirty="0"/>
              <a:t> </a:t>
            </a:r>
            <a:r>
              <a:rPr lang="zh-TW" altLang="en-US" dirty="0" smtClean="0"/>
              <a:t>        </a:t>
            </a:r>
            <a:r>
              <a:rPr lang="zh-TW" altLang="zh-TW" dirty="0" smtClean="0"/>
              <a:t>完成</a:t>
            </a:r>
            <a:r>
              <a:rPr lang="zh-TW" altLang="zh-TW" dirty="0"/>
              <a:t>學習單上</a:t>
            </a:r>
            <a:r>
              <a:rPr lang="zh-TW" altLang="zh-TW" dirty="0" smtClean="0"/>
              <a:t>的</a:t>
            </a:r>
            <a:r>
              <a:rPr lang="zh-TW" altLang="zh-TW" u="sng" dirty="0" smtClean="0">
                <a:solidFill>
                  <a:srgbClr val="FF0000"/>
                </a:solidFill>
              </a:rPr>
              <a:t>質數</a:t>
            </a:r>
            <a:r>
              <a:rPr lang="zh-TW" altLang="zh-TW" u="sng" dirty="0">
                <a:solidFill>
                  <a:srgbClr val="FF0000"/>
                </a:solidFill>
              </a:rPr>
              <a:t>撲克牌遊戲數狀圖</a:t>
            </a:r>
            <a:r>
              <a:rPr lang="zh-TW" altLang="zh-TW" dirty="0"/>
              <a:t>。</a:t>
            </a:r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34426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(</a:t>
            </a:r>
            <a:r>
              <a:rPr lang="zh-TW" altLang="en-US" dirty="0" smtClean="0"/>
              <a:t>七</a:t>
            </a:r>
            <a:r>
              <a:rPr lang="en-US" altLang="zh-TW" dirty="0" smtClean="0"/>
              <a:t>)</a:t>
            </a:r>
            <a:r>
              <a:rPr lang="zh-TW" altLang="zh-TW" b="1" dirty="0"/>
              <a:t>質數撲克牌</a:t>
            </a:r>
            <a:r>
              <a:rPr lang="zh-TW" altLang="zh-TW" b="1" dirty="0" smtClean="0">
                <a:solidFill>
                  <a:srgbClr val="C00000"/>
                </a:solidFill>
              </a:rPr>
              <a:t>遊戲</a:t>
            </a:r>
            <a:r>
              <a:rPr lang="zh-TW" altLang="en-US" b="1" dirty="0" smtClean="0">
                <a:solidFill>
                  <a:srgbClr val="C00000"/>
                </a:solidFill>
              </a:rPr>
              <a:t>策</a:t>
            </a:r>
            <a:r>
              <a:rPr lang="zh-TW" altLang="en-US" b="1" dirty="0">
                <a:solidFill>
                  <a:srgbClr val="C00000"/>
                </a:solidFill>
              </a:rPr>
              <a:t>略</a:t>
            </a:r>
            <a:r>
              <a:rPr lang="zh-TW" altLang="zh-TW" b="1" dirty="0" smtClean="0">
                <a:solidFill>
                  <a:srgbClr val="C00000"/>
                </a:solidFill>
              </a:rPr>
              <a:t>探討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20088" y="18256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TW" altLang="zh-TW" dirty="0"/>
              <a:t>問題</a:t>
            </a:r>
            <a:r>
              <a:rPr lang="en-US" altLang="zh-TW" dirty="0"/>
              <a:t>(1)</a:t>
            </a:r>
            <a:r>
              <a:rPr lang="zh-TW" altLang="zh-TW" dirty="0"/>
              <a:t>：請小組共同討論</a:t>
            </a:r>
            <a:r>
              <a:rPr lang="zh-TW" altLang="zh-TW" dirty="0" smtClean="0"/>
              <a:t>，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en-US" dirty="0"/>
              <a:t> </a:t>
            </a:r>
            <a:r>
              <a:rPr lang="zh-TW" altLang="en-US" dirty="0" smtClean="0"/>
              <a:t>        </a:t>
            </a:r>
            <a:r>
              <a:rPr lang="zh-TW" altLang="zh-TW" dirty="0" smtClean="0"/>
              <a:t>完成</a:t>
            </a:r>
            <a:r>
              <a:rPr lang="zh-TW" altLang="zh-TW" dirty="0"/>
              <a:t>學習單上</a:t>
            </a:r>
            <a:r>
              <a:rPr lang="zh-TW" altLang="zh-TW" dirty="0" smtClean="0"/>
              <a:t>的</a:t>
            </a:r>
            <a:r>
              <a:rPr lang="zh-TW" altLang="zh-TW" u="sng" dirty="0" smtClean="0">
                <a:solidFill>
                  <a:srgbClr val="FF0000"/>
                </a:solidFill>
              </a:rPr>
              <a:t>質數</a:t>
            </a:r>
            <a:r>
              <a:rPr lang="zh-TW" altLang="zh-TW" u="sng" dirty="0">
                <a:solidFill>
                  <a:srgbClr val="FF0000"/>
                </a:solidFill>
              </a:rPr>
              <a:t>撲克牌遊戲數狀圖</a:t>
            </a:r>
            <a:r>
              <a:rPr lang="zh-TW" altLang="zh-TW" dirty="0"/>
              <a:t>。</a:t>
            </a:r>
          </a:p>
          <a:p>
            <a:pPr marL="0" indent="0">
              <a:buNone/>
            </a:pPr>
            <a:endParaRPr lang="zh-TW" altLang="en-US" dirty="0"/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497" y="4030625"/>
            <a:ext cx="1296906" cy="1943428"/>
          </a:xfrm>
          <a:prstGeom prst="rect">
            <a:avLst/>
          </a:prstGeom>
        </p:spPr>
      </p:pic>
      <p:grpSp>
        <p:nvGrpSpPr>
          <p:cNvPr id="10" name="群組 9"/>
          <p:cNvGrpSpPr/>
          <p:nvPr/>
        </p:nvGrpSpPr>
        <p:grpSpPr>
          <a:xfrm>
            <a:off x="4596228" y="3802810"/>
            <a:ext cx="1388472" cy="2440329"/>
            <a:chOff x="1343391" y="263834"/>
            <a:chExt cx="579080" cy="1067924"/>
          </a:xfrm>
        </p:grpSpPr>
        <p:cxnSp>
          <p:nvCxnSpPr>
            <p:cNvPr id="25" name="直線接點 24"/>
            <p:cNvCxnSpPr/>
            <p:nvPr/>
          </p:nvCxnSpPr>
          <p:spPr>
            <a:xfrm flipV="1">
              <a:off x="1343983" y="440424"/>
              <a:ext cx="263269" cy="3527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接點 25"/>
            <p:cNvCxnSpPr/>
            <p:nvPr/>
          </p:nvCxnSpPr>
          <p:spPr>
            <a:xfrm flipV="1">
              <a:off x="1356838" y="550288"/>
              <a:ext cx="375967" cy="23338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接點 26"/>
            <p:cNvCxnSpPr/>
            <p:nvPr/>
          </p:nvCxnSpPr>
          <p:spPr>
            <a:xfrm flipV="1">
              <a:off x="1356838" y="716106"/>
              <a:ext cx="440670" cy="7295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接點 27"/>
            <p:cNvCxnSpPr/>
            <p:nvPr/>
          </p:nvCxnSpPr>
          <p:spPr>
            <a:xfrm>
              <a:off x="1344069" y="789037"/>
              <a:ext cx="436212" cy="8699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接點 28"/>
            <p:cNvCxnSpPr/>
            <p:nvPr/>
          </p:nvCxnSpPr>
          <p:spPr>
            <a:xfrm>
              <a:off x="1354416" y="798580"/>
              <a:ext cx="376891" cy="24227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接點 29"/>
            <p:cNvCxnSpPr/>
            <p:nvPr/>
          </p:nvCxnSpPr>
          <p:spPr>
            <a:xfrm>
              <a:off x="1343391" y="786654"/>
              <a:ext cx="264887" cy="37692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字方塊 30"/>
            <p:cNvSpPr txBox="1"/>
            <p:nvPr/>
          </p:nvSpPr>
          <p:spPr>
            <a:xfrm>
              <a:off x="1552805" y="263834"/>
              <a:ext cx="173958" cy="2020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400" dirty="0" smtClean="0">
                  <a:latin typeface="Algerian" panose="04020705040A02060702" pitchFamily="82" charset="0"/>
                </a:rPr>
                <a:t>A</a:t>
              </a:r>
              <a:endParaRPr lang="zh-TW" altLang="en-US" sz="2400" dirty="0">
                <a:latin typeface="Algerian" panose="04020705040A02060702" pitchFamily="82" charset="0"/>
              </a:endParaRPr>
            </a:p>
          </p:txBody>
        </p:sp>
        <p:sp>
          <p:nvSpPr>
            <p:cNvPr id="32" name="文字方塊 31"/>
            <p:cNvSpPr txBox="1"/>
            <p:nvPr/>
          </p:nvSpPr>
          <p:spPr>
            <a:xfrm>
              <a:off x="1718754" y="416358"/>
              <a:ext cx="153901" cy="2020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400" dirty="0" smtClean="0">
                  <a:latin typeface="Algerian" panose="04020705040A02060702" pitchFamily="82" charset="0"/>
                </a:rPr>
                <a:t>2</a:t>
              </a:r>
              <a:endParaRPr lang="zh-TW" altLang="en-US" sz="2400" dirty="0">
                <a:latin typeface="Algerian" panose="04020705040A02060702" pitchFamily="82" charset="0"/>
              </a:endParaRPr>
            </a:p>
          </p:txBody>
        </p:sp>
        <p:sp>
          <p:nvSpPr>
            <p:cNvPr id="33" name="文字方塊 32"/>
            <p:cNvSpPr txBox="1"/>
            <p:nvPr/>
          </p:nvSpPr>
          <p:spPr>
            <a:xfrm>
              <a:off x="1768570" y="796313"/>
              <a:ext cx="153901" cy="2020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400" dirty="0" smtClean="0">
                  <a:latin typeface="Algerian" panose="04020705040A02060702" pitchFamily="82" charset="0"/>
                </a:rPr>
                <a:t>6</a:t>
              </a:r>
              <a:endParaRPr lang="zh-TW" altLang="en-US" sz="2400" dirty="0">
                <a:latin typeface="Algerian" panose="04020705040A02060702" pitchFamily="82" charset="0"/>
              </a:endParaRPr>
            </a:p>
          </p:txBody>
        </p:sp>
        <p:sp>
          <p:nvSpPr>
            <p:cNvPr id="34" name="文字方塊 33"/>
            <p:cNvSpPr txBox="1"/>
            <p:nvPr/>
          </p:nvSpPr>
          <p:spPr>
            <a:xfrm>
              <a:off x="1671492" y="994655"/>
              <a:ext cx="229448" cy="2020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400" dirty="0" smtClean="0">
                  <a:latin typeface="Algerian" panose="04020705040A02060702" pitchFamily="82" charset="0"/>
                </a:rPr>
                <a:t>10</a:t>
              </a:r>
              <a:endParaRPr lang="zh-TW" altLang="en-US" sz="2400" dirty="0">
                <a:latin typeface="Algerian" panose="04020705040A02060702" pitchFamily="82" charset="0"/>
              </a:endParaRPr>
            </a:p>
          </p:txBody>
        </p:sp>
        <p:sp>
          <p:nvSpPr>
            <p:cNvPr id="35" name="文字方塊 34"/>
            <p:cNvSpPr txBox="1"/>
            <p:nvPr/>
          </p:nvSpPr>
          <p:spPr>
            <a:xfrm>
              <a:off x="1549737" y="1129727"/>
              <a:ext cx="159250" cy="2020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400" dirty="0" smtClean="0">
                  <a:latin typeface="Algerian" panose="04020705040A02060702" pitchFamily="82" charset="0"/>
                </a:rPr>
                <a:t>Q</a:t>
              </a:r>
              <a:endParaRPr lang="zh-TW" altLang="en-US" sz="2400" dirty="0">
                <a:latin typeface="Algerian" panose="04020705040A02060702" pitchFamily="82" charset="0"/>
              </a:endParaRPr>
            </a:p>
          </p:txBody>
        </p:sp>
      </p:grpSp>
      <p:sp>
        <p:nvSpPr>
          <p:cNvPr id="11" name="圓角矩形 10"/>
          <p:cNvSpPr/>
          <p:nvPr/>
        </p:nvSpPr>
        <p:spPr>
          <a:xfrm>
            <a:off x="3043542" y="3989681"/>
            <a:ext cx="1382440" cy="2033090"/>
          </a:xfrm>
          <a:prstGeom prst="roundRect">
            <a:avLst>
              <a:gd name="adj" fmla="val 8394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文字方塊 11"/>
          <p:cNvSpPr txBox="1"/>
          <p:nvPr/>
        </p:nvSpPr>
        <p:spPr>
          <a:xfrm>
            <a:off x="5693719" y="4549630"/>
            <a:ext cx="369012" cy="461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smtClean="0">
                <a:latin typeface="Algerian" panose="04020705040A02060702" pitchFamily="82" charset="0"/>
              </a:rPr>
              <a:t>4</a:t>
            </a:r>
            <a:endParaRPr lang="zh-TW" altLang="en-US" sz="2400" dirty="0">
              <a:latin typeface="Algerian" panose="04020705040A02060702" pitchFamily="82" charset="0"/>
            </a:endParaRPr>
          </a:p>
        </p:txBody>
      </p:sp>
      <p:cxnSp>
        <p:nvCxnSpPr>
          <p:cNvPr id="13" name="直線單箭頭接點 12"/>
          <p:cNvCxnSpPr/>
          <p:nvPr/>
        </p:nvCxnSpPr>
        <p:spPr>
          <a:xfrm flipV="1">
            <a:off x="5570822" y="3989681"/>
            <a:ext cx="1233973" cy="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單箭頭接點 13"/>
          <p:cNvCxnSpPr/>
          <p:nvPr/>
        </p:nvCxnSpPr>
        <p:spPr>
          <a:xfrm flipV="1">
            <a:off x="5865256" y="4374138"/>
            <a:ext cx="915298" cy="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單箭頭接點 14"/>
          <p:cNvCxnSpPr/>
          <p:nvPr/>
        </p:nvCxnSpPr>
        <p:spPr>
          <a:xfrm>
            <a:off x="6035148" y="4784371"/>
            <a:ext cx="745406" cy="8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單箭頭接點 15"/>
          <p:cNvCxnSpPr/>
          <p:nvPr/>
        </p:nvCxnSpPr>
        <p:spPr>
          <a:xfrm>
            <a:off x="5956745" y="5235585"/>
            <a:ext cx="829759" cy="429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單箭頭接點 16"/>
          <p:cNvCxnSpPr/>
          <p:nvPr/>
        </p:nvCxnSpPr>
        <p:spPr>
          <a:xfrm flipV="1">
            <a:off x="5874773" y="5678245"/>
            <a:ext cx="915298" cy="483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單箭頭接點 17"/>
          <p:cNvCxnSpPr/>
          <p:nvPr/>
        </p:nvCxnSpPr>
        <p:spPr>
          <a:xfrm flipV="1">
            <a:off x="5485590" y="6083105"/>
            <a:ext cx="1304481" cy="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字方塊 18"/>
          <p:cNvSpPr txBox="1"/>
          <p:nvPr/>
        </p:nvSpPr>
        <p:spPr>
          <a:xfrm>
            <a:off x="6877315" y="3750589"/>
            <a:ext cx="370324" cy="4957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smtClean="0"/>
              <a:t>2</a:t>
            </a:r>
            <a:endParaRPr lang="zh-TW" altLang="en-US" sz="2400" dirty="0"/>
          </a:p>
        </p:txBody>
      </p:sp>
      <p:sp>
        <p:nvSpPr>
          <p:cNvPr id="20" name="文字方塊 19"/>
          <p:cNvSpPr txBox="1"/>
          <p:nvPr/>
        </p:nvSpPr>
        <p:spPr>
          <a:xfrm>
            <a:off x="6863754" y="4148228"/>
            <a:ext cx="370324" cy="4957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smtClean="0"/>
              <a:t>3</a:t>
            </a:r>
            <a:endParaRPr lang="zh-TW" altLang="en-US" sz="2400" dirty="0"/>
          </a:p>
        </p:txBody>
      </p:sp>
      <p:sp>
        <p:nvSpPr>
          <p:cNvPr id="21" name="文字方塊 20"/>
          <p:cNvSpPr txBox="1"/>
          <p:nvPr/>
        </p:nvSpPr>
        <p:spPr>
          <a:xfrm>
            <a:off x="6869293" y="4567434"/>
            <a:ext cx="370324" cy="4957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smtClean="0"/>
              <a:t>5</a:t>
            </a:r>
            <a:endParaRPr lang="zh-TW" altLang="en-US" sz="2400" dirty="0"/>
          </a:p>
        </p:txBody>
      </p:sp>
      <p:sp>
        <p:nvSpPr>
          <p:cNvPr id="22" name="文字方塊 21"/>
          <p:cNvSpPr txBox="1"/>
          <p:nvPr/>
        </p:nvSpPr>
        <p:spPr>
          <a:xfrm>
            <a:off x="6858670" y="5002875"/>
            <a:ext cx="370324" cy="4957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/>
              <a:t>7</a:t>
            </a:r>
            <a:endParaRPr lang="zh-TW" altLang="en-US" sz="2400" dirty="0"/>
          </a:p>
        </p:txBody>
      </p:sp>
      <p:sp>
        <p:nvSpPr>
          <p:cNvPr id="23" name="文字方塊 22"/>
          <p:cNvSpPr txBox="1"/>
          <p:nvPr/>
        </p:nvSpPr>
        <p:spPr>
          <a:xfrm>
            <a:off x="6787146" y="5438817"/>
            <a:ext cx="539604" cy="4957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smtClean="0"/>
              <a:t>11</a:t>
            </a:r>
            <a:endParaRPr lang="zh-TW" altLang="en-US" sz="2400" dirty="0"/>
          </a:p>
        </p:txBody>
      </p:sp>
      <p:sp>
        <p:nvSpPr>
          <p:cNvPr id="24" name="文字方塊 23"/>
          <p:cNvSpPr txBox="1"/>
          <p:nvPr/>
        </p:nvSpPr>
        <p:spPr>
          <a:xfrm>
            <a:off x="6790877" y="5818441"/>
            <a:ext cx="539604" cy="4957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dirty="0" smtClean="0"/>
              <a:t>13</a:t>
            </a:r>
            <a:endParaRPr lang="zh-TW" altLang="en-US" sz="2400" dirty="0"/>
          </a:p>
        </p:txBody>
      </p:sp>
      <p:sp>
        <p:nvSpPr>
          <p:cNvPr id="6" name="橢圓形圖說文字 5"/>
          <p:cNvSpPr/>
          <p:nvPr/>
        </p:nvSpPr>
        <p:spPr>
          <a:xfrm>
            <a:off x="4635782" y="3139174"/>
            <a:ext cx="1959811" cy="500934"/>
          </a:xfrm>
          <a:prstGeom prst="wedgeEllipseCallout">
            <a:avLst>
              <a:gd name="adj1" fmla="val -11780"/>
              <a:gd name="adj2" fmla="val 84296"/>
            </a:avLst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tx1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玩家的</a:t>
            </a:r>
            <a:r>
              <a:rPr lang="zh-TW" altLang="en-US" dirty="0">
                <a:solidFill>
                  <a:schemeClr val="tx1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手</a:t>
            </a:r>
            <a:r>
              <a:rPr lang="zh-TW" altLang="en-US" dirty="0" smtClean="0">
                <a:solidFill>
                  <a:schemeClr val="tx1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牌</a:t>
            </a:r>
            <a:endParaRPr lang="zh-TW" altLang="en-US" dirty="0">
              <a:solidFill>
                <a:schemeClr val="tx1"/>
              </a:solidFill>
              <a:latin typeface="華康正顏楷體W5" panose="03000509000000000000" pitchFamily="65" charset="-120"/>
              <a:ea typeface="華康正顏楷體W5" panose="03000509000000000000" pitchFamily="65" charset="-120"/>
            </a:endParaRPr>
          </a:p>
        </p:txBody>
      </p:sp>
      <p:sp>
        <p:nvSpPr>
          <p:cNvPr id="7" name="橢圓形圖說文字 6"/>
          <p:cNvSpPr/>
          <p:nvPr/>
        </p:nvSpPr>
        <p:spPr>
          <a:xfrm>
            <a:off x="7062476" y="3124629"/>
            <a:ext cx="3569129" cy="500934"/>
          </a:xfrm>
          <a:prstGeom prst="wedgeEllipseCallout">
            <a:avLst>
              <a:gd name="adj1" fmla="val -40332"/>
              <a:gd name="adj2" fmla="val 95193"/>
            </a:avLst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tx1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湊「和」所得之質數</a:t>
            </a:r>
            <a:endParaRPr lang="zh-TW" altLang="en-US" dirty="0">
              <a:solidFill>
                <a:schemeClr val="tx1"/>
              </a:solidFill>
              <a:latin typeface="華康正顏楷體W5" panose="03000509000000000000" pitchFamily="65" charset="-120"/>
              <a:ea typeface="華康正顏楷體W5" panose="03000509000000000000" pitchFamily="65" charset="-120"/>
            </a:endParaRPr>
          </a:p>
        </p:txBody>
      </p:sp>
      <p:sp>
        <p:nvSpPr>
          <p:cNvPr id="8" name="橢圓形圖說文字 7"/>
          <p:cNvSpPr/>
          <p:nvPr/>
        </p:nvSpPr>
        <p:spPr>
          <a:xfrm>
            <a:off x="2197290" y="3138277"/>
            <a:ext cx="1971608" cy="500934"/>
          </a:xfrm>
          <a:prstGeom prst="wedgeEllipseCallout">
            <a:avLst>
              <a:gd name="adj1" fmla="val 11201"/>
              <a:gd name="adj2" fmla="val 95194"/>
            </a:avLst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chemeClr val="tx1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桌面上的牌</a:t>
            </a:r>
            <a:endParaRPr lang="zh-TW" altLang="en-US" dirty="0">
              <a:solidFill>
                <a:schemeClr val="tx1"/>
              </a:solidFill>
              <a:latin typeface="華康正顏楷體W5" panose="03000509000000000000" pitchFamily="65" charset="-120"/>
              <a:ea typeface="華康正顏楷體W5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2279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/>
              <a:t>質數撲克牌</a:t>
            </a:r>
            <a:r>
              <a:rPr lang="zh-TW" altLang="zh-TW" u="sng" dirty="0">
                <a:solidFill>
                  <a:srgbClr val="C00000"/>
                </a:solidFill>
              </a:rPr>
              <a:t>遊戲數狀</a:t>
            </a:r>
            <a:r>
              <a:rPr lang="zh-TW" altLang="zh-TW" u="sng" dirty="0" smtClean="0">
                <a:solidFill>
                  <a:srgbClr val="C00000"/>
                </a:solidFill>
              </a:rPr>
              <a:t>圖</a:t>
            </a:r>
            <a:r>
              <a:rPr lang="zh-TW" altLang="en-US" dirty="0" smtClean="0"/>
              <a:t>：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9425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/>
              <a:t>質數撲克牌</a:t>
            </a:r>
            <a:r>
              <a:rPr lang="zh-TW" altLang="zh-TW" u="sng" dirty="0">
                <a:solidFill>
                  <a:srgbClr val="C00000"/>
                </a:solidFill>
              </a:rPr>
              <a:t>遊戲數狀</a:t>
            </a:r>
            <a:r>
              <a:rPr lang="zh-TW" altLang="zh-TW" u="sng" dirty="0" smtClean="0">
                <a:solidFill>
                  <a:srgbClr val="C00000"/>
                </a:solidFill>
              </a:rPr>
              <a:t>圖</a:t>
            </a:r>
            <a:r>
              <a:rPr lang="zh-TW" altLang="en-US" dirty="0" smtClean="0"/>
              <a:t>：</a:t>
            </a:r>
            <a:endParaRPr lang="zh-TW" altLang="en-US" dirty="0"/>
          </a:p>
        </p:txBody>
      </p:sp>
      <p:grpSp>
        <p:nvGrpSpPr>
          <p:cNvPr id="125" name="群組 124"/>
          <p:cNvGrpSpPr/>
          <p:nvPr/>
        </p:nvGrpSpPr>
        <p:grpSpPr>
          <a:xfrm>
            <a:off x="621976" y="1582058"/>
            <a:ext cx="10948048" cy="4877863"/>
            <a:chOff x="670530" y="692111"/>
            <a:chExt cx="9270134" cy="3938160"/>
          </a:xfrm>
        </p:grpSpPr>
        <p:sp>
          <p:nvSpPr>
            <p:cNvPr id="126" name="圓角矩形 125"/>
            <p:cNvSpPr/>
            <p:nvPr/>
          </p:nvSpPr>
          <p:spPr>
            <a:xfrm>
              <a:off x="3028295" y="708138"/>
              <a:ext cx="818675" cy="1118884"/>
            </a:xfrm>
            <a:prstGeom prst="roundRect">
              <a:avLst>
                <a:gd name="adj" fmla="val 8394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5" name="圓角矩形 134"/>
            <p:cNvSpPr/>
            <p:nvPr/>
          </p:nvSpPr>
          <p:spPr>
            <a:xfrm>
              <a:off x="3028295" y="3502960"/>
              <a:ext cx="818675" cy="1118884"/>
            </a:xfrm>
            <a:prstGeom prst="roundRect">
              <a:avLst>
                <a:gd name="adj" fmla="val 8394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9" name="圓角矩形 138"/>
            <p:cNvSpPr/>
            <p:nvPr/>
          </p:nvSpPr>
          <p:spPr>
            <a:xfrm>
              <a:off x="5410435" y="717193"/>
              <a:ext cx="818675" cy="1118884"/>
            </a:xfrm>
            <a:prstGeom prst="roundRect">
              <a:avLst>
                <a:gd name="adj" fmla="val 8394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0" name="圓角矩形 139"/>
            <p:cNvSpPr/>
            <p:nvPr/>
          </p:nvSpPr>
          <p:spPr>
            <a:xfrm>
              <a:off x="3028295" y="2105549"/>
              <a:ext cx="818675" cy="1118884"/>
            </a:xfrm>
            <a:prstGeom prst="roundRect">
              <a:avLst>
                <a:gd name="adj" fmla="val 8394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1" name="圓角矩形 140"/>
            <p:cNvSpPr/>
            <p:nvPr/>
          </p:nvSpPr>
          <p:spPr>
            <a:xfrm>
              <a:off x="5410435" y="2114290"/>
              <a:ext cx="818675" cy="1118884"/>
            </a:xfrm>
            <a:prstGeom prst="roundRect">
              <a:avLst>
                <a:gd name="adj" fmla="val 8394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144" name="圖片 14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90852" y="735651"/>
              <a:ext cx="694508" cy="1083057"/>
            </a:xfrm>
            <a:prstGeom prst="rect">
              <a:avLst/>
            </a:prstGeom>
          </p:spPr>
        </p:pic>
        <p:pic>
          <p:nvPicPr>
            <p:cNvPr id="146" name="圖片 14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81781" y="2124865"/>
              <a:ext cx="711892" cy="1091255"/>
            </a:xfrm>
            <a:prstGeom prst="rect">
              <a:avLst/>
            </a:prstGeom>
          </p:spPr>
        </p:pic>
        <p:pic>
          <p:nvPicPr>
            <p:cNvPr id="147" name="圖片 14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86726" y="3527185"/>
              <a:ext cx="698633" cy="1070434"/>
            </a:xfrm>
            <a:prstGeom prst="rect">
              <a:avLst/>
            </a:prstGeom>
          </p:spPr>
        </p:pic>
        <p:pic>
          <p:nvPicPr>
            <p:cNvPr id="148" name="圖片 14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72991" y="733890"/>
              <a:ext cx="702821" cy="1069319"/>
            </a:xfrm>
            <a:prstGeom prst="rect">
              <a:avLst/>
            </a:prstGeom>
          </p:spPr>
        </p:pic>
        <p:pic>
          <p:nvPicPr>
            <p:cNvPr id="149" name="圖片 14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445105" y="2139827"/>
              <a:ext cx="746154" cy="1051607"/>
            </a:xfrm>
            <a:prstGeom prst="rect">
              <a:avLst/>
            </a:prstGeom>
          </p:spPr>
        </p:pic>
        <p:sp>
          <p:nvSpPr>
            <p:cNvPr id="150" name="圓角矩形 149"/>
            <p:cNvSpPr/>
            <p:nvPr/>
          </p:nvSpPr>
          <p:spPr>
            <a:xfrm>
              <a:off x="5412752" y="3497126"/>
              <a:ext cx="818675" cy="1118884"/>
            </a:xfrm>
            <a:prstGeom prst="roundRect">
              <a:avLst>
                <a:gd name="adj" fmla="val 8394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1" name="圓角矩形 150"/>
            <p:cNvSpPr/>
            <p:nvPr/>
          </p:nvSpPr>
          <p:spPr>
            <a:xfrm>
              <a:off x="7825668" y="2114290"/>
              <a:ext cx="818675" cy="1118884"/>
            </a:xfrm>
            <a:prstGeom prst="roundRect">
              <a:avLst>
                <a:gd name="adj" fmla="val 8394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2" name="圓角矩形 151"/>
            <p:cNvSpPr/>
            <p:nvPr/>
          </p:nvSpPr>
          <p:spPr>
            <a:xfrm>
              <a:off x="7825668" y="3511387"/>
              <a:ext cx="818675" cy="1118884"/>
            </a:xfrm>
            <a:prstGeom prst="roundRect">
              <a:avLst>
                <a:gd name="adj" fmla="val 8394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3" name="圓角矩形 152"/>
            <p:cNvSpPr/>
            <p:nvPr/>
          </p:nvSpPr>
          <p:spPr>
            <a:xfrm>
              <a:off x="7825668" y="716879"/>
              <a:ext cx="818675" cy="1118884"/>
            </a:xfrm>
            <a:prstGeom prst="roundRect">
              <a:avLst>
                <a:gd name="adj" fmla="val 8394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154" name="圖片 15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458890" y="3515114"/>
              <a:ext cx="739285" cy="1083057"/>
            </a:xfrm>
            <a:prstGeom prst="rect">
              <a:avLst/>
            </a:prstGeom>
          </p:spPr>
        </p:pic>
        <p:pic>
          <p:nvPicPr>
            <p:cNvPr id="155" name="圖片 15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871806" y="736195"/>
              <a:ext cx="726413" cy="1091255"/>
            </a:xfrm>
            <a:prstGeom prst="rect">
              <a:avLst/>
            </a:prstGeom>
          </p:spPr>
        </p:pic>
        <p:pic>
          <p:nvPicPr>
            <p:cNvPr id="156" name="圖片 155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871806" y="2126847"/>
              <a:ext cx="726413" cy="1082102"/>
            </a:xfrm>
            <a:prstGeom prst="rect">
              <a:avLst/>
            </a:prstGeom>
          </p:spPr>
        </p:pic>
        <p:pic>
          <p:nvPicPr>
            <p:cNvPr id="157" name="圖片 156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871805" y="3534434"/>
              <a:ext cx="726413" cy="1069319"/>
            </a:xfrm>
            <a:prstGeom prst="rect">
              <a:avLst/>
            </a:prstGeom>
          </p:spPr>
        </p:pic>
        <p:pic>
          <p:nvPicPr>
            <p:cNvPr id="158" name="圖片 157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25191" y="699288"/>
              <a:ext cx="709352" cy="1111707"/>
            </a:xfrm>
            <a:prstGeom prst="rect">
              <a:avLst/>
            </a:prstGeom>
          </p:spPr>
        </p:pic>
        <p:pic>
          <p:nvPicPr>
            <p:cNvPr id="159" name="圖片 158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725191" y="2083828"/>
              <a:ext cx="728317" cy="1127268"/>
            </a:xfrm>
            <a:prstGeom prst="rect">
              <a:avLst/>
            </a:prstGeom>
          </p:spPr>
        </p:pic>
        <p:sp>
          <p:nvSpPr>
            <p:cNvPr id="160" name="圓角矩形 159"/>
            <p:cNvSpPr/>
            <p:nvPr/>
          </p:nvSpPr>
          <p:spPr>
            <a:xfrm>
              <a:off x="670530" y="692111"/>
              <a:ext cx="818675" cy="1118884"/>
            </a:xfrm>
            <a:prstGeom prst="roundRect">
              <a:avLst>
                <a:gd name="adj" fmla="val 8394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1" name="圓角矩形 160"/>
            <p:cNvSpPr/>
            <p:nvPr/>
          </p:nvSpPr>
          <p:spPr>
            <a:xfrm>
              <a:off x="680011" y="3502915"/>
              <a:ext cx="818675" cy="1118884"/>
            </a:xfrm>
            <a:prstGeom prst="roundRect">
              <a:avLst>
                <a:gd name="adj" fmla="val 8394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2" name="圓角矩形 161"/>
            <p:cNvSpPr/>
            <p:nvPr/>
          </p:nvSpPr>
          <p:spPr>
            <a:xfrm>
              <a:off x="670530" y="2092212"/>
              <a:ext cx="818675" cy="1118884"/>
            </a:xfrm>
            <a:prstGeom prst="roundRect">
              <a:avLst>
                <a:gd name="adj" fmla="val 8394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163" name="圖片 162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40605" y="3523075"/>
              <a:ext cx="712903" cy="1085047"/>
            </a:xfrm>
            <a:prstGeom prst="rect">
              <a:avLst/>
            </a:prstGeom>
          </p:spPr>
        </p:pic>
        <p:grpSp>
          <p:nvGrpSpPr>
            <p:cNvPr id="164" name="群組 163"/>
            <p:cNvGrpSpPr/>
            <p:nvPr/>
          </p:nvGrpSpPr>
          <p:grpSpPr>
            <a:xfrm>
              <a:off x="1530294" y="700920"/>
              <a:ext cx="1228017" cy="1084906"/>
              <a:chOff x="1335027" y="3075672"/>
              <a:chExt cx="1228017" cy="1084906"/>
            </a:xfrm>
          </p:grpSpPr>
          <p:cxnSp>
            <p:nvCxnSpPr>
              <p:cNvPr id="352" name="直線接點 351"/>
              <p:cNvCxnSpPr/>
              <p:nvPr/>
            </p:nvCxnSpPr>
            <p:spPr>
              <a:xfrm flipV="1">
                <a:off x="1340888" y="3430335"/>
                <a:ext cx="429338" cy="19287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3" name="直線接點 352"/>
              <p:cNvCxnSpPr/>
              <p:nvPr/>
            </p:nvCxnSpPr>
            <p:spPr>
              <a:xfrm>
                <a:off x="1343393" y="3622253"/>
                <a:ext cx="476333" cy="405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4" name="直線接點 353"/>
              <p:cNvCxnSpPr/>
              <p:nvPr/>
            </p:nvCxnSpPr>
            <p:spPr>
              <a:xfrm>
                <a:off x="1340888" y="3624445"/>
                <a:ext cx="425373" cy="18024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5" name="直線接點 354"/>
              <p:cNvCxnSpPr/>
              <p:nvPr/>
            </p:nvCxnSpPr>
            <p:spPr>
              <a:xfrm>
                <a:off x="1335027" y="3619781"/>
                <a:ext cx="340246" cy="33493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6" name="文字方塊 355"/>
              <p:cNvSpPr txBox="1"/>
              <p:nvPr/>
            </p:nvSpPr>
            <p:spPr>
              <a:xfrm>
                <a:off x="1706035" y="3273054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>
                    <a:latin typeface="Algerian" panose="04020705040A02060702" pitchFamily="82" charset="0"/>
                  </a:rPr>
                  <a:t>3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357" name="文字方塊 356"/>
              <p:cNvSpPr txBox="1"/>
              <p:nvPr/>
            </p:nvSpPr>
            <p:spPr>
              <a:xfrm>
                <a:off x="1707280" y="3701166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>
                    <a:latin typeface="Algerian" panose="04020705040A02060702" pitchFamily="82" charset="0"/>
                  </a:rPr>
                  <a:t>9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358" name="直線單箭頭接點 357"/>
              <p:cNvCxnSpPr/>
              <p:nvPr/>
            </p:nvCxnSpPr>
            <p:spPr>
              <a:xfrm>
                <a:off x="1819848" y="3217661"/>
                <a:ext cx="483264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直線單箭頭接點 358"/>
              <p:cNvCxnSpPr/>
              <p:nvPr/>
            </p:nvCxnSpPr>
            <p:spPr>
              <a:xfrm flipV="1">
                <a:off x="1909434" y="3399689"/>
                <a:ext cx="388918" cy="253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直線單箭頭接點 359"/>
              <p:cNvCxnSpPr/>
              <p:nvPr/>
            </p:nvCxnSpPr>
            <p:spPr>
              <a:xfrm>
                <a:off x="1976495" y="3623699"/>
                <a:ext cx="328361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直線單箭頭接點 360"/>
              <p:cNvCxnSpPr/>
              <p:nvPr/>
            </p:nvCxnSpPr>
            <p:spPr>
              <a:xfrm flipV="1">
                <a:off x="1924576" y="3835499"/>
                <a:ext cx="370002" cy="105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2" name="文字方塊 361"/>
              <p:cNvSpPr txBox="1"/>
              <p:nvPr/>
            </p:nvSpPr>
            <p:spPr>
              <a:xfrm>
                <a:off x="2266992" y="3257994"/>
                <a:ext cx="263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/>
                  <a:t>5</a:t>
                </a:r>
                <a:endParaRPr lang="zh-TW" altLang="en-US" sz="1200" dirty="0"/>
              </a:p>
            </p:txBody>
          </p:sp>
          <p:sp>
            <p:nvSpPr>
              <p:cNvPr id="363" name="文字方塊 362"/>
              <p:cNvSpPr txBox="1"/>
              <p:nvPr/>
            </p:nvSpPr>
            <p:spPr>
              <a:xfrm>
                <a:off x="2266597" y="3489250"/>
                <a:ext cx="263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/>
                  <a:t>7</a:t>
                </a:r>
                <a:endParaRPr lang="zh-TW" altLang="en-US" sz="1200" dirty="0"/>
              </a:p>
            </p:txBody>
          </p:sp>
          <p:sp>
            <p:nvSpPr>
              <p:cNvPr id="364" name="文字方塊 363"/>
              <p:cNvSpPr txBox="1"/>
              <p:nvPr/>
            </p:nvSpPr>
            <p:spPr>
              <a:xfrm>
                <a:off x="2219996" y="3685806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11</a:t>
                </a:r>
                <a:endParaRPr lang="zh-TW" altLang="en-US" sz="1200" dirty="0"/>
              </a:p>
            </p:txBody>
          </p:sp>
          <p:sp>
            <p:nvSpPr>
              <p:cNvPr id="365" name="文字方塊 364"/>
              <p:cNvSpPr txBox="1"/>
              <p:nvPr/>
            </p:nvSpPr>
            <p:spPr>
              <a:xfrm>
                <a:off x="2221284" y="3883579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13</a:t>
                </a:r>
                <a:endParaRPr lang="zh-TW" altLang="en-US" sz="1200" dirty="0"/>
              </a:p>
            </p:txBody>
          </p:sp>
          <p:sp>
            <p:nvSpPr>
              <p:cNvPr id="366" name="文字方塊 365"/>
              <p:cNvSpPr txBox="1"/>
              <p:nvPr/>
            </p:nvSpPr>
            <p:spPr>
              <a:xfrm>
                <a:off x="1582649" y="3090917"/>
                <a:ext cx="30168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A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367" name="直線接點 366"/>
              <p:cNvCxnSpPr/>
              <p:nvPr/>
            </p:nvCxnSpPr>
            <p:spPr>
              <a:xfrm flipV="1">
                <a:off x="1337231" y="3290055"/>
                <a:ext cx="301235" cy="33419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8" name="文字方塊 367"/>
              <p:cNvSpPr txBox="1"/>
              <p:nvPr/>
            </p:nvSpPr>
            <p:spPr>
              <a:xfrm>
                <a:off x="1608312" y="3871312"/>
                <a:ext cx="263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J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369" name="文字方塊 368"/>
              <p:cNvSpPr txBox="1"/>
              <p:nvPr/>
            </p:nvSpPr>
            <p:spPr>
              <a:xfrm>
                <a:off x="1755670" y="3493692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>
                    <a:latin typeface="Algerian" panose="04020705040A02060702" pitchFamily="82" charset="0"/>
                  </a:rPr>
                  <a:t>5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370" name="直線單箭頭接點 369"/>
              <p:cNvCxnSpPr/>
              <p:nvPr/>
            </p:nvCxnSpPr>
            <p:spPr>
              <a:xfrm>
                <a:off x="1823885" y="4018067"/>
                <a:ext cx="467640" cy="229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1" name="文字方塊 370"/>
              <p:cNvSpPr txBox="1"/>
              <p:nvPr/>
            </p:nvSpPr>
            <p:spPr>
              <a:xfrm>
                <a:off x="2263079" y="3075672"/>
                <a:ext cx="263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/>
                  <a:t>3</a:t>
                </a:r>
                <a:endParaRPr lang="zh-TW" altLang="en-US" sz="1200" dirty="0"/>
              </a:p>
            </p:txBody>
          </p:sp>
        </p:grpSp>
        <p:grpSp>
          <p:nvGrpSpPr>
            <p:cNvPr id="165" name="群組 164"/>
            <p:cNvGrpSpPr/>
            <p:nvPr/>
          </p:nvGrpSpPr>
          <p:grpSpPr>
            <a:xfrm>
              <a:off x="1521046" y="2149571"/>
              <a:ext cx="1241401" cy="965504"/>
              <a:chOff x="1340293" y="4524323"/>
              <a:chExt cx="1241401" cy="965504"/>
            </a:xfrm>
          </p:grpSpPr>
          <p:cxnSp>
            <p:nvCxnSpPr>
              <p:cNvPr id="336" name="直線接點 335"/>
              <p:cNvCxnSpPr/>
              <p:nvPr/>
            </p:nvCxnSpPr>
            <p:spPr>
              <a:xfrm flipV="1">
                <a:off x="1343941" y="4911367"/>
                <a:ext cx="435123" cy="12131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線接點 336"/>
              <p:cNvCxnSpPr/>
              <p:nvPr/>
            </p:nvCxnSpPr>
            <p:spPr>
              <a:xfrm>
                <a:off x="1340293" y="5034531"/>
                <a:ext cx="453063" cy="10473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直線接點 337"/>
              <p:cNvCxnSpPr/>
              <p:nvPr/>
            </p:nvCxnSpPr>
            <p:spPr>
              <a:xfrm>
                <a:off x="1343525" y="5031115"/>
                <a:ext cx="344523" cy="29851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9" name="文字方塊 338"/>
              <p:cNvSpPr txBox="1"/>
              <p:nvPr/>
            </p:nvSpPr>
            <p:spPr>
              <a:xfrm>
                <a:off x="1720104" y="4746888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4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340" name="文字方塊 339"/>
              <p:cNvSpPr txBox="1"/>
              <p:nvPr/>
            </p:nvSpPr>
            <p:spPr>
              <a:xfrm>
                <a:off x="1722936" y="4997426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8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341" name="文字方塊 340"/>
              <p:cNvSpPr txBox="1"/>
              <p:nvPr/>
            </p:nvSpPr>
            <p:spPr>
              <a:xfrm>
                <a:off x="1599366" y="5212828"/>
                <a:ext cx="36740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10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342" name="直線單箭頭接點 341"/>
              <p:cNvCxnSpPr/>
              <p:nvPr/>
            </p:nvCxnSpPr>
            <p:spPr>
              <a:xfrm flipV="1">
                <a:off x="1828044" y="4660442"/>
                <a:ext cx="476812" cy="363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3" name="直線單箭頭接點 342"/>
              <p:cNvCxnSpPr/>
              <p:nvPr/>
            </p:nvCxnSpPr>
            <p:spPr>
              <a:xfrm flipV="1">
                <a:off x="1931077" y="5130193"/>
                <a:ext cx="365748" cy="72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4" name="文字方塊 343"/>
              <p:cNvSpPr txBox="1"/>
              <p:nvPr/>
            </p:nvSpPr>
            <p:spPr>
              <a:xfrm>
                <a:off x="2272290" y="4524323"/>
                <a:ext cx="263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5</a:t>
                </a:r>
                <a:endParaRPr lang="zh-TW" altLang="en-US" sz="1200" dirty="0"/>
              </a:p>
            </p:txBody>
          </p:sp>
          <p:sp>
            <p:nvSpPr>
              <p:cNvPr id="345" name="文字方塊 344"/>
              <p:cNvSpPr txBox="1"/>
              <p:nvPr/>
            </p:nvSpPr>
            <p:spPr>
              <a:xfrm>
                <a:off x="2230305" y="4978307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11</a:t>
                </a:r>
                <a:endParaRPr lang="zh-TW" altLang="en-US" sz="1200" dirty="0"/>
              </a:p>
            </p:txBody>
          </p:sp>
          <p:sp>
            <p:nvSpPr>
              <p:cNvPr id="346" name="文字方塊 345"/>
              <p:cNvSpPr txBox="1"/>
              <p:nvPr/>
            </p:nvSpPr>
            <p:spPr>
              <a:xfrm>
                <a:off x="2239934" y="5210081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13</a:t>
                </a:r>
                <a:endParaRPr lang="zh-TW" altLang="en-US" sz="1200" dirty="0"/>
              </a:p>
            </p:txBody>
          </p:sp>
          <p:cxnSp>
            <p:nvCxnSpPr>
              <p:cNvPr id="347" name="直線接點 346"/>
              <p:cNvCxnSpPr/>
              <p:nvPr/>
            </p:nvCxnSpPr>
            <p:spPr>
              <a:xfrm flipV="1">
                <a:off x="1351255" y="4725692"/>
                <a:ext cx="315865" cy="30461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8" name="文字方塊 347"/>
              <p:cNvSpPr txBox="1"/>
              <p:nvPr/>
            </p:nvSpPr>
            <p:spPr>
              <a:xfrm>
                <a:off x="1602607" y="4539236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>
                    <a:latin typeface="Algerian" panose="04020705040A02060702" pitchFamily="82" charset="0"/>
                  </a:rPr>
                  <a:t>2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349" name="直線單箭頭接點 348"/>
              <p:cNvCxnSpPr/>
              <p:nvPr/>
            </p:nvCxnSpPr>
            <p:spPr>
              <a:xfrm flipV="1">
                <a:off x="1921252" y="4882588"/>
                <a:ext cx="390225" cy="534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0" name="文字方塊 349"/>
              <p:cNvSpPr txBox="1"/>
              <p:nvPr/>
            </p:nvSpPr>
            <p:spPr>
              <a:xfrm>
                <a:off x="2276288" y="4740914"/>
                <a:ext cx="263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/>
                  <a:t>7</a:t>
                </a:r>
                <a:endParaRPr lang="zh-TW" altLang="en-US" sz="1200" dirty="0"/>
              </a:p>
            </p:txBody>
          </p:sp>
          <p:cxnSp>
            <p:nvCxnSpPr>
              <p:cNvPr id="351" name="直線單箭頭接點 350"/>
              <p:cNvCxnSpPr/>
              <p:nvPr/>
            </p:nvCxnSpPr>
            <p:spPr>
              <a:xfrm flipV="1">
                <a:off x="1897099" y="5355094"/>
                <a:ext cx="407757" cy="193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6" name="群組 165"/>
            <p:cNvGrpSpPr/>
            <p:nvPr/>
          </p:nvGrpSpPr>
          <p:grpSpPr>
            <a:xfrm>
              <a:off x="1536590" y="3608072"/>
              <a:ext cx="1239657" cy="958361"/>
              <a:chOff x="1340293" y="4524323"/>
              <a:chExt cx="1239657" cy="958361"/>
            </a:xfrm>
          </p:grpSpPr>
          <p:cxnSp>
            <p:nvCxnSpPr>
              <p:cNvPr id="321" name="直線接點 320"/>
              <p:cNvCxnSpPr/>
              <p:nvPr/>
            </p:nvCxnSpPr>
            <p:spPr>
              <a:xfrm flipV="1">
                <a:off x="1343941" y="4911367"/>
                <a:ext cx="435123" cy="12131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2" name="直線接點 321"/>
              <p:cNvCxnSpPr/>
              <p:nvPr/>
            </p:nvCxnSpPr>
            <p:spPr>
              <a:xfrm>
                <a:off x="1340293" y="5034531"/>
                <a:ext cx="453063" cy="10473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3" name="直線接點 322"/>
              <p:cNvCxnSpPr/>
              <p:nvPr/>
            </p:nvCxnSpPr>
            <p:spPr>
              <a:xfrm>
                <a:off x="1343525" y="5031115"/>
                <a:ext cx="344523" cy="29851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4" name="文字方塊 323"/>
              <p:cNvSpPr txBox="1"/>
              <p:nvPr/>
            </p:nvSpPr>
            <p:spPr>
              <a:xfrm>
                <a:off x="1720104" y="4746888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7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325" name="文字方塊 324"/>
              <p:cNvSpPr txBox="1"/>
              <p:nvPr/>
            </p:nvSpPr>
            <p:spPr>
              <a:xfrm>
                <a:off x="1727698" y="4985521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9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326" name="文字方塊 325"/>
              <p:cNvSpPr txBox="1"/>
              <p:nvPr/>
            </p:nvSpPr>
            <p:spPr>
              <a:xfrm>
                <a:off x="1630322" y="5205685"/>
                <a:ext cx="28886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k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327" name="直線單箭頭接點 326"/>
              <p:cNvCxnSpPr/>
              <p:nvPr/>
            </p:nvCxnSpPr>
            <p:spPr>
              <a:xfrm flipV="1">
                <a:off x="1828044" y="4660442"/>
                <a:ext cx="476812" cy="363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直線單箭頭接點 327"/>
              <p:cNvCxnSpPr/>
              <p:nvPr/>
            </p:nvCxnSpPr>
            <p:spPr>
              <a:xfrm flipV="1">
                <a:off x="1931077" y="5127812"/>
                <a:ext cx="365748" cy="72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9" name="文字方塊 328"/>
              <p:cNvSpPr txBox="1"/>
              <p:nvPr/>
            </p:nvSpPr>
            <p:spPr>
              <a:xfrm>
                <a:off x="2272290" y="4524323"/>
                <a:ext cx="263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7</a:t>
                </a:r>
                <a:endParaRPr lang="zh-TW" altLang="en-US" sz="1200" dirty="0"/>
              </a:p>
            </p:txBody>
          </p:sp>
          <p:sp>
            <p:nvSpPr>
              <p:cNvPr id="330" name="文字方塊 329"/>
              <p:cNvSpPr txBox="1"/>
              <p:nvPr/>
            </p:nvSpPr>
            <p:spPr>
              <a:xfrm>
                <a:off x="2235069" y="4980688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13</a:t>
                </a:r>
                <a:endParaRPr lang="zh-TW" altLang="en-US" sz="1200" dirty="0"/>
              </a:p>
            </p:txBody>
          </p:sp>
          <p:sp>
            <p:nvSpPr>
              <p:cNvPr id="331" name="文字方塊 330"/>
              <p:cNvSpPr txBox="1"/>
              <p:nvPr/>
            </p:nvSpPr>
            <p:spPr>
              <a:xfrm>
                <a:off x="2234634" y="5200392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17</a:t>
                </a:r>
                <a:endParaRPr lang="zh-TW" altLang="en-US" sz="1200" dirty="0"/>
              </a:p>
            </p:txBody>
          </p:sp>
          <p:cxnSp>
            <p:nvCxnSpPr>
              <p:cNvPr id="332" name="直線接點 331"/>
              <p:cNvCxnSpPr/>
              <p:nvPr/>
            </p:nvCxnSpPr>
            <p:spPr>
              <a:xfrm flipV="1">
                <a:off x="1351255" y="4725692"/>
                <a:ext cx="315865" cy="30461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3" name="文字方塊 332"/>
              <p:cNvSpPr txBox="1"/>
              <p:nvPr/>
            </p:nvSpPr>
            <p:spPr>
              <a:xfrm>
                <a:off x="1602607" y="4539236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3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334" name="直線單箭頭接點 333"/>
              <p:cNvCxnSpPr/>
              <p:nvPr/>
            </p:nvCxnSpPr>
            <p:spPr>
              <a:xfrm flipV="1">
                <a:off x="1918871" y="4889732"/>
                <a:ext cx="390225" cy="534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5" name="文字方塊 334"/>
              <p:cNvSpPr txBox="1"/>
              <p:nvPr/>
            </p:nvSpPr>
            <p:spPr>
              <a:xfrm>
                <a:off x="2238190" y="4738533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11</a:t>
                </a:r>
                <a:endParaRPr lang="zh-TW" altLang="en-US" sz="1200" dirty="0"/>
              </a:p>
            </p:txBody>
          </p:sp>
        </p:grpSp>
        <p:cxnSp>
          <p:nvCxnSpPr>
            <p:cNvPr id="167" name="直線單箭頭接點 166"/>
            <p:cNvCxnSpPr/>
            <p:nvPr/>
          </p:nvCxnSpPr>
          <p:spPr>
            <a:xfrm flipV="1">
              <a:off x="2044431" y="4424598"/>
              <a:ext cx="447799" cy="197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8" name="群組 167"/>
            <p:cNvGrpSpPr/>
            <p:nvPr/>
          </p:nvGrpSpPr>
          <p:grpSpPr>
            <a:xfrm>
              <a:off x="3901907" y="771136"/>
              <a:ext cx="1242035" cy="965504"/>
              <a:chOff x="1340293" y="4524323"/>
              <a:chExt cx="1242035" cy="965504"/>
            </a:xfrm>
          </p:grpSpPr>
          <p:cxnSp>
            <p:nvCxnSpPr>
              <p:cNvPr id="305" name="直線接點 304"/>
              <p:cNvCxnSpPr/>
              <p:nvPr/>
            </p:nvCxnSpPr>
            <p:spPr>
              <a:xfrm flipV="1">
                <a:off x="1343941" y="4911367"/>
                <a:ext cx="435123" cy="12131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直線接點 305"/>
              <p:cNvCxnSpPr/>
              <p:nvPr/>
            </p:nvCxnSpPr>
            <p:spPr>
              <a:xfrm>
                <a:off x="1340293" y="5034531"/>
                <a:ext cx="453063" cy="10473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直線接點 306"/>
              <p:cNvCxnSpPr/>
              <p:nvPr/>
            </p:nvCxnSpPr>
            <p:spPr>
              <a:xfrm>
                <a:off x="1343525" y="5031115"/>
                <a:ext cx="344523" cy="29851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8" name="文字方塊 307"/>
              <p:cNvSpPr txBox="1"/>
              <p:nvPr/>
            </p:nvSpPr>
            <p:spPr>
              <a:xfrm>
                <a:off x="1720104" y="4746888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6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309" name="文字方塊 308"/>
              <p:cNvSpPr txBox="1"/>
              <p:nvPr/>
            </p:nvSpPr>
            <p:spPr>
              <a:xfrm>
                <a:off x="1722936" y="4997426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8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310" name="文字方塊 309"/>
              <p:cNvSpPr txBox="1"/>
              <p:nvPr/>
            </p:nvSpPr>
            <p:spPr>
              <a:xfrm>
                <a:off x="1652706" y="5212828"/>
                <a:ext cx="28405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q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311" name="直線單箭頭接點 310"/>
              <p:cNvCxnSpPr/>
              <p:nvPr/>
            </p:nvCxnSpPr>
            <p:spPr>
              <a:xfrm flipV="1">
                <a:off x="1828044" y="4660442"/>
                <a:ext cx="476812" cy="363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直線單箭頭接點 311"/>
              <p:cNvCxnSpPr/>
              <p:nvPr/>
            </p:nvCxnSpPr>
            <p:spPr>
              <a:xfrm flipV="1">
                <a:off x="1931077" y="5130193"/>
                <a:ext cx="365748" cy="72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3" name="文字方塊 312"/>
              <p:cNvSpPr txBox="1"/>
              <p:nvPr/>
            </p:nvSpPr>
            <p:spPr>
              <a:xfrm>
                <a:off x="2272290" y="4524323"/>
                <a:ext cx="263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7</a:t>
                </a:r>
                <a:endParaRPr lang="zh-TW" altLang="en-US" sz="1200" dirty="0"/>
              </a:p>
            </p:txBody>
          </p:sp>
          <p:sp>
            <p:nvSpPr>
              <p:cNvPr id="314" name="文字方塊 313"/>
              <p:cNvSpPr txBox="1"/>
              <p:nvPr/>
            </p:nvSpPr>
            <p:spPr>
              <a:xfrm>
                <a:off x="2239829" y="4975926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13</a:t>
                </a:r>
                <a:endParaRPr lang="zh-TW" altLang="en-US" sz="1200" dirty="0"/>
              </a:p>
            </p:txBody>
          </p:sp>
          <p:sp>
            <p:nvSpPr>
              <p:cNvPr id="315" name="文字方塊 314"/>
              <p:cNvSpPr txBox="1"/>
              <p:nvPr/>
            </p:nvSpPr>
            <p:spPr>
              <a:xfrm>
                <a:off x="2239934" y="5212462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17</a:t>
                </a:r>
                <a:endParaRPr lang="zh-TW" altLang="en-US" sz="1200" dirty="0"/>
              </a:p>
            </p:txBody>
          </p:sp>
          <p:cxnSp>
            <p:nvCxnSpPr>
              <p:cNvPr id="316" name="直線接點 315"/>
              <p:cNvCxnSpPr/>
              <p:nvPr/>
            </p:nvCxnSpPr>
            <p:spPr>
              <a:xfrm flipV="1">
                <a:off x="1351255" y="4725692"/>
                <a:ext cx="315865" cy="30461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7" name="文字方塊 316"/>
              <p:cNvSpPr txBox="1"/>
              <p:nvPr/>
            </p:nvSpPr>
            <p:spPr>
              <a:xfrm>
                <a:off x="1602607" y="4539236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>
                    <a:latin typeface="Algerian" panose="04020705040A02060702" pitchFamily="82" charset="0"/>
                  </a:rPr>
                  <a:t>2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318" name="直線單箭頭接點 317"/>
              <p:cNvCxnSpPr/>
              <p:nvPr/>
            </p:nvCxnSpPr>
            <p:spPr>
              <a:xfrm flipV="1">
                <a:off x="1921252" y="4882588"/>
                <a:ext cx="390225" cy="534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9" name="文字方塊 318"/>
              <p:cNvSpPr txBox="1"/>
              <p:nvPr/>
            </p:nvSpPr>
            <p:spPr>
              <a:xfrm>
                <a:off x="2240568" y="4736151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11</a:t>
                </a:r>
                <a:endParaRPr lang="zh-TW" altLang="en-US" sz="1200" dirty="0"/>
              </a:p>
            </p:txBody>
          </p:sp>
          <p:cxnSp>
            <p:nvCxnSpPr>
              <p:cNvPr id="320" name="直線單箭頭接點 319"/>
              <p:cNvCxnSpPr/>
              <p:nvPr/>
            </p:nvCxnSpPr>
            <p:spPr>
              <a:xfrm flipV="1">
                <a:off x="1897099" y="5355094"/>
                <a:ext cx="407757" cy="193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9" name="群組 168"/>
            <p:cNvGrpSpPr/>
            <p:nvPr/>
          </p:nvGrpSpPr>
          <p:grpSpPr>
            <a:xfrm>
              <a:off x="3901907" y="2146079"/>
              <a:ext cx="1249942" cy="979793"/>
              <a:chOff x="1340293" y="4514797"/>
              <a:chExt cx="1249942" cy="979793"/>
            </a:xfrm>
          </p:grpSpPr>
          <p:cxnSp>
            <p:nvCxnSpPr>
              <p:cNvPr id="289" name="直線接點 288"/>
              <p:cNvCxnSpPr/>
              <p:nvPr/>
            </p:nvCxnSpPr>
            <p:spPr>
              <a:xfrm flipV="1">
                <a:off x="1343941" y="4911367"/>
                <a:ext cx="435123" cy="12131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線接點 289"/>
              <p:cNvCxnSpPr/>
              <p:nvPr/>
            </p:nvCxnSpPr>
            <p:spPr>
              <a:xfrm>
                <a:off x="1340293" y="5034531"/>
                <a:ext cx="453063" cy="10473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直線接點 290"/>
              <p:cNvCxnSpPr/>
              <p:nvPr/>
            </p:nvCxnSpPr>
            <p:spPr>
              <a:xfrm>
                <a:off x="1343525" y="5031115"/>
                <a:ext cx="344523" cy="29851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2" name="文字方塊 291"/>
              <p:cNvSpPr txBox="1"/>
              <p:nvPr/>
            </p:nvSpPr>
            <p:spPr>
              <a:xfrm>
                <a:off x="1720104" y="4746888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7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293" name="文字方塊 292"/>
              <p:cNvSpPr txBox="1"/>
              <p:nvPr/>
            </p:nvSpPr>
            <p:spPr>
              <a:xfrm>
                <a:off x="1722936" y="4997426"/>
                <a:ext cx="263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j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294" name="文字方塊 293"/>
              <p:cNvSpPr txBox="1"/>
              <p:nvPr/>
            </p:nvSpPr>
            <p:spPr>
              <a:xfrm>
                <a:off x="1647943" y="5217591"/>
                <a:ext cx="28886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k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295" name="直線單箭頭接點 294"/>
              <p:cNvCxnSpPr/>
              <p:nvPr/>
            </p:nvCxnSpPr>
            <p:spPr>
              <a:xfrm flipV="1">
                <a:off x="1828044" y="4660442"/>
                <a:ext cx="476812" cy="363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直線單箭頭接點 295"/>
              <p:cNvCxnSpPr/>
              <p:nvPr/>
            </p:nvCxnSpPr>
            <p:spPr>
              <a:xfrm flipV="1">
                <a:off x="1931077" y="5130193"/>
                <a:ext cx="365748" cy="72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7" name="文字方塊 296"/>
              <p:cNvSpPr txBox="1"/>
              <p:nvPr/>
            </p:nvSpPr>
            <p:spPr>
              <a:xfrm>
                <a:off x="2248475" y="4514797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11</a:t>
                </a:r>
                <a:endParaRPr lang="zh-TW" altLang="en-US" sz="1200" dirty="0"/>
              </a:p>
            </p:txBody>
          </p:sp>
          <p:sp>
            <p:nvSpPr>
              <p:cNvPr id="298" name="文字方塊 297"/>
              <p:cNvSpPr txBox="1"/>
              <p:nvPr/>
            </p:nvSpPr>
            <p:spPr>
              <a:xfrm>
                <a:off x="2239829" y="4990215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17</a:t>
                </a:r>
                <a:endParaRPr lang="zh-TW" altLang="en-US" sz="1200" dirty="0"/>
              </a:p>
            </p:txBody>
          </p:sp>
          <p:sp>
            <p:nvSpPr>
              <p:cNvPr id="299" name="文字方塊 298"/>
              <p:cNvSpPr txBox="1"/>
              <p:nvPr/>
            </p:nvSpPr>
            <p:spPr>
              <a:xfrm>
                <a:off x="2239934" y="5217225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19</a:t>
                </a:r>
                <a:endParaRPr lang="zh-TW" altLang="en-US" sz="1200" dirty="0"/>
              </a:p>
            </p:txBody>
          </p:sp>
          <p:cxnSp>
            <p:nvCxnSpPr>
              <p:cNvPr id="300" name="直線接點 299"/>
              <p:cNvCxnSpPr/>
              <p:nvPr/>
            </p:nvCxnSpPr>
            <p:spPr>
              <a:xfrm flipV="1">
                <a:off x="1351255" y="4725692"/>
                <a:ext cx="315865" cy="30461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1" name="文字方塊 300"/>
              <p:cNvSpPr txBox="1"/>
              <p:nvPr/>
            </p:nvSpPr>
            <p:spPr>
              <a:xfrm>
                <a:off x="1602607" y="4539236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5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302" name="直線單箭頭接點 301"/>
              <p:cNvCxnSpPr/>
              <p:nvPr/>
            </p:nvCxnSpPr>
            <p:spPr>
              <a:xfrm flipV="1">
                <a:off x="1921252" y="4882588"/>
                <a:ext cx="390225" cy="534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3" name="文字方塊 302"/>
              <p:cNvSpPr txBox="1"/>
              <p:nvPr/>
            </p:nvSpPr>
            <p:spPr>
              <a:xfrm>
                <a:off x="2240568" y="4736151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13</a:t>
                </a:r>
                <a:endParaRPr lang="zh-TW" altLang="en-US" sz="1200" dirty="0"/>
              </a:p>
            </p:txBody>
          </p:sp>
          <p:cxnSp>
            <p:nvCxnSpPr>
              <p:cNvPr id="304" name="直線單箭頭接點 303"/>
              <p:cNvCxnSpPr/>
              <p:nvPr/>
            </p:nvCxnSpPr>
            <p:spPr>
              <a:xfrm flipV="1">
                <a:off x="1897099" y="5355094"/>
                <a:ext cx="407757" cy="193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群組 169"/>
            <p:cNvGrpSpPr/>
            <p:nvPr/>
          </p:nvGrpSpPr>
          <p:grpSpPr>
            <a:xfrm>
              <a:off x="3882169" y="3583476"/>
              <a:ext cx="1249942" cy="979793"/>
              <a:chOff x="1340293" y="4514797"/>
              <a:chExt cx="1249942" cy="979793"/>
            </a:xfrm>
          </p:grpSpPr>
          <p:cxnSp>
            <p:nvCxnSpPr>
              <p:cNvPr id="274" name="直線接點 273"/>
              <p:cNvCxnSpPr/>
              <p:nvPr/>
            </p:nvCxnSpPr>
            <p:spPr>
              <a:xfrm flipV="1">
                <a:off x="1343941" y="4911367"/>
                <a:ext cx="435123" cy="12131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直線接點 274"/>
              <p:cNvCxnSpPr/>
              <p:nvPr/>
            </p:nvCxnSpPr>
            <p:spPr>
              <a:xfrm>
                <a:off x="1340293" y="5034531"/>
                <a:ext cx="453063" cy="10473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直線接點 275"/>
              <p:cNvCxnSpPr/>
              <p:nvPr/>
            </p:nvCxnSpPr>
            <p:spPr>
              <a:xfrm>
                <a:off x="1343525" y="5031115"/>
                <a:ext cx="344523" cy="29851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7" name="文字方塊 276"/>
              <p:cNvSpPr txBox="1"/>
              <p:nvPr/>
            </p:nvSpPr>
            <p:spPr>
              <a:xfrm>
                <a:off x="1720104" y="4746888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6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278" name="文字方塊 277"/>
              <p:cNvSpPr txBox="1"/>
              <p:nvPr/>
            </p:nvSpPr>
            <p:spPr>
              <a:xfrm>
                <a:off x="1701507" y="4997426"/>
                <a:ext cx="36740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10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279" name="文字方塊 278"/>
              <p:cNvSpPr txBox="1"/>
              <p:nvPr/>
            </p:nvSpPr>
            <p:spPr>
              <a:xfrm>
                <a:off x="1655086" y="5217591"/>
                <a:ext cx="28886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q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280" name="直線單箭頭接點 279"/>
              <p:cNvCxnSpPr/>
              <p:nvPr/>
            </p:nvCxnSpPr>
            <p:spPr>
              <a:xfrm flipV="1">
                <a:off x="1828044" y="4660442"/>
                <a:ext cx="476812" cy="363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直線單箭頭接點 280"/>
              <p:cNvCxnSpPr/>
              <p:nvPr/>
            </p:nvCxnSpPr>
            <p:spPr>
              <a:xfrm flipV="1">
                <a:off x="1989248" y="5129285"/>
                <a:ext cx="322229" cy="189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2" name="文字方塊 281"/>
              <p:cNvSpPr txBox="1"/>
              <p:nvPr/>
            </p:nvSpPr>
            <p:spPr>
              <a:xfrm>
                <a:off x="2248475" y="4514797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11</a:t>
                </a:r>
                <a:endParaRPr lang="zh-TW" altLang="en-US" sz="1200" dirty="0"/>
              </a:p>
            </p:txBody>
          </p:sp>
          <p:sp>
            <p:nvSpPr>
              <p:cNvPr id="283" name="文字方塊 282"/>
              <p:cNvSpPr txBox="1"/>
              <p:nvPr/>
            </p:nvSpPr>
            <p:spPr>
              <a:xfrm>
                <a:off x="2243284" y="4987889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17</a:t>
                </a:r>
                <a:endParaRPr lang="zh-TW" altLang="en-US" sz="1200" dirty="0"/>
              </a:p>
            </p:txBody>
          </p:sp>
          <p:cxnSp>
            <p:nvCxnSpPr>
              <p:cNvPr id="284" name="直線接點 283"/>
              <p:cNvCxnSpPr/>
              <p:nvPr/>
            </p:nvCxnSpPr>
            <p:spPr>
              <a:xfrm flipV="1">
                <a:off x="1351255" y="4725692"/>
                <a:ext cx="315865" cy="30461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5" name="文字方塊 284"/>
              <p:cNvSpPr txBox="1"/>
              <p:nvPr/>
            </p:nvSpPr>
            <p:spPr>
              <a:xfrm>
                <a:off x="1602607" y="4539236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4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286" name="直線單箭頭接點 285"/>
              <p:cNvCxnSpPr/>
              <p:nvPr/>
            </p:nvCxnSpPr>
            <p:spPr>
              <a:xfrm flipV="1">
                <a:off x="1921252" y="4882588"/>
                <a:ext cx="390225" cy="534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7" name="文字方塊 286"/>
              <p:cNvSpPr txBox="1"/>
              <p:nvPr/>
            </p:nvSpPr>
            <p:spPr>
              <a:xfrm>
                <a:off x="2240568" y="4736151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13</a:t>
                </a:r>
                <a:endParaRPr lang="zh-TW" altLang="en-US" sz="1200" dirty="0"/>
              </a:p>
            </p:txBody>
          </p:sp>
          <p:cxnSp>
            <p:nvCxnSpPr>
              <p:cNvPr id="288" name="直線單箭頭接點 287"/>
              <p:cNvCxnSpPr/>
              <p:nvPr/>
            </p:nvCxnSpPr>
            <p:spPr>
              <a:xfrm flipV="1">
                <a:off x="1897099" y="5355094"/>
                <a:ext cx="407757" cy="193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1" name="文字方塊 170"/>
            <p:cNvSpPr txBox="1"/>
            <p:nvPr/>
          </p:nvSpPr>
          <p:spPr>
            <a:xfrm>
              <a:off x="4784825" y="4281142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/>
                <a:t>19</a:t>
              </a:r>
              <a:endParaRPr lang="zh-TW" altLang="en-US" sz="1200" dirty="0"/>
            </a:p>
          </p:txBody>
        </p:sp>
        <p:grpSp>
          <p:nvGrpSpPr>
            <p:cNvPr id="172" name="群組 171"/>
            <p:cNvGrpSpPr/>
            <p:nvPr/>
          </p:nvGrpSpPr>
          <p:grpSpPr>
            <a:xfrm>
              <a:off x="6275401" y="799019"/>
              <a:ext cx="1249942" cy="979793"/>
              <a:chOff x="1340293" y="4514797"/>
              <a:chExt cx="1249942" cy="979793"/>
            </a:xfrm>
          </p:grpSpPr>
          <p:cxnSp>
            <p:nvCxnSpPr>
              <p:cNvPr id="259" name="直線接點 258"/>
              <p:cNvCxnSpPr/>
              <p:nvPr/>
            </p:nvCxnSpPr>
            <p:spPr>
              <a:xfrm flipV="1">
                <a:off x="1343941" y="4911367"/>
                <a:ext cx="435123" cy="12131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直線接點 259"/>
              <p:cNvCxnSpPr/>
              <p:nvPr/>
            </p:nvCxnSpPr>
            <p:spPr>
              <a:xfrm>
                <a:off x="1340293" y="5034531"/>
                <a:ext cx="453063" cy="10473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直線接點 260"/>
              <p:cNvCxnSpPr/>
              <p:nvPr/>
            </p:nvCxnSpPr>
            <p:spPr>
              <a:xfrm>
                <a:off x="1343525" y="5031115"/>
                <a:ext cx="344523" cy="29851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2" name="文字方塊 261"/>
              <p:cNvSpPr txBox="1"/>
              <p:nvPr/>
            </p:nvSpPr>
            <p:spPr>
              <a:xfrm>
                <a:off x="1720104" y="4746888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5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263" name="文字方塊 262"/>
              <p:cNvSpPr txBox="1"/>
              <p:nvPr/>
            </p:nvSpPr>
            <p:spPr>
              <a:xfrm>
                <a:off x="1734847" y="4997426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9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264" name="文字方塊 263"/>
              <p:cNvSpPr txBox="1"/>
              <p:nvPr/>
            </p:nvSpPr>
            <p:spPr>
              <a:xfrm>
                <a:off x="1655086" y="5217591"/>
                <a:ext cx="263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j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265" name="直線單箭頭接點 264"/>
              <p:cNvCxnSpPr/>
              <p:nvPr/>
            </p:nvCxnSpPr>
            <p:spPr>
              <a:xfrm flipV="1">
                <a:off x="1828044" y="4660442"/>
                <a:ext cx="476812" cy="363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直線單箭頭接點 265"/>
              <p:cNvCxnSpPr/>
              <p:nvPr/>
            </p:nvCxnSpPr>
            <p:spPr>
              <a:xfrm flipV="1">
                <a:off x="1989248" y="5129285"/>
                <a:ext cx="322229" cy="189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7" name="文字方塊 266"/>
              <p:cNvSpPr txBox="1"/>
              <p:nvPr/>
            </p:nvSpPr>
            <p:spPr>
              <a:xfrm>
                <a:off x="2248475" y="4514797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11</a:t>
                </a:r>
                <a:endParaRPr lang="zh-TW" altLang="en-US" sz="1200" dirty="0"/>
              </a:p>
            </p:txBody>
          </p:sp>
          <p:sp>
            <p:nvSpPr>
              <p:cNvPr id="268" name="文字方塊 267"/>
              <p:cNvSpPr txBox="1"/>
              <p:nvPr/>
            </p:nvSpPr>
            <p:spPr>
              <a:xfrm>
                <a:off x="2243284" y="4987889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17</a:t>
                </a:r>
                <a:endParaRPr lang="zh-TW" altLang="en-US" sz="1200" dirty="0"/>
              </a:p>
            </p:txBody>
          </p:sp>
          <p:cxnSp>
            <p:nvCxnSpPr>
              <p:cNvPr id="269" name="直線接點 268"/>
              <p:cNvCxnSpPr/>
              <p:nvPr/>
            </p:nvCxnSpPr>
            <p:spPr>
              <a:xfrm flipV="1">
                <a:off x="1351255" y="4725692"/>
                <a:ext cx="315865" cy="30461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0" name="文字方塊 269"/>
              <p:cNvSpPr txBox="1"/>
              <p:nvPr/>
            </p:nvSpPr>
            <p:spPr>
              <a:xfrm>
                <a:off x="1602607" y="4539236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3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271" name="直線單箭頭接點 270"/>
              <p:cNvCxnSpPr/>
              <p:nvPr/>
            </p:nvCxnSpPr>
            <p:spPr>
              <a:xfrm flipV="1">
                <a:off x="1921252" y="4882588"/>
                <a:ext cx="390225" cy="534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2" name="文字方塊 271"/>
              <p:cNvSpPr txBox="1"/>
              <p:nvPr/>
            </p:nvSpPr>
            <p:spPr>
              <a:xfrm>
                <a:off x="2240568" y="4736151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13</a:t>
                </a:r>
                <a:endParaRPr lang="zh-TW" altLang="en-US" sz="1200" dirty="0"/>
              </a:p>
            </p:txBody>
          </p:sp>
          <p:cxnSp>
            <p:nvCxnSpPr>
              <p:cNvPr id="273" name="直線單箭頭接點 272"/>
              <p:cNvCxnSpPr/>
              <p:nvPr/>
            </p:nvCxnSpPr>
            <p:spPr>
              <a:xfrm flipV="1">
                <a:off x="1897099" y="5355094"/>
                <a:ext cx="407757" cy="193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3" name="文字方塊 172"/>
            <p:cNvSpPr txBox="1"/>
            <p:nvPr/>
          </p:nvSpPr>
          <p:spPr>
            <a:xfrm>
              <a:off x="7180463" y="1510571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/>
                <a:t>19</a:t>
              </a:r>
              <a:endParaRPr lang="zh-TW" altLang="en-US" sz="1200" dirty="0"/>
            </a:p>
          </p:txBody>
        </p:sp>
        <p:grpSp>
          <p:nvGrpSpPr>
            <p:cNvPr id="174" name="群組 173"/>
            <p:cNvGrpSpPr/>
            <p:nvPr/>
          </p:nvGrpSpPr>
          <p:grpSpPr>
            <a:xfrm>
              <a:off x="6262673" y="2175733"/>
              <a:ext cx="1249942" cy="975030"/>
              <a:chOff x="1340293" y="4514797"/>
              <a:chExt cx="1249942" cy="975030"/>
            </a:xfrm>
          </p:grpSpPr>
          <p:cxnSp>
            <p:nvCxnSpPr>
              <p:cNvPr id="245" name="直線接點 244"/>
              <p:cNvCxnSpPr/>
              <p:nvPr/>
            </p:nvCxnSpPr>
            <p:spPr>
              <a:xfrm flipV="1">
                <a:off x="1343941" y="4911367"/>
                <a:ext cx="435123" cy="12131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直線接點 245"/>
              <p:cNvCxnSpPr/>
              <p:nvPr/>
            </p:nvCxnSpPr>
            <p:spPr>
              <a:xfrm>
                <a:off x="1340293" y="5034531"/>
                <a:ext cx="453063" cy="10473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直線接點 246"/>
              <p:cNvCxnSpPr/>
              <p:nvPr/>
            </p:nvCxnSpPr>
            <p:spPr>
              <a:xfrm>
                <a:off x="1343525" y="5031115"/>
                <a:ext cx="344523" cy="29851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8" name="文字方塊 247"/>
              <p:cNvSpPr txBox="1"/>
              <p:nvPr/>
            </p:nvSpPr>
            <p:spPr>
              <a:xfrm>
                <a:off x="1720104" y="4746888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4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249" name="文字方塊 248"/>
              <p:cNvSpPr txBox="1"/>
              <p:nvPr/>
            </p:nvSpPr>
            <p:spPr>
              <a:xfrm>
                <a:off x="1734847" y="4997426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8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250" name="文字方塊 249"/>
              <p:cNvSpPr txBox="1"/>
              <p:nvPr/>
            </p:nvSpPr>
            <p:spPr>
              <a:xfrm>
                <a:off x="1621745" y="5212828"/>
                <a:ext cx="36740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10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251" name="直線單箭頭接點 250"/>
              <p:cNvCxnSpPr/>
              <p:nvPr/>
            </p:nvCxnSpPr>
            <p:spPr>
              <a:xfrm flipV="1">
                <a:off x="1828044" y="4660442"/>
                <a:ext cx="476812" cy="363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2" name="文字方塊 251"/>
              <p:cNvSpPr txBox="1"/>
              <p:nvPr/>
            </p:nvSpPr>
            <p:spPr>
              <a:xfrm>
                <a:off x="2248475" y="4514797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11</a:t>
                </a:r>
                <a:endParaRPr lang="zh-TW" altLang="en-US" sz="1200" dirty="0"/>
              </a:p>
            </p:txBody>
          </p:sp>
          <p:sp>
            <p:nvSpPr>
              <p:cNvPr id="253" name="文字方塊 252"/>
              <p:cNvSpPr txBox="1"/>
              <p:nvPr/>
            </p:nvSpPr>
            <p:spPr>
              <a:xfrm>
                <a:off x="2243284" y="4987889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17</a:t>
                </a:r>
                <a:endParaRPr lang="zh-TW" altLang="en-US" sz="1200" dirty="0"/>
              </a:p>
            </p:txBody>
          </p:sp>
          <p:cxnSp>
            <p:nvCxnSpPr>
              <p:cNvPr id="254" name="直線接點 253"/>
              <p:cNvCxnSpPr/>
              <p:nvPr/>
            </p:nvCxnSpPr>
            <p:spPr>
              <a:xfrm flipV="1">
                <a:off x="1351255" y="4725692"/>
                <a:ext cx="315865" cy="30461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5" name="文字方塊 254"/>
              <p:cNvSpPr txBox="1"/>
              <p:nvPr/>
            </p:nvSpPr>
            <p:spPr>
              <a:xfrm>
                <a:off x="1602607" y="4539236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>
                    <a:latin typeface="Algerian" panose="04020705040A02060702" pitchFamily="82" charset="0"/>
                  </a:rPr>
                  <a:t>2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256" name="直線單箭頭接點 255"/>
              <p:cNvCxnSpPr/>
              <p:nvPr/>
            </p:nvCxnSpPr>
            <p:spPr>
              <a:xfrm flipV="1">
                <a:off x="1921252" y="4882588"/>
                <a:ext cx="390225" cy="534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7" name="文字方塊 256"/>
              <p:cNvSpPr txBox="1"/>
              <p:nvPr/>
            </p:nvSpPr>
            <p:spPr>
              <a:xfrm>
                <a:off x="2240568" y="4736151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13</a:t>
                </a:r>
                <a:endParaRPr lang="zh-TW" altLang="en-US" sz="1200" dirty="0"/>
              </a:p>
            </p:txBody>
          </p:sp>
          <p:cxnSp>
            <p:nvCxnSpPr>
              <p:cNvPr id="258" name="直線單箭頭接點 257"/>
              <p:cNvCxnSpPr/>
              <p:nvPr/>
            </p:nvCxnSpPr>
            <p:spPr>
              <a:xfrm flipV="1">
                <a:off x="1942343" y="5350947"/>
                <a:ext cx="358913" cy="6083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5" name="直線單箭頭接點 174"/>
            <p:cNvCxnSpPr/>
            <p:nvPr/>
          </p:nvCxnSpPr>
          <p:spPr>
            <a:xfrm flipV="1">
              <a:off x="6872015" y="2790371"/>
              <a:ext cx="358913" cy="608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文字方塊 175"/>
            <p:cNvSpPr txBox="1"/>
            <p:nvPr/>
          </p:nvSpPr>
          <p:spPr>
            <a:xfrm>
              <a:off x="7166093" y="2867578"/>
              <a:ext cx="3417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dirty="0" smtClean="0"/>
                <a:t>19</a:t>
              </a:r>
              <a:endParaRPr lang="zh-TW" altLang="en-US" sz="1200" dirty="0"/>
            </a:p>
          </p:txBody>
        </p:sp>
        <p:grpSp>
          <p:nvGrpSpPr>
            <p:cNvPr id="177" name="群組 176"/>
            <p:cNvGrpSpPr/>
            <p:nvPr/>
          </p:nvGrpSpPr>
          <p:grpSpPr>
            <a:xfrm>
              <a:off x="6254129" y="3515114"/>
              <a:ext cx="1270354" cy="1080894"/>
              <a:chOff x="1335027" y="3075672"/>
              <a:chExt cx="1270354" cy="1080894"/>
            </a:xfrm>
          </p:grpSpPr>
          <p:cxnSp>
            <p:nvCxnSpPr>
              <p:cNvPr id="225" name="直線接點 224"/>
              <p:cNvCxnSpPr/>
              <p:nvPr/>
            </p:nvCxnSpPr>
            <p:spPr>
              <a:xfrm flipV="1">
                <a:off x="1340888" y="3430335"/>
                <a:ext cx="429338" cy="19287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直線接點 225"/>
              <p:cNvCxnSpPr/>
              <p:nvPr/>
            </p:nvCxnSpPr>
            <p:spPr>
              <a:xfrm>
                <a:off x="1343393" y="3622253"/>
                <a:ext cx="476333" cy="405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直線接點 226"/>
              <p:cNvCxnSpPr/>
              <p:nvPr/>
            </p:nvCxnSpPr>
            <p:spPr>
              <a:xfrm>
                <a:off x="1340888" y="3624445"/>
                <a:ext cx="425373" cy="18024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直線接點 227"/>
              <p:cNvCxnSpPr/>
              <p:nvPr/>
            </p:nvCxnSpPr>
            <p:spPr>
              <a:xfrm>
                <a:off x="1335027" y="3619781"/>
                <a:ext cx="340246" cy="33493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9" name="文字方塊 228"/>
              <p:cNvSpPr txBox="1"/>
              <p:nvPr/>
            </p:nvSpPr>
            <p:spPr>
              <a:xfrm>
                <a:off x="1706035" y="3273054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>
                    <a:latin typeface="Algerian" panose="04020705040A02060702" pitchFamily="82" charset="0"/>
                  </a:rPr>
                  <a:t>3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230" name="文字方塊 229"/>
              <p:cNvSpPr txBox="1"/>
              <p:nvPr/>
            </p:nvSpPr>
            <p:spPr>
              <a:xfrm>
                <a:off x="1707280" y="3701166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>
                    <a:latin typeface="Algerian" panose="04020705040A02060702" pitchFamily="82" charset="0"/>
                  </a:rPr>
                  <a:t>9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231" name="直線單箭頭接點 230"/>
              <p:cNvCxnSpPr/>
              <p:nvPr/>
            </p:nvCxnSpPr>
            <p:spPr>
              <a:xfrm>
                <a:off x="1819848" y="3217661"/>
                <a:ext cx="483264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直線單箭頭接點 231"/>
              <p:cNvCxnSpPr/>
              <p:nvPr/>
            </p:nvCxnSpPr>
            <p:spPr>
              <a:xfrm flipV="1">
                <a:off x="1909434" y="3399689"/>
                <a:ext cx="388918" cy="2531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直線單箭頭接點 232"/>
              <p:cNvCxnSpPr/>
              <p:nvPr/>
            </p:nvCxnSpPr>
            <p:spPr>
              <a:xfrm>
                <a:off x="1976495" y="3623699"/>
                <a:ext cx="328361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直線單箭頭接點 233"/>
              <p:cNvCxnSpPr/>
              <p:nvPr/>
            </p:nvCxnSpPr>
            <p:spPr>
              <a:xfrm flipV="1">
                <a:off x="1924576" y="3835499"/>
                <a:ext cx="370002" cy="105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5" name="文字方塊 234"/>
              <p:cNvSpPr txBox="1"/>
              <p:nvPr/>
            </p:nvSpPr>
            <p:spPr>
              <a:xfrm>
                <a:off x="2262229" y="3257994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13</a:t>
                </a:r>
                <a:endParaRPr lang="zh-TW" altLang="en-US" sz="1200" dirty="0"/>
              </a:p>
            </p:txBody>
          </p:sp>
          <p:sp>
            <p:nvSpPr>
              <p:cNvPr id="236" name="文字方塊 235"/>
              <p:cNvSpPr txBox="1"/>
              <p:nvPr/>
            </p:nvSpPr>
            <p:spPr>
              <a:xfrm>
                <a:off x="2261834" y="3479724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17</a:t>
                </a:r>
                <a:endParaRPr lang="zh-TW" altLang="en-US" sz="1200" dirty="0"/>
              </a:p>
            </p:txBody>
          </p:sp>
          <p:sp>
            <p:nvSpPr>
              <p:cNvPr id="237" name="文字方塊 236"/>
              <p:cNvSpPr txBox="1"/>
              <p:nvPr/>
            </p:nvSpPr>
            <p:spPr>
              <a:xfrm>
                <a:off x="2262862" y="3685806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19</a:t>
                </a:r>
                <a:endParaRPr lang="zh-TW" altLang="en-US" sz="1200" dirty="0"/>
              </a:p>
            </p:txBody>
          </p:sp>
          <p:sp>
            <p:nvSpPr>
              <p:cNvPr id="238" name="文字方塊 237"/>
              <p:cNvSpPr txBox="1"/>
              <p:nvPr/>
            </p:nvSpPr>
            <p:spPr>
              <a:xfrm>
                <a:off x="2263621" y="3879567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/>
                  <a:t>2</a:t>
                </a:r>
                <a:r>
                  <a:rPr lang="en-US" altLang="zh-TW" sz="1200" dirty="0" smtClean="0"/>
                  <a:t>3</a:t>
                </a:r>
                <a:endParaRPr lang="zh-TW" altLang="en-US" sz="1200" dirty="0"/>
              </a:p>
            </p:txBody>
          </p:sp>
          <p:sp>
            <p:nvSpPr>
              <p:cNvPr id="239" name="文字方塊 238"/>
              <p:cNvSpPr txBox="1"/>
              <p:nvPr/>
            </p:nvSpPr>
            <p:spPr>
              <a:xfrm>
                <a:off x="1582649" y="3090917"/>
                <a:ext cx="30168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A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240" name="直線接點 239"/>
              <p:cNvCxnSpPr/>
              <p:nvPr/>
            </p:nvCxnSpPr>
            <p:spPr>
              <a:xfrm flipV="1">
                <a:off x="1337231" y="3290055"/>
                <a:ext cx="301235" cy="33419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1" name="文字方塊 240"/>
              <p:cNvSpPr txBox="1"/>
              <p:nvPr/>
            </p:nvSpPr>
            <p:spPr>
              <a:xfrm>
                <a:off x="1608312" y="3871312"/>
                <a:ext cx="28886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k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242" name="文字方塊 241"/>
              <p:cNvSpPr txBox="1"/>
              <p:nvPr/>
            </p:nvSpPr>
            <p:spPr>
              <a:xfrm>
                <a:off x="1755670" y="3493692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7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243" name="直線單箭頭接點 242"/>
              <p:cNvCxnSpPr/>
              <p:nvPr/>
            </p:nvCxnSpPr>
            <p:spPr>
              <a:xfrm>
                <a:off x="1823885" y="4018067"/>
                <a:ext cx="467640" cy="229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4" name="文字方塊 243"/>
              <p:cNvSpPr txBox="1"/>
              <p:nvPr/>
            </p:nvSpPr>
            <p:spPr>
              <a:xfrm>
                <a:off x="2263079" y="3075672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11</a:t>
                </a:r>
                <a:endParaRPr lang="zh-TW" altLang="en-US" sz="1200" dirty="0"/>
              </a:p>
            </p:txBody>
          </p:sp>
        </p:grpSp>
        <p:grpSp>
          <p:nvGrpSpPr>
            <p:cNvPr id="178" name="群組 177"/>
            <p:cNvGrpSpPr/>
            <p:nvPr/>
          </p:nvGrpSpPr>
          <p:grpSpPr>
            <a:xfrm>
              <a:off x="8690722" y="791925"/>
              <a:ext cx="1249942" cy="979793"/>
              <a:chOff x="1340293" y="4514797"/>
              <a:chExt cx="1249942" cy="979793"/>
            </a:xfrm>
          </p:grpSpPr>
          <p:cxnSp>
            <p:nvCxnSpPr>
              <p:cNvPr id="209" name="直線接點 208"/>
              <p:cNvCxnSpPr/>
              <p:nvPr/>
            </p:nvCxnSpPr>
            <p:spPr>
              <a:xfrm flipV="1">
                <a:off x="1343941" y="4911367"/>
                <a:ext cx="435123" cy="12131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直線接點 209"/>
              <p:cNvCxnSpPr/>
              <p:nvPr/>
            </p:nvCxnSpPr>
            <p:spPr>
              <a:xfrm>
                <a:off x="1340293" y="5034531"/>
                <a:ext cx="453063" cy="10473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線接點 210"/>
              <p:cNvCxnSpPr/>
              <p:nvPr/>
            </p:nvCxnSpPr>
            <p:spPr>
              <a:xfrm>
                <a:off x="1343525" y="5031115"/>
                <a:ext cx="344523" cy="29851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2" name="文字方塊 211"/>
              <p:cNvSpPr txBox="1"/>
              <p:nvPr/>
            </p:nvSpPr>
            <p:spPr>
              <a:xfrm>
                <a:off x="1720104" y="4746888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6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213" name="文字方塊 212"/>
              <p:cNvSpPr txBox="1"/>
              <p:nvPr/>
            </p:nvSpPr>
            <p:spPr>
              <a:xfrm>
                <a:off x="1722936" y="4997426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8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214" name="文字方塊 213"/>
              <p:cNvSpPr txBox="1"/>
              <p:nvPr/>
            </p:nvSpPr>
            <p:spPr>
              <a:xfrm>
                <a:off x="1647943" y="5217591"/>
                <a:ext cx="28886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q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215" name="直線單箭頭接點 214"/>
              <p:cNvCxnSpPr/>
              <p:nvPr/>
            </p:nvCxnSpPr>
            <p:spPr>
              <a:xfrm flipV="1">
                <a:off x="1828044" y="4660442"/>
                <a:ext cx="476812" cy="363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直線單箭頭接點 215"/>
              <p:cNvCxnSpPr/>
              <p:nvPr/>
            </p:nvCxnSpPr>
            <p:spPr>
              <a:xfrm flipV="1">
                <a:off x="1931077" y="5130193"/>
                <a:ext cx="365748" cy="72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7" name="文字方塊 216"/>
              <p:cNvSpPr txBox="1"/>
              <p:nvPr/>
            </p:nvSpPr>
            <p:spPr>
              <a:xfrm>
                <a:off x="2248475" y="4514797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13</a:t>
                </a:r>
                <a:endParaRPr lang="zh-TW" altLang="en-US" sz="1200" dirty="0"/>
              </a:p>
            </p:txBody>
          </p:sp>
          <p:sp>
            <p:nvSpPr>
              <p:cNvPr id="218" name="文字方塊 217"/>
              <p:cNvSpPr txBox="1"/>
              <p:nvPr/>
            </p:nvSpPr>
            <p:spPr>
              <a:xfrm>
                <a:off x="2239829" y="4990215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19</a:t>
                </a:r>
                <a:endParaRPr lang="zh-TW" altLang="en-US" sz="1200" dirty="0"/>
              </a:p>
            </p:txBody>
          </p:sp>
          <p:sp>
            <p:nvSpPr>
              <p:cNvPr id="219" name="文字方塊 218"/>
              <p:cNvSpPr txBox="1"/>
              <p:nvPr/>
            </p:nvSpPr>
            <p:spPr>
              <a:xfrm>
                <a:off x="2239934" y="5217225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23</a:t>
                </a:r>
                <a:endParaRPr lang="zh-TW" altLang="en-US" sz="1200" dirty="0"/>
              </a:p>
            </p:txBody>
          </p:sp>
          <p:cxnSp>
            <p:nvCxnSpPr>
              <p:cNvPr id="220" name="直線接點 219"/>
              <p:cNvCxnSpPr/>
              <p:nvPr/>
            </p:nvCxnSpPr>
            <p:spPr>
              <a:xfrm flipV="1">
                <a:off x="1351255" y="4725692"/>
                <a:ext cx="315865" cy="30461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1" name="文字方塊 220"/>
              <p:cNvSpPr txBox="1"/>
              <p:nvPr/>
            </p:nvSpPr>
            <p:spPr>
              <a:xfrm>
                <a:off x="1602607" y="4539236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2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222" name="直線單箭頭接點 221"/>
              <p:cNvCxnSpPr/>
              <p:nvPr/>
            </p:nvCxnSpPr>
            <p:spPr>
              <a:xfrm flipV="1">
                <a:off x="1921252" y="4882588"/>
                <a:ext cx="390225" cy="534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3" name="文字方塊 222"/>
              <p:cNvSpPr txBox="1"/>
              <p:nvPr/>
            </p:nvSpPr>
            <p:spPr>
              <a:xfrm>
                <a:off x="2240568" y="4736151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17</a:t>
                </a:r>
                <a:endParaRPr lang="zh-TW" altLang="en-US" sz="1200" dirty="0"/>
              </a:p>
            </p:txBody>
          </p:sp>
          <p:cxnSp>
            <p:nvCxnSpPr>
              <p:cNvPr id="224" name="直線單箭頭接點 223"/>
              <p:cNvCxnSpPr/>
              <p:nvPr/>
            </p:nvCxnSpPr>
            <p:spPr>
              <a:xfrm flipV="1">
                <a:off x="1897099" y="5355094"/>
                <a:ext cx="407757" cy="193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9" name="群組 178"/>
            <p:cNvGrpSpPr/>
            <p:nvPr/>
          </p:nvGrpSpPr>
          <p:grpSpPr>
            <a:xfrm>
              <a:off x="8682076" y="2185110"/>
              <a:ext cx="1249942" cy="979793"/>
              <a:chOff x="1340293" y="4514797"/>
              <a:chExt cx="1249942" cy="979793"/>
            </a:xfrm>
          </p:grpSpPr>
          <p:cxnSp>
            <p:nvCxnSpPr>
              <p:cNvPr id="193" name="直線接點 192"/>
              <p:cNvCxnSpPr/>
              <p:nvPr/>
            </p:nvCxnSpPr>
            <p:spPr>
              <a:xfrm flipV="1">
                <a:off x="1343941" y="4911367"/>
                <a:ext cx="435123" cy="12131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線接點 193"/>
              <p:cNvCxnSpPr/>
              <p:nvPr/>
            </p:nvCxnSpPr>
            <p:spPr>
              <a:xfrm>
                <a:off x="1340293" y="5034531"/>
                <a:ext cx="453063" cy="10473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線接點 194"/>
              <p:cNvCxnSpPr/>
              <p:nvPr/>
            </p:nvCxnSpPr>
            <p:spPr>
              <a:xfrm>
                <a:off x="1343525" y="5031115"/>
                <a:ext cx="344523" cy="29851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6" name="文字方塊 195"/>
              <p:cNvSpPr txBox="1"/>
              <p:nvPr/>
            </p:nvSpPr>
            <p:spPr>
              <a:xfrm>
                <a:off x="1720104" y="4746888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5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197" name="文字方塊 196"/>
              <p:cNvSpPr txBox="1"/>
              <p:nvPr/>
            </p:nvSpPr>
            <p:spPr>
              <a:xfrm>
                <a:off x="1722936" y="4997426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7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198" name="文字方塊 197"/>
              <p:cNvSpPr txBox="1"/>
              <p:nvPr/>
            </p:nvSpPr>
            <p:spPr>
              <a:xfrm>
                <a:off x="1647943" y="5217591"/>
                <a:ext cx="263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j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199" name="直線單箭頭接點 198"/>
              <p:cNvCxnSpPr/>
              <p:nvPr/>
            </p:nvCxnSpPr>
            <p:spPr>
              <a:xfrm flipV="1">
                <a:off x="1828044" y="4660442"/>
                <a:ext cx="476812" cy="363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線單箭頭接點 199"/>
              <p:cNvCxnSpPr/>
              <p:nvPr/>
            </p:nvCxnSpPr>
            <p:spPr>
              <a:xfrm flipV="1">
                <a:off x="1931077" y="5130193"/>
                <a:ext cx="365748" cy="72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1" name="文字方塊 200"/>
              <p:cNvSpPr txBox="1"/>
              <p:nvPr/>
            </p:nvSpPr>
            <p:spPr>
              <a:xfrm>
                <a:off x="2248475" y="4514797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13</a:t>
                </a:r>
                <a:endParaRPr lang="zh-TW" altLang="en-US" sz="1200" dirty="0"/>
              </a:p>
            </p:txBody>
          </p:sp>
          <p:sp>
            <p:nvSpPr>
              <p:cNvPr id="202" name="文字方塊 201"/>
              <p:cNvSpPr txBox="1"/>
              <p:nvPr/>
            </p:nvSpPr>
            <p:spPr>
              <a:xfrm>
                <a:off x="2239829" y="4990215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19</a:t>
                </a:r>
                <a:endParaRPr lang="zh-TW" altLang="en-US" sz="1200" dirty="0"/>
              </a:p>
            </p:txBody>
          </p:sp>
          <p:sp>
            <p:nvSpPr>
              <p:cNvPr id="203" name="文字方塊 202"/>
              <p:cNvSpPr txBox="1"/>
              <p:nvPr/>
            </p:nvSpPr>
            <p:spPr>
              <a:xfrm>
                <a:off x="2239934" y="5217225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23</a:t>
                </a:r>
                <a:endParaRPr lang="zh-TW" altLang="en-US" sz="1200" dirty="0"/>
              </a:p>
            </p:txBody>
          </p:sp>
          <p:cxnSp>
            <p:nvCxnSpPr>
              <p:cNvPr id="204" name="直線接點 203"/>
              <p:cNvCxnSpPr/>
              <p:nvPr/>
            </p:nvCxnSpPr>
            <p:spPr>
              <a:xfrm flipV="1">
                <a:off x="1351255" y="4725692"/>
                <a:ext cx="315865" cy="30461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5" name="文字方塊 204"/>
              <p:cNvSpPr txBox="1"/>
              <p:nvPr/>
            </p:nvSpPr>
            <p:spPr>
              <a:xfrm>
                <a:off x="1602607" y="4539236"/>
                <a:ext cx="30168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a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206" name="直線單箭頭接點 205"/>
              <p:cNvCxnSpPr/>
              <p:nvPr/>
            </p:nvCxnSpPr>
            <p:spPr>
              <a:xfrm flipV="1">
                <a:off x="1921252" y="4882588"/>
                <a:ext cx="390225" cy="534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7" name="文字方塊 206"/>
              <p:cNvSpPr txBox="1"/>
              <p:nvPr/>
            </p:nvSpPr>
            <p:spPr>
              <a:xfrm>
                <a:off x="2240568" y="4736151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17</a:t>
                </a:r>
                <a:endParaRPr lang="zh-TW" altLang="en-US" sz="1200" dirty="0"/>
              </a:p>
            </p:txBody>
          </p:sp>
          <p:cxnSp>
            <p:nvCxnSpPr>
              <p:cNvPr id="208" name="直線單箭頭接點 207"/>
              <p:cNvCxnSpPr/>
              <p:nvPr/>
            </p:nvCxnSpPr>
            <p:spPr>
              <a:xfrm flipV="1">
                <a:off x="1897099" y="5355094"/>
                <a:ext cx="407757" cy="1936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0" name="群組 179"/>
            <p:cNvGrpSpPr/>
            <p:nvPr/>
          </p:nvGrpSpPr>
          <p:grpSpPr>
            <a:xfrm>
              <a:off x="8681491" y="3756870"/>
              <a:ext cx="1250527" cy="708392"/>
              <a:chOff x="5755522" y="4704063"/>
              <a:chExt cx="1250527" cy="708392"/>
            </a:xfrm>
          </p:grpSpPr>
          <p:cxnSp>
            <p:nvCxnSpPr>
              <p:cNvPr id="181" name="直線接點 180"/>
              <p:cNvCxnSpPr/>
              <p:nvPr/>
            </p:nvCxnSpPr>
            <p:spPr>
              <a:xfrm flipV="1">
                <a:off x="5759755" y="5074444"/>
                <a:ext cx="445783" cy="312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直線接點 181"/>
              <p:cNvCxnSpPr/>
              <p:nvPr/>
            </p:nvCxnSpPr>
            <p:spPr>
              <a:xfrm>
                <a:off x="5755522" y="5075118"/>
                <a:ext cx="381638" cy="17922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3" name="文字方塊 182"/>
              <p:cNvSpPr txBox="1"/>
              <p:nvPr/>
            </p:nvSpPr>
            <p:spPr>
              <a:xfrm>
                <a:off x="6134360" y="4924342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6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sp>
            <p:nvSpPr>
              <p:cNvPr id="184" name="文字方塊 183"/>
              <p:cNvSpPr txBox="1"/>
              <p:nvPr/>
            </p:nvSpPr>
            <p:spPr>
              <a:xfrm>
                <a:off x="6063757" y="5135456"/>
                <a:ext cx="36740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10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185" name="直線單箭頭接點 184"/>
              <p:cNvCxnSpPr/>
              <p:nvPr/>
            </p:nvCxnSpPr>
            <p:spPr>
              <a:xfrm>
                <a:off x="6263799" y="4853276"/>
                <a:ext cx="463492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線單箭頭接點 185"/>
              <p:cNvCxnSpPr/>
              <p:nvPr/>
            </p:nvCxnSpPr>
            <p:spPr>
              <a:xfrm flipV="1">
                <a:off x="6370189" y="5272375"/>
                <a:ext cx="365748" cy="722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7" name="文字方塊 186"/>
              <p:cNvSpPr txBox="1"/>
              <p:nvPr/>
            </p:nvSpPr>
            <p:spPr>
              <a:xfrm>
                <a:off x="6661114" y="4704063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17</a:t>
                </a:r>
                <a:endParaRPr lang="zh-TW" altLang="en-US" sz="1200" dirty="0"/>
              </a:p>
            </p:txBody>
          </p:sp>
          <p:sp>
            <p:nvSpPr>
              <p:cNvPr id="188" name="文字方塊 187"/>
              <p:cNvSpPr txBox="1"/>
              <p:nvPr/>
            </p:nvSpPr>
            <p:spPr>
              <a:xfrm>
                <a:off x="6664289" y="5122025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23</a:t>
                </a:r>
                <a:endParaRPr lang="zh-TW" altLang="en-US" sz="1200" dirty="0"/>
              </a:p>
            </p:txBody>
          </p:sp>
          <p:cxnSp>
            <p:nvCxnSpPr>
              <p:cNvPr id="189" name="直線接點 188"/>
              <p:cNvCxnSpPr/>
              <p:nvPr/>
            </p:nvCxnSpPr>
            <p:spPr>
              <a:xfrm flipV="1">
                <a:off x="5762307" y="4897878"/>
                <a:ext cx="378234" cy="17493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0" name="文字方塊 189"/>
              <p:cNvSpPr txBox="1"/>
              <p:nvPr/>
            </p:nvSpPr>
            <p:spPr>
              <a:xfrm>
                <a:off x="6072403" y="4726856"/>
                <a:ext cx="27764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>
                    <a:latin typeface="Algerian" panose="04020705040A02060702" pitchFamily="82" charset="0"/>
                  </a:rPr>
                  <a:t>4</a:t>
                </a:r>
                <a:endParaRPr lang="zh-TW" altLang="en-US" sz="1200" dirty="0">
                  <a:latin typeface="Algerian" panose="04020705040A02060702" pitchFamily="82" charset="0"/>
                </a:endParaRPr>
              </a:p>
            </p:txBody>
          </p:sp>
          <p:cxnSp>
            <p:nvCxnSpPr>
              <p:cNvPr id="191" name="直線單箭頭接點 190"/>
              <p:cNvCxnSpPr/>
              <p:nvPr/>
            </p:nvCxnSpPr>
            <p:spPr>
              <a:xfrm flipV="1">
                <a:off x="6368112" y="5066986"/>
                <a:ext cx="367825" cy="119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2" name="文字方塊 191"/>
              <p:cNvSpPr txBox="1"/>
              <p:nvPr/>
            </p:nvSpPr>
            <p:spPr>
              <a:xfrm>
                <a:off x="6664143" y="4918542"/>
                <a:ext cx="34176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TW" sz="1200" dirty="0" smtClean="0"/>
                  <a:t>19</a:t>
                </a:r>
                <a:endParaRPr lang="zh-TW" altLang="en-US" sz="12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6155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/>
              <a:t>(</a:t>
            </a:r>
            <a:r>
              <a:rPr lang="zh-TW" altLang="en-US" b="1" dirty="0" smtClean="0"/>
              <a:t>一</a:t>
            </a:r>
            <a:r>
              <a:rPr lang="en-US" altLang="zh-TW" b="1" dirty="0" smtClean="0"/>
              <a:t>)【</a:t>
            </a:r>
            <a:r>
              <a:rPr lang="zh-TW" altLang="zh-TW" b="1" dirty="0"/>
              <a:t>質數</a:t>
            </a:r>
            <a:r>
              <a:rPr lang="zh-TW" altLang="en-US" b="1" dirty="0"/>
              <a:t>的</a:t>
            </a:r>
            <a:r>
              <a:rPr lang="zh-TW" altLang="zh-TW" b="1" dirty="0"/>
              <a:t>判定</a:t>
            </a:r>
            <a:r>
              <a:rPr lang="en-US" altLang="zh-TW" b="1" dirty="0"/>
              <a:t>】</a:t>
            </a:r>
            <a:r>
              <a:rPr lang="zh-TW" altLang="zh-TW" b="1" dirty="0"/>
              <a:t>方法回顧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zh-TW" dirty="0"/>
              <a:t>問題</a:t>
            </a:r>
            <a:r>
              <a:rPr lang="en-US" altLang="zh-TW" dirty="0"/>
              <a:t>(1)</a:t>
            </a:r>
            <a:r>
              <a:rPr lang="zh-TW" altLang="zh-TW" dirty="0"/>
              <a:t>：</a:t>
            </a:r>
            <a:r>
              <a:rPr lang="zh-TW" altLang="zh-TW" dirty="0" smtClean="0"/>
              <a:t>請問</a:t>
            </a:r>
            <a:r>
              <a:rPr lang="en-US" altLang="zh-TW" dirty="0" smtClean="0"/>
              <a:t>14</a:t>
            </a:r>
            <a:r>
              <a:rPr lang="zh-TW" altLang="zh-TW" dirty="0" smtClean="0"/>
              <a:t>是否</a:t>
            </a:r>
            <a:r>
              <a:rPr lang="zh-TW" altLang="zh-TW" dirty="0"/>
              <a:t>為質數？為什麼</a:t>
            </a:r>
            <a:r>
              <a:rPr lang="zh-TW" altLang="zh-TW" dirty="0" smtClean="0"/>
              <a:t>？</a:t>
            </a: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2144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(</a:t>
            </a:r>
            <a:r>
              <a:rPr lang="zh-TW" altLang="en-US" dirty="0"/>
              <a:t>七</a:t>
            </a:r>
            <a:r>
              <a:rPr lang="en-US" altLang="zh-TW" dirty="0"/>
              <a:t>)</a:t>
            </a:r>
            <a:r>
              <a:rPr lang="zh-TW" altLang="zh-TW" b="1" dirty="0"/>
              <a:t>質數撲克牌</a:t>
            </a:r>
            <a:r>
              <a:rPr lang="zh-TW" altLang="zh-TW" b="1" dirty="0">
                <a:solidFill>
                  <a:srgbClr val="C00000"/>
                </a:solidFill>
              </a:rPr>
              <a:t>遊戲</a:t>
            </a:r>
            <a:r>
              <a:rPr lang="zh-TW" altLang="en-US" b="1" dirty="0">
                <a:solidFill>
                  <a:srgbClr val="C00000"/>
                </a:solidFill>
              </a:rPr>
              <a:t>策略</a:t>
            </a:r>
            <a:r>
              <a:rPr lang="zh-TW" altLang="zh-TW" b="1" dirty="0">
                <a:solidFill>
                  <a:srgbClr val="C00000"/>
                </a:solidFill>
              </a:rPr>
              <a:t>探討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33736" y="1839273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zh-TW" dirty="0"/>
              <a:t>問題</a:t>
            </a:r>
            <a:r>
              <a:rPr lang="en-US" altLang="zh-TW" dirty="0"/>
              <a:t>(2)</a:t>
            </a:r>
            <a:r>
              <a:rPr lang="zh-TW" altLang="zh-TW" dirty="0"/>
              <a:t>：在遊戲中，</a:t>
            </a:r>
            <a:r>
              <a:rPr lang="zh-TW" altLang="zh-TW" dirty="0" smtClean="0"/>
              <a:t>為了</a:t>
            </a:r>
            <a:r>
              <a:rPr lang="zh-TW" altLang="en-US" dirty="0" smtClean="0"/>
              <a:t>「</a:t>
            </a:r>
            <a:r>
              <a:rPr lang="zh-TW" altLang="zh-TW" dirty="0" smtClean="0"/>
              <a:t>加</a:t>
            </a:r>
            <a:r>
              <a:rPr lang="zh-TW" altLang="en-US" dirty="0" smtClean="0"/>
              <a:t>」</a:t>
            </a:r>
            <a:r>
              <a:rPr lang="zh-TW" altLang="zh-TW" dirty="0" smtClean="0"/>
              <a:t>出</a:t>
            </a:r>
            <a:r>
              <a:rPr lang="zh-TW" altLang="zh-TW" dirty="0"/>
              <a:t>質數</a:t>
            </a:r>
            <a:r>
              <a:rPr lang="zh-TW" altLang="zh-TW" dirty="0" smtClean="0"/>
              <a:t>，</a:t>
            </a:r>
            <a:endParaRPr lang="en-US" altLang="zh-TW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en-US" dirty="0"/>
              <a:t> </a:t>
            </a:r>
            <a:r>
              <a:rPr lang="zh-TW" altLang="en-US" dirty="0" smtClean="0"/>
              <a:t>        </a:t>
            </a:r>
            <a:r>
              <a:rPr lang="zh-TW" altLang="zh-TW" u="sng" dirty="0" smtClean="0">
                <a:solidFill>
                  <a:srgbClr val="FF0000"/>
                </a:solidFill>
              </a:rPr>
              <a:t>質數除了</a:t>
            </a:r>
            <a:r>
              <a:rPr lang="zh-TW" altLang="zh-TW" u="sng" dirty="0">
                <a:solidFill>
                  <a:srgbClr val="FF0000"/>
                </a:solidFill>
              </a:rPr>
              <a:t>「</a:t>
            </a:r>
            <a:r>
              <a:rPr lang="en-US" altLang="zh-TW" u="sng" dirty="0">
                <a:solidFill>
                  <a:srgbClr val="FF0000"/>
                </a:solidFill>
              </a:rPr>
              <a:t>2</a:t>
            </a:r>
            <a:r>
              <a:rPr lang="zh-TW" altLang="zh-TW" u="sng" dirty="0">
                <a:solidFill>
                  <a:srgbClr val="FF0000"/>
                </a:solidFill>
              </a:rPr>
              <a:t>」</a:t>
            </a:r>
            <a:r>
              <a:rPr lang="zh-TW" altLang="zh-TW" u="sng" dirty="0" smtClean="0">
                <a:solidFill>
                  <a:srgbClr val="FF0000"/>
                </a:solidFill>
              </a:rPr>
              <a:t>以外</a:t>
            </a:r>
            <a:r>
              <a:rPr lang="zh-TW" altLang="en-US" u="sng" dirty="0" smtClean="0">
                <a:solidFill>
                  <a:srgbClr val="FF0000"/>
                </a:solidFill>
              </a:rPr>
              <a:t>，</a:t>
            </a:r>
            <a:r>
              <a:rPr lang="zh-TW" altLang="zh-TW" u="sng" dirty="0" smtClean="0">
                <a:solidFill>
                  <a:srgbClr val="FF0000"/>
                </a:solidFill>
              </a:rPr>
              <a:t>都</a:t>
            </a:r>
            <a:r>
              <a:rPr lang="zh-TW" altLang="zh-TW" u="sng" dirty="0">
                <a:solidFill>
                  <a:srgbClr val="FF0000"/>
                </a:solidFill>
              </a:rPr>
              <a:t>是奇數或偶數</a:t>
            </a:r>
            <a:r>
              <a:rPr lang="zh-TW" altLang="zh-TW" u="sng" dirty="0" smtClean="0">
                <a:solidFill>
                  <a:srgbClr val="FF0000"/>
                </a:solidFill>
              </a:rPr>
              <a:t>？</a:t>
            </a:r>
            <a:endParaRPr lang="en-US" altLang="zh-TW" u="sng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-US" altLang="zh-TW" dirty="0"/>
          </a:p>
          <a:p>
            <a:pPr marL="0" indent="0">
              <a:lnSpc>
                <a:spcPct val="100000"/>
              </a:lnSpc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4803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(</a:t>
            </a:r>
            <a:r>
              <a:rPr lang="zh-TW" altLang="en-US" dirty="0"/>
              <a:t>七</a:t>
            </a:r>
            <a:r>
              <a:rPr lang="en-US" altLang="zh-TW" dirty="0"/>
              <a:t>)</a:t>
            </a:r>
            <a:r>
              <a:rPr lang="zh-TW" altLang="zh-TW" b="1" dirty="0"/>
              <a:t>質數</a:t>
            </a:r>
            <a:r>
              <a:rPr lang="zh-TW" altLang="zh-TW" b="1" dirty="0" smtClean="0"/>
              <a:t>撲克牌</a:t>
            </a:r>
            <a:r>
              <a:rPr lang="zh-TW" altLang="zh-TW" b="1" dirty="0">
                <a:solidFill>
                  <a:srgbClr val="C00000"/>
                </a:solidFill>
              </a:rPr>
              <a:t>遊戲</a:t>
            </a:r>
            <a:r>
              <a:rPr lang="zh-TW" altLang="en-US" b="1" dirty="0">
                <a:solidFill>
                  <a:srgbClr val="C00000"/>
                </a:solidFill>
              </a:rPr>
              <a:t>策略</a:t>
            </a:r>
            <a:r>
              <a:rPr lang="zh-TW" altLang="zh-TW" b="1" dirty="0">
                <a:solidFill>
                  <a:srgbClr val="C00000"/>
                </a:solidFill>
              </a:rPr>
              <a:t>探討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33736" y="1839272"/>
            <a:ext cx="10515600" cy="456152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zh-TW" dirty="0" smtClean="0"/>
              <a:t>問題</a:t>
            </a:r>
            <a:r>
              <a:rPr lang="en-US" altLang="zh-TW" dirty="0" smtClean="0"/>
              <a:t>(3)</a:t>
            </a:r>
            <a:r>
              <a:rPr lang="zh-TW" altLang="zh-TW" dirty="0" smtClean="0"/>
              <a:t>：續接上一題，若質數除了</a:t>
            </a:r>
            <a:r>
              <a:rPr lang="zh-TW" altLang="en-US" dirty="0" smtClean="0"/>
              <a:t>２</a:t>
            </a:r>
            <a:r>
              <a:rPr lang="zh-TW" altLang="zh-TW" dirty="0" smtClean="0"/>
              <a:t>以外，都是奇數，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       </a:t>
            </a:r>
            <a:r>
              <a:rPr lang="zh-TW" altLang="zh-TW" u="sng" dirty="0" smtClean="0"/>
              <a:t>則手上如果拿著</a:t>
            </a:r>
            <a:r>
              <a:rPr lang="zh-TW" altLang="zh-TW" u="sng" dirty="0" smtClean="0">
                <a:solidFill>
                  <a:srgbClr val="FF0000"/>
                </a:solidFill>
              </a:rPr>
              <a:t>偶數牌</a:t>
            </a:r>
            <a:r>
              <a:rPr lang="zh-TW" altLang="zh-TW" u="sng" dirty="0" smtClean="0"/>
              <a:t>，</a:t>
            </a:r>
            <a:r>
              <a:rPr lang="en-US" altLang="zh-TW" u="sng" dirty="0" smtClean="0"/>
              <a:t/>
            </a:r>
            <a:br>
              <a:rPr lang="en-US" altLang="zh-TW" u="sng" dirty="0" smtClean="0"/>
            </a:br>
            <a:r>
              <a:rPr lang="zh-TW" altLang="en-US" dirty="0" smtClean="0"/>
              <a:t>         </a:t>
            </a:r>
            <a:r>
              <a:rPr lang="zh-TW" altLang="zh-TW" u="sng" dirty="0" smtClean="0"/>
              <a:t>你該尋找奇數牌還是偶數牌</a:t>
            </a:r>
            <a:r>
              <a:rPr lang="zh-TW" altLang="en-US" u="sng" dirty="0" smtClean="0"/>
              <a:t>「</a:t>
            </a:r>
            <a:r>
              <a:rPr lang="zh-TW" altLang="zh-TW" u="sng" dirty="0" smtClean="0"/>
              <a:t>加</a:t>
            </a:r>
            <a:r>
              <a:rPr lang="zh-TW" altLang="en-US" u="sng" dirty="0" smtClean="0"/>
              <a:t>」</a:t>
            </a:r>
            <a:r>
              <a:rPr lang="zh-TW" altLang="zh-TW" u="sng" dirty="0" smtClean="0"/>
              <a:t>出質數</a:t>
            </a:r>
            <a:r>
              <a:rPr lang="zh-TW" altLang="zh-TW" dirty="0" smtClean="0"/>
              <a:t>？</a:t>
            </a:r>
            <a:endParaRPr lang="en-US" altLang="zh-TW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zh-TW" altLang="zh-TW" dirty="0" smtClean="0"/>
          </a:p>
          <a:p>
            <a:pPr marL="0" indent="0">
              <a:lnSpc>
                <a:spcPct val="100000"/>
              </a:lnSpc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0168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(</a:t>
            </a:r>
            <a:r>
              <a:rPr lang="zh-TW" altLang="en-US" dirty="0"/>
              <a:t>七</a:t>
            </a:r>
            <a:r>
              <a:rPr lang="en-US" altLang="zh-TW" dirty="0"/>
              <a:t>)</a:t>
            </a:r>
            <a:r>
              <a:rPr lang="zh-TW" altLang="zh-TW" b="1" dirty="0"/>
              <a:t>質數</a:t>
            </a:r>
            <a:r>
              <a:rPr lang="zh-TW" altLang="zh-TW" b="1" dirty="0" smtClean="0"/>
              <a:t>撲克牌</a:t>
            </a:r>
            <a:r>
              <a:rPr lang="zh-TW" altLang="zh-TW" b="1" dirty="0">
                <a:solidFill>
                  <a:srgbClr val="C00000"/>
                </a:solidFill>
              </a:rPr>
              <a:t>遊戲</a:t>
            </a:r>
            <a:r>
              <a:rPr lang="zh-TW" altLang="en-US" b="1" dirty="0">
                <a:solidFill>
                  <a:srgbClr val="C00000"/>
                </a:solidFill>
              </a:rPr>
              <a:t>策略</a:t>
            </a:r>
            <a:r>
              <a:rPr lang="zh-TW" altLang="zh-TW" b="1" dirty="0">
                <a:solidFill>
                  <a:srgbClr val="C00000"/>
                </a:solidFill>
              </a:rPr>
              <a:t>探討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33736" y="1839272"/>
            <a:ext cx="10515600" cy="4822785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zh-TW" dirty="0" smtClean="0"/>
              <a:t>問題</a:t>
            </a:r>
            <a:r>
              <a:rPr lang="en-US" altLang="zh-TW" dirty="0" smtClean="0"/>
              <a:t>(3)</a:t>
            </a:r>
            <a:r>
              <a:rPr lang="zh-TW" altLang="zh-TW" dirty="0" smtClean="0"/>
              <a:t>：續接上一題，若質數除了</a:t>
            </a:r>
            <a:r>
              <a:rPr lang="zh-TW" altLang="en-US" dirty="0" smtClean="0"/>
              <a:t>２</a:t>
            </a:r>
            <a:r>
              <a:rPr lang="zh-TW" altLang="zh-TW" dirty="0" smtClean="0"/>
              <a:t>以外，都是奇數，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       </a:t>
            </a:r>
            <a:r>
              <a:rPr lang="zh-TW" altLang="zh-TW" u="sng" dirty="0" smtClean="0"/>
              <a:t>則手上如果拿著</a:t>
            </a:r>
            <a:r>
              <a:rPr lang="zh-TW" altLang="zh-TW" u="sng" dirty="0" smtClean="0">
                <a:solidFill>
                  <a:srgbClr val="FF0000"/>
                </a:solidFill>
              </a:rPr>
              <a:t>偶數牌</a:t>
            </a:r>
            <a:r>
              <a:rPr lang="zh-TW" altLang="zh-TW" u="sng" dirty="0" smtClean="0"/>
              <a:t>，</a:t>
            </a:r>
            <a:r>
              <a:rPr lang="en-US" altLang="zh-TW" u="sng" dirty="0" smtClean="0"/>
              <a:t/>
            </a:r>
            <a:br>
              <a:rPr lang="en-US" altLang="zh-TW" u="sng" dirty="0" smtClean="0"/>
            </a:br>
            <a:r>
              <a:rPr lang="zh-TW" altLang="en-US" dirty="0" smtClean="0"/>
              <a:t>         </a:t>
            </a:r>
            <a:r>
              <a:rPr lang="zh-TW" altLang="zh-TW" u="sng" dirty="0" smtClean="0"/>
              <a:t>你該尋找奇數牌還是偶數牌</a:t>
            </a:r>
            <a:r>
              <a:rPr lang="zh-TW" altLang="en-US" u="sng" dirty="0" smtClean="0"/>
              <a:t>「</a:t>
            </a:r>
            <a:r>
              <a:rPr lang="zh-TW" altLang="zh-TW" u="sng" dirty="0" smtClean="0"/>
              <a:t>加</a:t>
            </a:r>
            <a:r>
              <a:rPr lang="zh-TW" altLang="en-US" u="sng" dirty="0" smtClean="0"/>
              <a:t>」</a:t>
            </a:r>
            <a:r>
              <a:rPr lang="zh-TW" altLang="zh-TW" u="sng" dirty="0" smtClean="0"/>
              <a:t>出質數</a:t>
            </a:r>
            <a:r>
              <a:rPr lang="zh-TW" altLang="zh-TW" dirty="0" smtClean="0"/>
              <a:t>？</a:t>
            </a:r>
            <a:endParaRPr lang="en-US" altLang="zh-TW" dirty="0" smtClean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zh-TW" dirty="0"/>
              <a:t>問題</a:t>
            </a:r>
            <a:r>
              <a:rPr lang="en-US" altLang="zh-TW" dirty="0"/>
              <a:t>(4)</a:t>
            </a:r>
            <a:r>
              <a:rPr lang="zh-TW" altLang="zh-TW" dirty="0"/>
              <a:t>：續接上一題，若質數</a:t>
            </a:r>
            <a:r>
              <a:rPr lang="zh-TW" altLang="zh-TW" dirty="0" smtClean="0"/>
              <a:t>除了</a:t>
            </a:r>
            <a:r>
              <a:rPr lang="zh-TW" altLang="en-US" dirty="0" smtClean="0"/>
              <a:t>２</a:t>
            </a:r>
            <a:r>
              <a:rPr lang="zh-TW" altLang="zh-TW" dirty="0" smtClean="0"/>
              <a:t>以外</a:t>
            </a:r>
            <a:r>
              <a:rPr lang="zh-TW" altLang="zh-TW" dirty="0"/>
              <a:t>，都是奇數，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/>
              <a:t>         </a:t>
            </a:r>
            <a:r>
              <a:rPr lang="zh-TW" altLang="zh-TW" u="sng" dirty="0"/>
              <a:t>則手上如果拿著</a:t>
            </a:r>
            <a:r>
              <a:rPr lang="zh-TW" altLang="zh-TW" u="sng" dirty="0">
                <a:solidFill>
                  <a:srgbClr val="FF0000"/>
                </a:solidFill>
              </a:rPr>
              <a:t>奇數牌</a:t>
            </a:r>
            <a:r>
              <a:rPr lang="zh-TW" altLang="zh-TW" u="sng" dirty="0"/>
              <a:t>，</a:t>
            </a:r>
            <a:r>
              <a:rPr lang="en-US" altLang="zh-TW" u="sng" dirty="0"/>
              <a:t/>
            </a:r>
            <a:br>
              <a:rPr lang="en-US" altLang="zh-TW" u="sng" dirty="0"/>
            </a:br>
            <a:r>
              <a:rPr lang="zh-TW" altLang="en-US" dirty="0"/>
              <a:t>         </a:t>
            </a:r>
            <a:r>
              <a:rPr lang="zh-TW" altLang="zh-TW" u="sng" dirty="0"/>
              <a:t>你該尋找奇數牌還是偶數</a:t>
            </a:r>
            <a:r>
              <a:rPr lang="zh-TW" altLang="zh-TW" u="sng" dirty="0" smtClean="0"/>
              <a:t>牌</a:t>
            </a:r>
            <a:r>
              <a:rPr lang="zh-TW" altLang="en-US" u="sng" dirty="0"/>
              <a:t>「</a:t>
            </a:r>
            <a:r>
              <a:rPr lang="zh-TW" altLang="zh-TW" u="sng" dirty="0" smtClean="0"/>
              <a:t>加</a:t>
            </a:r>
            <a:r>
              <a:rPr lang="zh-TW" altLang="en-US" u="sng" dirty="0"/>
              <a:t>」</a:t>
            </a:r>
            <a:r>
              <a:rPr lang="zh-TW" altLang="zh-TW" u="sng" dirty="0" smtClean="0"/>
              <a:t>出</a:t>
            </a:r>
            <a:r>
              <a:rPr lang="zh-TW" altLang="zh-TW" u="sng" dirty="0"/>
              <a:t>質數</a:t>
            </a:r>
            <a:r>
              <a:rPr lang="zh-TW" altLang="zh-TW" dirty="0"/>
              <a:t>？</a:t>
            </a:r>
            <a:endParaRPr lang="en-US" altLang="zh-TW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zh-TW" altLang="zh-TW" dirty="0" smtClean="0"/>
          </a:p>
          <a:p>
            <a:pPr marL="0" indent="0">
              <a:lnSpc>
                <a:spcPct val="100000"/>
              </a:lnSpc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7603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(</a:t>
            </a:r>
            <a:r>
              <a:rPr lang="zh-TW" altLang="en-US" dirty="0"/>
              <a:t>七</a:t>
            </a:r>
            <a:r>
              <a:rPr lang="en-US" altLang="zh-TW" dirty="0"/>
              <a:t>)</a:t>
            </a:r>
            <a:r>
              <a:rPr lang="zh-TW" altLang="zh-TW" b="1" dirty="0"/>
              <a:t>質數撲克牌</a:t>
            </a:r>
            <a:r>
              <a:rPr lang="zh-TW" altLang="zh-TW" b="1" dirty="0">
                <a:solidFill>
                  <a:srgbClr val="C00000"/>
                </a:solidFill>
              </a:rPr>
              <a:t>遊戲</a:t>
            </a:r>
            <a:r>
              <a:rPr lang="zh-TW" altLang="en-US" b="1" dirty="0">
                <a:solidFill>
                  <a:srgbClr val="C00000"/>
                </a:solidFill>
              </a:rPr>
              <a:t>策略</a:t>
            </a:r>
            <a:r>
              <a:rPr lang="zh-TW" altLang="zh-TW" b="1" dirty="0">
                <a:solidFill>
                  <a:srgbClr val="C00000"/>
                </a:solidFill>
              </a:rPr>
              <a:t>探討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916375" y="1507662"/>
            <a:ext cx="10515600" cy="1241946"/>
          </a:xfr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TW" altLang="zh-TW" sz="2400" dirty="0"/>
              <a:t>若質數除了「</a:t>
            </a:r>
            <a:r>
              <a:rPr lang="en-US" altLang="zh-TW" sz="2400" dirty="0"/>
              <a:t>2</a:t>
            </a:r>
            <a:r>
              <a:rPr lang="zh-TW" altLang="zh-TW" sz="2400" dirty="0"/>
              <a:t>」以外都是奇數</a:t>
            </a:r>
            <a:r>
              <a:rPr lang="zh-TW" altLang="zh-TW" sz="2400" dirty="0" smtClean="0"/>
              <a:t>，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zh-TW" altLang="zh-TW" sz="2400" dirty="0" smtClean="0">
                <a:solidFill>
                  <a:srgbClr val="FF0000"/>
                </a:solidFill>
              </a:rPr>
              <a:t>那麼</a:t>
            </a:r>
            <a:r>
              <a:rPr lang="zh-TW" altLang="zh-TW" sz="2400" dirty="0">
                <a:solidFill>
                  <a:srgbClr val="FF0000"/>
                </a:solidFill>
              </a:rPr>
              <a:t>遊戲中為了</a:t>
            </a:r>
            <a:r>
              <a:rPr lang="zh-TW" altLang="zh-TW" sz="2400" u="sng" dirty="0">
                <a:solidFill>
                  <a:srgbClr val="FF0000"/>
                </a:solidFill>
              </a:rPr>
              <a:t>湊「和」出質數</a:t>
            </a:r>
            <a:r>
              <a:rPr lang="zh-TW" altLang="zh-TW" sz="2400" dirty="0">
                <a:solidFill>
                  <a:srgbClr val="FF0000"/>
                </a:solidFill>
              </a:rPr>
              <a:t>，我們可以這樣思考：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4332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(</a:t>
            </a:r>
            <a:r>
              <a:rPr lang="zh-TW" altLang="en-US" dirty="0"/>
              <a:t>七</a:t>
            </a:r>
            <a:r>
              <a:rPr lang="en-US" altLang="zh-TW" dirty="0"/>
              <a:t>)</a:t>
            </a:r>
            <a:r>
              <a:rPr lang="zh-TW" altLang="zh-TW" b="1" dirty="0"/>
              <a:t>質數</a:t>
            </a:r>
            <a:r>
              <a:rPr lang="zh-TW" altLang="zh-TW" b="1" dirty="0" smtClean="0"/>
              <a:t>撲克牌</a:t>
            </a:r>
            <a:r>
              <a:rPr lang="zh-TW" altLang="zh-TW" b="1" dirty="0">
                <a:solidFill>
                  <a:srgbClr val="C00000"/>
                </a:solidFill>
              </a:rPr>
              <a:t>遊戲</a:t>
            </a:r>
            <a:r>
              <a:rPr lang="zh-TW" altLang="en-US" b="1" dirty="0">
                <a:solidFill>
                  <a:srgbClr val="C00000"/>
                </a:solidFill>
              </a:rPr>
              <a:t>策略</a:t>
            </a:r>
            <a:r>
              <a:rPr lang="zh-TW" altLang="zh-TW" b="1" dirty="0">
                <a:solidFill>
                  <a:srgbClr val="C00000"/>
                </a:solidFill>
              </a:rPr>
              <a:t>探討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916375" y="1507662"/>
            <a:ext cx="10515600" cy="1241946"/>
          </a:xfr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TW" altLang="zh-TW" sz="2400" dirty="0"/>
              <a:t>若質數除了「</a:t>
            </a:r>
            <a:r>
              <a:rPr lang="en-US" altLang="zh-TW" sz="2400" dirty="0"/>
              <a:t>2</a:t>
            </a:r>
            <a:r>
              <a:rPr lang="zh-TW" altLang="zh-TW" sz="2400" dirty="0"/>
              <a:t>」以外都是奇數</a:t>
            </a:r>
            <a:r>
              <a:rPr lang="zh-TW" altLang="zh-TW" sz="2400" dirty="0" smtClean="0"/>
              <a:t>，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zh-TW" altLang="zh-TW" sz="2400" dirty="0" smtClean="0">
                <a:solidFill>
                  <a:srgbClr val="C00000"/>
                </a:solidFill>
              </a:rPr>
              <a:t>那麼</a:t>
            </a:r>
            <a:r>
              <a:rPr lang="zh-TW" altLang="zh-TW" sz="2400" dirty="0">
                <a:solidFill>
                  <a:srgbClr val="C00000"/>
                </a:solidFill>
              </a:rPr>
              <a:t>遊戲中為了</a:t>
            </a:r>
            <a:r>
              <a:rPr lang="zh-TW" altLang="zh-TW" sz="2400" u="sng" dirty="0">
                <a:solidFill>
                  <a:srgbClr val="C00000"/>
                </a:solidFill>
              </a:rPr>
              <a:t>湊「和」出質數</a:t>
            </a:r>
            <a:r>
              <a:rPr lang="zh-TW" altLang="zh-TW" sz="2400" dirty="0">
                <a:solidFill>
                  <a:srgbClr val="C00000"/>
                </a:solidFill>
              </a:rPr>
              <a:t>，我們可以這樣思考：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zh-TW" altLang="en-US" dirty="0">
              <a:solidFill>
                <a:srgbClr val="C00000"/>
              </a:solidFill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1861783" y="2441222"/>
            <a:ext cx="8447229" cy="3862314"/>
            <a:chOff x="1861783" y="2441221"/>
            <a:chExt cx="8447229" cy="3862314"/>
          </a:xfrm>
        </p:grpSpPr>
        <p:grpSp>
          <p:nvGrpSpPr>
            <p:cNvPr id="53" name="群組 52"/>
            <p:cNvGrpSpPr/>
            <p:nvPr/>
          </p:nvGrpSpPr>
          <p:grpSpPr>
            <a:xfrm>
              <a:off x="1861783" y="2441221"/>
              <a:ext cx="8447229" cy="3862314"/>
              <a:chOff x="1127016" y="1049149"/>
              <a:chExt cx="8447229" cy="3862314"/>
            </a:xfrm>
          </p:grpSpPr>
          <p:sp>
            <p:nvSpPr>
              <p:cNvPr id="54" name="圓角矩形 53"/>
              <p:cNvSpPr/>
              <p:nvPr/>
            </p:nvSpPr>
            <p:spPr>
              <a:xfrm>
                <a:off x="4079930" y="1694030"/>
                <a:ext cx="1030778" cy="1434551"/>
              </a:xfrm>
              <a:prstGeom prst="roundRect">
                <a:avLst>
                  <a:gd name="adj" fmla="val 9409"/>
                </a:avLst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latin typeface="華康宗楷體W7" panose="03000709000000000000" pitchFamily="65" charset="-120"/>
                  <a:ea typeface="華康宗楷體W7" panose="03000709000000000000" pitchFamily="65" charset="-120"/>
                </a:endParaRPr>
              </a:p>
            </p:txBody>
          </p:sp>
          <p:sp>
            <p:nvSpPr>
              <p:cNvPr id="55" name="圓角矩形 54"/>
              <p:cNvSpPr/>
              <p:nvPr/>
            </p:nvSpPr>
            <p:spPr>
              <a:xfrm>
                <a:off x="5545741" y="1694030"/>
                <a:ext cx="1030778" cy="1434551"/>
              </a:xfrm>
              <a:prstGeom prst="roundRect">
                <a:avLst>
                  <a:gd name="adj" fmla="val 9409"/>
                </a:avLst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latin typeface="華康宗楷體W7" panose="03000709000000000000" pitchFamily="65" charset="-120"/>
                  <a:ea typeface="華康宗楷體W7" panose="03000709000000000000" pitchFamily="65" charset="-120"/>
                </a:endParaRPr>
              </a:p>
            </p:txBody>
          </p:sp>
          <p:sp>
            <p:nvSpPr>
              <p:cNvPr id="56" name="圓角矩形 55"/>
              <p:cNvSpPr/>
              <p:nvPr/>
            </p:nvSpPr>
            <p:spPr>
              <a:xfrm>
                <a:off x="2276421" y="3450785"/>
                <a:ext cx="1425553" cy="1434551"/>
              </a:xfrm>
              <a:prstGeom prst="roundRect">
                <a:avLst>
                  <a:gd name="adj" fmla="val 9409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2000" dirty="0" smtClean="0">
                    <a:solidFill>
                      <a:srgbClr val="FF0000"/>
                    </a:solidFill>
                    <a:latin typeface="華康宗楷體W7" panose="03000709000000000000" pitchFamily="65" charset="-120"/>
                    <a:ea typeface="華康宗楷體W7" panose="03000709000000000000" pitchFamily="65" charset="-120"/>
                  </a:rPr>
                  <a:t>奇數質數</a:t>
                </a:r>
              </a:p>
            </p:txBody>
          </p:sp>
          <p:sp>
            <p:nvSpPr>
              <p:cNvPr id="57" name="圓角矩形 56"/>
              <p:cNvSpPr/>
              <p:nvPr/>
            </p:nvSpPr>
            <p:spPr>
              <a:xfrm>
                <a:off x="4079930" y="3450786"/>
                <a:ext cx="1030778" cy="1434551"/>
              </a:xfrm>
              <a:prstGeom prst="roundRect">
                <a:avLst>
                  <a:gd name="adj" fmla="val 9409"/>
                </a:avLst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latin typeface="華康宗楷體W7" panose="03000709000000000000" pitchFamily="65" charset="-120"/>
                  <a:ea typeface="華康宗楷體W7" panose="03000709000000000000" pitchFamily="65" charset="-120"/>
                </a:endParaRPr>
              </a:p>
            </p:txBody>
          </p:sp>
          <p:sp>
            <p:nvSpPr>
              <p:cNvPr id="58" name="圓角矩形 57"/>
              <p:cNvSpPr/>
              <p:nvPr/>
            </p:nvSpPr>
            <p:spPr>
              <a:xfrm>
                <a:off x="5545741" y="3450786"/>
                <a:ext cx="1030778" cy="1434551"/>
              </a:xfrm>
              <a:prstGeom prst="roundRect">
                <a:avLst>
                  <a:gd name="adj" fmla="val 9409"/>
                </a:avLst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latin typeface="華康宗楷體W7" panose="03000709000000000000" pitchFamily="65" charset="-120"/>
                  <a:ea typeface="華康宗楷體W7" panose="03000709000000000000" pitchFamily="65" charset="-120"/>
                </a:endParaRPr>
              </a:p>
            </p:txBody>
          </p:sp>
          <p:sp>
            <p:nvSpPr>
              <p:cNvPr id="59" name="文字方塊 58"/>
              <p:cNvSpPr txBox="1"/>
              <p:nvPr/>
            </p:nvSpPr>
            <p:spPr>
              <a:xfrm>
                <a:off x="3627290" y="2226639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b="1" dirty="0" smtClean="0">
                    <a:latin typeface="華康宗楷體W7" panose="03000709000000000000" pitchFamily="65" charset="-120"/>
                    <a:ea typeface="華康宗楷體W7" panose="03000709000000000000" pitchFamily="65" charset="-120"/>
                  </a:rPr>
                  <a:t>＝</a:t>
                </a:r>
                <a:endParaRPr lang="zh-TW" altLang="en-US" b="1" dirty="0">
                  <a:latin typeface="華康宗楷體W7" panose="03000709000000000000" pitchFamily="65" charset="-120"/>
                  <a:ea typeface="華康宗楷體W7" panose="03000709000000000000" pitchFamily="65" charset="-120"/>
                </a:endParaRPr>
              </a:p>
            </p:txBody>
          </p:sp>
          <p:sp>
            <p:nvSpPr>
              <p:cNvPr id="60" name="文字方塊 59"/>
              <p:cNvSpPr txBox="1"/>
              <p:nvPr/>
            </p:nvSpPr>
            <p:spPr>
              <a:xfrm>
                <a:off x="5130243" y="2213939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b="1" dirty="0">
                    <a:latin typeface="華康宗楷體W7" panose="03000709000000000000" pitchFamily="65" charset="-120"/>
                    <a:ea typeface="華康宗楷體W7" panose="03000709000000000000" pitchFamily="65" charset="-120"/>
                  </a:rPr>
                  <a:t>＋</a:t>
                </a:r>
              </a:p>
            </p:txBody>
          </p:sp>
          <p:sp>
            <p:nvSpPr>
              <p:cNvPr id="61" name="文字方塊 60"/>
              <p:cNvSpPr txBox="1"/>
              <p:nvPr/>
            </p:nvSpPr>
            <p:spPr>
              <a:xfrm>
                <a:off x="3629853" y="3983395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b="1" dirty="0" smtClean="0">
                    <a:latin typeface="華康宗楷體W7" panose="03000709000000000000" pitchFamily="65" charset="-120"/>
                    <a:ea typeface="華康宗楷體W7" panose="03000709000000000000" pitchFamily="65" charset="-120"/>
                  </a:rPr>
                  <a:t>＝</a:t>
                </a:r>
                <a:endParaRPr lang="zh-TW" altLang="en-US" b="1" dirty="0">
                  <a:latin typeface="華康宗楷體W7" panose="03000709000000000000" pitchFamily="65" charset="-120"/>
                  <a:ea typeface="華康宗楷體W7" panose="03000709000000000000" pitchFamily="65" charset="-120"/>
                </a:endParaRPr>
              </a:p>
            </p:txBody>
          </p:sp>
          <p:sp>
            <p:nvSpPr>
              <p:cNvPr id="62" name="文字方塊 61"/>
              <p:cNvSpPr txBox="1"/>
              <p:nvPr/>
            </p:nvSpPr>
            <p:spPr>
              <a:xfrm>
                <a:off x="5110708" y="3989105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b="1" dirty="0">
                    <a:latin typeface="華康宗楷體W7" panose="03000709000000000000" pitchFamily="65" charset="-120"/>
                    <a:ea typeface="華康宗楷體W7" panose="03000709000000000000" pitchFamily="65" charset="-120"/>
                  </a:rPr>
                  <a:t>＋</a:t>
                </a:r>
              </a:p>
            </p:txBody>
          </p:sp>
          <p:sp>
            <p:nvSpPr>
              <p:cNvPr id="63" name="文字方塊 62"/>
              <p:cNvSpPr txBox="1"/>
              <p:nvPr/>
            </p:nvSpPr>
            <p:spPr>
              <a:xfrm>
                <a:off x="4161481" y="3983395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dirty="0" smtClean="0">
                    <a:latin typeface="華康宗楷體W7" panose="03000709000000000000" pitchFamily="65" charset="-120"/>
                    <a:ea typeface="華康宗楷體W7" panose="03000709000000000000" pitchFamily="65" charset="-120"/>
                  </a:rPr>
                  <a:t>奇數牌</a:t>
                </a:r>
                <a:endParaRPr lang="zh-TW" altLang="en-US" dirty="0">
                  <a:latin typeface="華康宗楷體W7" panose="03000709000000000000" pitchFamily="65" charset="-120"/>
                  <a:ea typeface="華康宗楷體W7" panose="03000709000000000000" pitchFamily="65" charset="-120"/>
                </a:endParaRPr>
              </a:p>
            </p:txBody>
          </p:sp>
          <p:sp>
            <p:nvSpPr>
              <p:cNvPr id="64" name="圓角矩形 63"/>
              <p:cNvSpPr/>
              <p:nvPr/>
            </p:nvSpPr>
            <p:spPr>
              <a:xfrm>
                <a:off x="7077656" y="3476912"/>
                <a:ext cx="1030778" cy="1434551"/>
              </a:xfrm>
              <a:prstGeom prst="roundRect">
                <a:avLst>
                  <a:gd name="adj" fmla="val 9409"/>
                </a:avLst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latin typeface="華康宗楷體W7" panose="03000709000000000000" pitchFamily="65" charset="-120"/>
                  <a:ea typeface="華康宗楷體W7" panose="03000709000000000000" pitchFamily="65" charset="-120"/>
                </a:endParaRPr>
              </a:p>
            </p:txBody>
          </p:sp>
          <p:sp>
            <p:nvSpPr>
              <p:cNvPr id="65" name="圓角矩形 64"/>
              <p:cNvSpPr/>
              <p:nvPr/>
            </p:nvSpPr>
            <p:spPr>
              <a:xfrm>
                <a:off x="8543467" y="3476912"/>
                <a:ext cx="1030778" cy="1434551"/>
              </a:xfrm>
              <a:prstGeom prst="roundRect">
                <a:avLst>
                  <a:gd name="adj" fmla="val 9409"/>
                </a:avLst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latin typeface="華康宗楷體W7" panose="03000709000000000000" pitchFamily="65" charset="-120"/>
                  <a:ea typeface="華康宗楷體W7" panose="03000709000000000000" pitchFamily="65" charset="-120"/>
                </a:endParaRPr>
              </a:p>
            </p:txBody>
          </p:sp>
          <p:sp>
            <p:nvSpPr>
              <p:cNvPr id="66" name="文字方塊 65"/>
              <p:cNvSpPr txBox="1"/>
              <p:nvPr/>
            </p:nvSpPr>
            <p:spPr>
              <a:xfrm>
                <a:off x="8108434" y="3989831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b="1" dirty="0">
                    <a:latin typeface="華康宗楷體W7" panose="03000709000000000000" pitchFamily="65" charset="-120"/>
                    <a:ea typeface="華康宗楷體W7" panose="03000709000000000000" pitchFamily="65" charset="-120"/>
                  </a:rPr>
                  <a:t>＋</a:t>
                </a:r>
              </a:p>
            </p:txBody>
          </p:sp>
          <p:sp>
            <p:nvSpPr>
              <p:cNvPr id="67" name="文字方塊 66"/>
              <p:cNvSpPr txBox="1"/>
              <p:nvPr/>
            </p:nvSpPr>
            <p:spPr>
              <a:xfrm>
                <a:off x="7159207" y="4009521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dirty="0" smtClean="0">
                    <a:latin typeface="華康宗楷體W7" panose="03000709000000000000" pitchFamily="65" charset="-120"/>
                    <a:ea typeface="華康宗楷體W7" panose="03000709000000000000" pitchFamily="65" charset="-120"/>
                  </a:rPr>
                  <a:t>偶數牌</a:t>
                </a:r>
                <a:endParaRPr lang="zh-TW" altLang="en-US" dirty="0">
                  <a:latin typeface="華康宗楷體W7" panose="03000709000000000000" pitchFamily="65" charset="-120"/>
                  <a:ea typeface="華康宗楷體W7" panose="03000709000000000000" pitchFamily="65" charset="-120"/>
                </a:endParaRPr>
              </a:p>
            </p:txBody>
          </p:sp>
          <p:sp>
            <p:nvSpPr>
              <p:cNvPr id="68" name="文字方塊 67"/>
              <p:cNvSpPr txBox="1"/>
              <p:nvPr/>
            </p:nvSpPr>
            <p:spPr>
              <a:xfrm>
                <a:off x="6615713" y="3995455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TW" altLang="en-US" b="1" dirty="0" smtClean="0">
                    <a:latin typeface="華康宗楷體W7" panose="03000709000000000000" pitchFamily="65" charset="-120"/>
                    <a:ea typeface="華康宗楷體W7" panose="03000709000000000000" pitchFamily="65" charset="-120"/>
                  </a:rPr>
                  <a:t>＝</a:t>
                </a:r>
                <a:endParaRPr lang="zh-TW" altLang="en-US" b="1" dirty="0">
                  <a:latin typeface="華康宗楷體W7" panose="03000709000000000000" pitchFamily="65" charset="-120"/>
                  <a:ea typeface="華康宗楷體W7" panose="03000709000000000000" pitchFamily="65" charset="-120"/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5724464" y="2183469"/>
                <a:ext cx="673331" cy="430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latin typeface="華康宗楷體W7" panose="03000709000000000000" pitchFamily="65" charset="-120"/>
                  <a:ea typeface="華康宗楷體W7" panose="03000709000000000000" pitchFamily="65" charset="-120"/>
                </a:endParaRPr>
              </a:p>
            </p:txBody>
          </p:sp>
          <p:sp>
            <p:nvSpPr>
              <p:cNvPr id="70" name="矩形 69"/>
              <p:cNvSpPr/>
              <p:nvPr/>
            </p:nvSpPr>
            <p:spPr>
              <a:xfrm>
                <a:off x="5732504" y="3965625"/>
                <a:ext cx="673331" cy="430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latin typeface="華康宗楷體W7" panose="03000709000000000000" pitchFamily="65" charset="-120"/>
                  <a:ea typeface="華康宗楷體W7" panose="03000709000000000000" pitchFamily="65" charset="-120"/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8733851" y="3968966"/>
                <a:ext cx="673331" cy="430272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>
                  <a:latin typeface="華康宗楷體W7" panose="03000709000000000000" pitchFamily="65" charset="-120"/>
                  <a:ea typeface="華康宗楷體W7" panose="03000709000000000000" pitchFamily="65" charset="-120"/>
                </a:endParaRPr>
              </a:p>
            </p:txBody>
          </p:sp>
          <p:sp>
            <p:nvSpPr>
              <p:cNvPr id="72" name="圓角矩形 71"/>
              <p:cNvSpPr/>
              <p:nvPr/>
            </p:nvSpPr>
            <p:spPr>
              <a:xfrm>
                <a:off x="1127016" y="2883822"/>
                <a:ext cx="942403" cy="662621"/>
              </a:xfrm>
              <a:prstGeom prst="roundRect">
                <a:avLst>
                  <a:gd name="adj" fmla="val 9409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2400" dirty="0" smtClean="0">
                    <a:solidFill>
                      <a:srgbClr val="FF0000"/>
                    </a:solidFill>
                    <a:latin typeface="華康宗楷體W7" panose="03000709000000000000" pitchFamily="65" charset="-120"/>
                    <a:ea typeface="華康宗楷體W7" panose="03000709000000000000" pitchFamily="65" charset="-120"/>
                  </a:rPr>
                  <a:t>質數</a:t>
                </a:r>
                <a:endParaRPr lang="zh-TW" altLang="en-US" sz="2400" dirty="0">
                  <a:solidFill>
                    <a:srgbClr val="FF0000"/>
                  </a:solidFill>
                  <a:latin typeface="華康宗楷體W7" panose="03000709000000000000" pitchFamily="65" charset="-120"/>
                  <a:ea typeface="華康宗楷體W7" panose="03000709000000000000" pitchFamily="65" charset="-120"/>
                </a:endParaRPr>
              </a:p>
            </p:txBody>
          </p:sp>
          <p:sp>
            <p:nvSpPr>
              <p:cNvPr id="74" name="左大括弧 2"/>
              <p:cNvSpPr/>
              <p:nvPr/>
            </p:nvSpPr>
            <p:spPr>
              <a:xfrm>
                <a:off x="1979454" y="2402006"/>
                <a:ext cx="357555" cy="1780902"/>
              </a:xfrm>
              <a:custGeom>
                <a:avLst/>
                <a:gdLst>
                  <a:gd name="connsiteX0" fmla="*/ 197981 w 197981"/>
                  <a:gd name="connsiteY0" fmla="*/ 1756756 h 1756756"/>
                  <a:gd name="connsiteX1" fmla="*/ 98990 w 197981"/>
                  <a:gd name="connsiteY1" fmla="*/ 1740258 h 1756756"/>
                  <a:gd name="connsiteX2" fmla="*/ 98991 w 197981"/>
                  <a:gd name="connsiteY2" fmla="*/ 894876 h 1756756"/>
                  <a:gd name="connsiteX3" fmla="*/ 0 w 197981"/>
                  <a:gd name="connsiteY3" fmla="*/ 878378 h 1756756"/>
                  <a:gd name="connsiteX4" fmla="*/ 98991 w 197981"/>
                  <a:gd name="connsiteY4" fmla="*/ 861880 h 1756756"/>
                  <a:gd name="connsiteX5" fmla="*/ 98991 w 197981"/>
                  <a:gd name="connsiteY5" fmla="*/ 16498 h 1756756"/>
                  <a:gd name="connsiteX6" fmla="*/ 197982 w 197981"/>
                  <a:gd name="connsiteY6" fmla="*/ 0 h 1756756"/>
                  <a:gd name="connsiteX7" fmla="*/ 197981 w 197981"/>
                  <a:gd name="connsiteY7" fmla="*/ 1756756 h 1756756"/>
                  <a:gd name="connsiteX0" fmla="*/ 197981 w 197981"/>
                  <a:gd name="connsiteY0" fmla="*/ 1756756 h 1756756"/>
                  <a:gd name="connsiteX1" fmla="*/ 98990 w 197981"/>
                  <a:gd name="connsiteY1" fmla="*/ 1740258 h 1756756"/>
                  <a:gd name="connsiteX2" fmla="*/ 98991 w 197981"/>
                  <a:gd name="connsiteY2" fmla="*/ 894876 h 1756756"/>
                  <a:gd name="connsiteX3" fmla="*/ 0 w 197981"/>
                  <a:gd name="connsiteY3" fmla="*/ 878378 h 1756756"/>
                  <a:gd name="connsiteX4" fmla="*/ 98991 w 197981"/>
                  <a:gd name="connsiteY4" fmla="*/ 861880 h 1756756"/>
                  <a:gd name="connsiteX5" fmla="*/ 98991 w 197981"/>
                  <a:gd name="connsiteY5" fmla="*/ 16498 h 1756756"/>
                  <a:gd name="connsiteX6" fmla="*/ 197982 w 197981"/>
                  <a:gd name="connsiteY6" fmla="*/ 0 h 1756756"/>
                  <a:gd name="connsiteX0" fmla="*/ 197991 w 197992"/>
                  <a:gd name="connsiteY0" fmla="*/ 1756756 h 1756756"/>
                  <a:gd name="connsiteX1" fmla="*/ 99000 w 197992"/>
                  <a:gd name="connsiteY1" fmla="*/ 1740258 h 1756756"/>
                  <a:gd name="connsiteX2" fmla="*/ 99001 w 197992"/>
                  <a:gd name="connsiteY2" fmla="*/ 894876 h 1756756"/>
                  <a:gd name="connsiteX3" fmla="*/ 10 w 197992"/>
                  <a:gd name="connsiteY3" fmla="*/ 878378 h 1756756"/>
                  <a:gd name="connsiteX4" fmla="*/ 99001 w 197992"/>
                  <a:gd name="connsiteY4" fmla="*/ 861880 h 1756756"/>
                  <a:gd name="connsiteX5" fmla="*/ 99001 w 197992"/>
                  <a:gd name="connsiteY5" fmla="*/ 16498 h 1756756"/>
                  <a:gd name="connsiteX6" fmla="*/ 197992 w 197992"/>
                  <a:gd name="connsiteY6" fmla="*/ 0 h 1756756"/>
                  <a:gd name="connsiteX7" fmla="*/ 197991 w 197992"/>
                  <a:gd name="connsiteY7" fmla="*/ 1756756 h 1756756"/>
                  <a:gd name="connsiteX0" fmla="*/ 197991 w 197992"/>
                  <a:gd name="connsiteY0" fmla="*/ 1756756 h 1756756"/>
                  <a:gd name="connsiteX1" fmla="*/ 99000 w 197992"/>
                  <a:gd name="connsiteY1" fmla="*/ 1740258 h 1756756"/>
                  <a:gd name="connsiteX2" fmla="*/ 99001 w 197992"/>
                  <a:gd name="connsiteY2" fmla="*/ 894876 h 1756756"/>
                  <a:gd name="connsiteX3" fmla="*/ 10 w 197992"/>
                  <a:gd name="connsiteY3" fmla="*/ 878378 h 1756756"/>
                  <a:gd name="connsiteX4" fmla="*/ 106145 w 197992"/>
                  <a:gd name="connsiteY4" fmla="*/ 823780 h 1756756"/>
                  <a:gd name="connsiteX5" fmla="*/ 99001 w 197992"/>
                  <a:gd name="connsiteY5" fmla="*/ 16498 h 1756756"/>
                  <a:gd name="connsiteX6" fmla="*/ 197992 w 197992"/>
                  <a:gd name="connsiteY6" fmla="*/ 0 h 1756756"/>
                  <a:gd name="connsiteX0" fmla="*/ 197991 w 197992"/>
                  <a:gd name="connsiteY0" fmla="*/ 1756756 h 1806221"/>
                  <a:gd name="connsiteX1" fmla="*/ 99000 w 197992"/>
                  <a:gd name="connsiteY1" fmla="*/ 1740258 h 1806221"/>
                  <a:gd name="connsiteX2" fmla="*/ 99001 w 197992"/>
                  <a:gd name="connsiteY2" fmla="*/ 894876 h 1806221"/>
                  <a:gd name="connsiteX3" fmla="*/ 10 w 197992"/>
                  <a:gd name="connsiteY3" fmla="*/ 878378 h 1806221"/>
                  <a:gd name="connsiteX4" fmla="*/ 99001 w 197992"/>
                  <a:gd name="connsiteY4" fmla="*/ 861880 h 1806221"/>
                  <a:gd name="connsiteX5" fmla="*/ 99001 w 197992"/>
                  <a:gd name="connsiteY5" fmla="*/ 16498 h 1806221"/>
                  <a:gd name="connsiteX6" fmla="*/ 197992 w 197992"/>
                  <a:gd name="connsiteY6" fmla="*/ 0 h 1806221"/>
                  <a:gd name="connsiteX7" fmla="*/ 197991 w 197992"/>
                  <a:gd name="connsiteY7" fmla="*/ 1756756 h 1806221"/>
                  <a:gd name="connsiteX0" fmla="*/ 197991 w 197992"/>
                  <a:gd name="connsiteY0" fmla="*/ 1756756 h 1806221"/>
                  <a:gd name="connsiteX1" fmla="*/ 99000 w 197992"/>
                  <a:gd name="connsiteY1" fmla="*/ 1740258 h 1806221"/>
                  <a:gd name="connsiteX2" fmla="*/ 99001 w 197992"/>
                  <a:gd name="connsiteY2" fmla="*/ 928214 h 1806221"/>
                  <a:gd name="connsiteX3" fmla="*/ 10 w 197992"/>
                  <a:gd name="connsiteY3" fmla="*/ 878378 h 1806221"/>
                  <a:gd name="connsiteX4" fmla="*/ 106145 w 197992"/>
                  <a:gd name="connsiteY4" fmla="*/ 823780 h 1806221"/>
                  <a:gd name="connsiteX5" fmla="*/ 99001 w 197992"/>
                  <a:gd name="connsiteY5" fmla="*/ 16498 h 1806221"/>
                  <a:gd name="connsiteX6" fmla="*/ 197992 w 197992"/>
                  <a:gd name="connsiteY6" fmla="*/ 0 h 1806221"/>
                  <a:gd name="connsiteX0" fmla="*/ 197991 w 197992"/>
                  <a:gd name="connsiteY0" fmla="*/ 1756756 h 1806221"/>
                  <a:gd name="connsiteX1" fmla="*/ 99000 w 197992"/>
                  <a:gd name="connsiteY1" fmla="*/ 1740258 h 1806221"/>
                  <a:gd name="connsiteX2" fmla="*/ 99001 w 197992"/>
                  <a:gd name="connsiteY2" fmla="*/ 894876 h 1806221"/>
                  <a:gd name="connsiteX3" fmla="*/ 10 w 197992"/>
                  <a:gd name="connsiteY3" fmla="*/ 878378 h 1806221"/>
                  <a:gd name="connsiteX4" fmla="*/ 99001 w 197992"/>
                  <a:gd name="connsiteY4" fmla="*/ 861880 h 1806221"/>
                  <a:gd name="connsiteX5" fmla="*/ 99001 w 197992"/>
                  <a:gd name="connsiteY5" fmla="*/ 16498 h 1806221"/>
                  <a:gd name="connsiteX6" fmla="*/ 197992 w 197992"/>
                  <a:gd name="connsiteY6" fmla="*/ 0 h 1806221"/>
                  <a:gd name="connsiteX7" fmla="*/ 197991 w 197992"/>
                  <a:gd name="connsiteY7" fmla="*/ 1756756 h 1806221"/>
                  <a:gd name="connsiteX0" fmla="*/ 197991 w 197992"/>
                  <a:gd name="connsiteY0" fmla="*/ 1756756 h 1806221"/>
                  <a:gd name="connsiteX1" fmla="*/ 99000 w 197992"/>
                  <a:gd name="connsiteY1" fmla="*/ 1740258 h 1806221"/>
                  <a:gd name="connsiteX2" fmla="*/ 99001 w 197992"/>
                  <a:gd name="connsiteY2" fmla="*/ 928214 h 1806221"/>
                  <a:gd name="connsiteX3" fmla="*/ 10 w 197992"/>
                  <a:gd name="connsiteY3" fmla="*/ 878378 h 1806221"/>
                  <a:gd name="connsiteX4" fmla="*/ 106145 w 197992"/>
                  <a:gd name="connsiteY4" fmla="*/ 845212 h 1806221"/>
                  <a:gd name="connsiteX5" fmla="*/ 99001 w 197992"/>
                  <a:gd name="connsiteY5" fmla="*/ 16498 h 1806221"/>
                  <a:gd name="connsiteX6" fmla="*/ 197992 w 197992"/>
                  <a:gd name="connsiteY6" fmla="*/ 0 h 1806221"/>
                  <a:gd name="connsiteX0" fmla="*/ 197986 w 197987"/>
                  <a:gd name="connsiteY0" fmla="*/ 1756756 h 1807800"/>
                  <a:gd name="connsiteX1" fmla="*/ 98995 w 197987"/>
                  <a:gd name="connsiteY1" fmla="*/ 1740258 h 1807800"/>
                  <a:gd name="connsiteX2" fmla="*/ 98996 w 197987"/>
                  <a:gd name="connsiteY2" fmla="*/ 894876 h 1807800"/>
                  <a:gd name="connsiteX3" fmla="*/ 5 w 197987"/>
                  <a:gd name="connsiteY3" fmla="*/ 878378 h 1807800"/>
                  <a:gd name="connsiteX4" fmla="*/ 98996 w 197987"/>
                  <a:gd name="connsiteY4" fmla="*/ 861880 h 1807800"/>
                  <a:gd name="connsiteX5" fmla="*/ 98996 w 197987"/>
                  <a:gd name="connsiteY5" fmla="*/ 16498 h 1807800"/>
                  <a:gd name="connsiteX6" fmla="*/ 197987 w 197987"/>
                  <a:gd name="connsiteY6" fmla="*/ 0 h 1807800"/>
                  <a:gd name="connsiteX7" fmla="*/ 197986 w 197987"/>
                  <a:gd name="connsiteY7" fmla="*/ 1756756 h 1807800"/>
                  <a:gd name="connsiteX0" fmla="*/ 197986 w 197987"/>
                  <a:gd name="connsiteY0" fmla="*/ 1756756 h 1807800"/>
                  <a:gd name="connsiteX1" fmla="*/ 98995 w 197987"/>
                  <a:gd name="connsiteY1" fmla="*/ 1740258 h 1807800"/>
                  <a:gd name="connsiteX2" fmla="*/ 101377 w 197987"/>
                  <a:gd name="connsiteY2" fmla="*/ 906783 h 1807800"/>
                  <a:gd name="connsiteX3" fmla="*/ 5 w 197987"/>
                  <a:gd name="connsiteY3" fmla="*/ 878378 h 1807800"/>
                  <a:gd name="connsiteX4" fmla="*/ 106140 w 197987"/>
                  <a:gd name="connsiteY4" fmla="*/ 845212 h 1807800"/>
                  <a:gd name="connsiteX5" fmla="*/ 98996 w 197987"/>
                  <a:gd name="connsiteY5" fmla="*/ 16498 h 1807800"/>
                  <a:gd name="connsiteX6" fmla="*/ 197987 w 197987"/>
                  <a:gd name="connsiteY6" fmla="*/ 0 h 1807800"/>
                  <a:gd name="connsiteX0" fmla="*/ 197986 w 209893"/>
                  <a:gd name="connsiteY0" fmla="*/ 1756756 h 1819496"/>
                  <a:gd name="connsiteX1" fmla="*/ 98995 w 209893"/>
                  <a:gd name="connsiteY1" fmla="*/ 1740258 h 1819496"/>
                  <a:gd name="connsiteX2" fmla="*/ 98996 w 209893"/>
                  <a:gd name="connsiteY2" fmla="*/ 894876 h 1819496"/>
                  <a:gd name="connsiteX3" fmla="*/ 5 w 209893"/>
                  <a:gd name="connsiteY3" fmla="*/ 878378 h 1819496"/>
                  <a:gd name="connsiteX4" fmla="*/ 98996 w 209893"/>
                  <a:gd name="connsiteY4" fmla="*/ 861880 h 1819496"/>
                  <a:gd name="connsiteX5" fmla="*/ 98996 w 209893"/>
                  <a:gd name="connsiteY5" fmla="*/ 16498 h 1819496"/>
                  <a:gd name="connsiteX6" fmla="*/ 197987 w 209893"/>
                  <a:gd name="connsiteY6" fmla="*/ 0 h 1819496"/>
                  <a:gd name="connsiteX7" fmla="*/ 197986 w 209893"/>
                  <a:gd name="connsiteY7" fmla="*/ 1756756 h 1819496"/>
                  <a:gd name="connsiteX0" fmla="*/ 209893 w 209893"/>
                  <a:gd name="connsiteY0" fmla="*/ 1785331 h 1819496"/>
                  <a:gd name="connsiteX1" fmla="*/ 98995 w 209893"/>
                  <a:gd name="connsiteY1" fmla="*/ 1740258 h 1819496"/>
                  <a:gd name="connsiteX2" fmla="*/ 101377 w 209893"/>
                  <a:gd name="connsiteY2" fmla="*/ 906783 h 1819496"/>
                  <a:gd name="connsiteX3" fmla="*/ 5 w 209893"/>
                  <a:gd name="connsiteY3" fmla="*/ 878378 h 1819496"/>
                  <a:gd name="connsiteX4" fmla="*/ 106140 w 209893"/>
                  <a:gd name="connsiteY4" fmla="*/ 845212 h 1819496"/>
                  <a:gd name="connsiteX5" fmla="*/ 98996 w 209893"/>
                  <a:gd name="connsiteY5" fmla="*/ 16498 h 1819496"/>
                  <a:gd name="connsiteX6" fmla="*/ 197987 w 209893"/>
                  <a:gd name="connsiteY6" fmla="*/ 0 h 1819496"/>
                  <a:gd name="connsiteX0" fmla="*/ 197986 w 209893"/>
                  <a:gd name="connsiteY0" fmla="*/ 1756756 h 1827472"/>
                  <a:gd name="connsiteX1" fmla="*/ 98995 w 209893"/>
                  <a:gd name="connsiteY1" fmla="*/ 1740258 h 1827472"/>
                  <a:gd name="connsiteX2" fmla="*/ 98996 w 209893"/>
                  <a:gd name="connsiteY2" fmla="*/ 894876 h 1827472"/>
                  <a:gd name="connsiteX3" fmla="*/ 5 w 209893"/>
                  <a:gd name="connsiteY3" fmla="*/ 878378 h 1827472"/>
                  <a:gd name="connsiteX4" fmla="*/ 98996 w 209893"/>
                  <a:gd name="connsiteY4" fmla="*/ 861880 h 1827472"/>
                  <a:gd name="connsiteX5" fmla="*/ 98996 w 209893"/>
                  <a:gd name="connsiteY5" fmla="*/ 16498 h 1827472"/>
                  <a:gd name="connsiteX6" fmla="*/ 197987 w 209893"/>
                  <a:gd name="connsiteY6" fmla="*/ 0 h 1827472"/>
                  <a:gd name="connsiteX7" fmla="*/ 197986 w 209893"/>
                  <a:gd name="connsiteY7" fmla="*/ 1756756 h 1827472"/>
                  <a:gd name="connsiteX0" fmla="*/ 209893 w 209893"/>
                  <a:gd name="connsiteY0" fmla="*/ 1802000 h 1827472"/>
                  <a:gd name="connsiteX1" fmla="*/ 98995 w 209893"/>
                  <a:gd name="connsiteY1" fmla="*/ 1740258 h 1827472"/>
                  <a:gd name="connsiteX2" fmla="*/ 101377 w 209893"/>
                  <a:gd name="connsiteY2" fmla="*/ 906783 h 1827472"/>
                  <a:gd name="connsiteX3" fmla="*/ 5 w 209893"/>
                  <a:gd name="connsiteY3" fmla="*/ 878378 h 1827472"/>
                  <a:gd name="connsiteX4" fmla="*/ 106140 w 209893"/>
                  <a:gd name="connsiteY4" fmla="*/ 845212 h 1827472"/>
                  <a:gd name="connsiteX5" fmla="*/ 98996 w 209893"/>
                  <a:gd name="connsiteY5" fmla="*/ 16498 h 1827472"/>
                  <a:gd name="connsiteX6" fmla="*/ 197987 w 209893"/>
                  <a:gd name="connsiteY6" fmla="*/ 0 h 1827472"/>
                  <a:gd name="connsiteX0" fmla="*/ 197986 w 207512"/>
                  <a:gd name="connsiteY0" fmla="*/ 1756756 h 1842132"/>
                  <a:gd name="connsiteX1" fmla="*/ 98995 w 207512"/>
                  <a:gd name="connsiteY1" fmla="*/ 1740258 h 1842132"/>
                  <a:gd name="connsiteX2" fmla="*/ 98996 w 207512"/>
                  <a:gd name="connsiteY2" fmla="*/ 894876 h 1842132"/>
                  <a:gd name="connsiteX3" fmla="*/ 5 w 207512"/>
                  <a:gd name="connsiteY3" fmla="*/ 878378 h 1842132"/>
                  <a:gd name="connsiteX4" fmla="*/ 98996 w 207512"/>
                  <a:gd name="connsiteY4" fmla="*/ 861880 h 1842132"/>
                  <a:gd name="connsiteX5" fmla="*/ 98996 w 207512"/>
                  <a:gd name="connsiteY5" fmla="*/ 16498 h 1842132"/>
                  <a:gd name="connsiteX6" fmla="*/ 197987 w 207512"/>
                  <a:gd name="connsiteY6" fmla="*/ 0 h 1842132"/>
                  <a:gd name="connsiteX7" fmla="*/ 197986 w 207512"/>
                  <a:gd name="connsiteY7" fmla="*/ 1756756 h 1842132"/>
                  <a:gd name="connsiteX0" fmla="*/ 207512 w 207512"/>
                  <a:gd name="connsiteY0" fmla="*/ 1828193 h 1842132"/>
                  <a:gd name="connsiteX1" fmla="*/ 98995 w 207512"/>
                  <a:gd name="connsiteY1" fmla="*/ 1740258 h 1842132"/>
                  <a:gd name="connsiteX2" fmla="*/ 101377 w 207512"/>
                  <a:gd name="connsiteY2" fmla="*/ 906783 h 1842132"/>
                  <a:gd name="connsiteX3" fmla="*/ 5 w 207512"/>
                  <a:gd name="connsiteY3" fmla="*/ 878378 h 1842132"/>
                  <a:gd name="connsiteX4" fmla="*/ 106140 w 207512"/>
                  <a:gd name="connsiteY4" fmla="*/ 845212 h 1842132"/>
                  <a:gd name="connsiteX5" fmla="*/ 98996 w 207512"/>
                  <a:gd name="connsiteY5" fmla="*/ 16498 h 1842132"/>
                  <a:gd name="connsiteX6" fmla="*/ 197987 w 207512"/>
                  <a:gd name="connsiteY6" fmla="*/ 0 h 1842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512" h="1842132" stroke="0" extrusionOk="0">
                    <a:moveTo>
                      <a:pt x="197986" y="1756756"/>
                    </a:moveTo>
                    <a:cubicBezTo>
                      <a:pt x="143315" y="1756756"/>
                      <a:pt x="98995" y="1749370"/>
                      <a:pt x="98995" y="1740258"/>
                    </a:cubicBezTo>
                    <a:cubicBezTo>
                      <a:pt x="98995" y="1458464"/>
                      <a:pt x="98996" y="1176670"/>
                      <a:pt x="98996" y="894876"/>
                    </a:cubicBezTo>
                    <a:cubicBezTo>
                      <a:pt x="98996" y="885764"/>
                      <a:pt x="54676" y="878378"/>
                      <a:pt x="5" y="878378"/>
                    </a:cubicBezTo>
                    <a:cubicBezTo>
                      <a:pt x="54676" y="878378"/>
                      <a:pt x="98996" y="870992"/>
                      <a:pt x="98996" y="861880"/>
                    </a:cubicBezTo>
                    <a:lnTo>
                      <a:pt x="98996" y="16498"/>
                    </a:lnTo>
                    <a:cubicBezTo>
                      <a:pt x="98996" y="7386"/>
                      <a:pt x="143316" y="0"/>
                      <a:pt x="197987" y="0"/>
                    </a:cubicBezTo>
                    <a:cubicBezTo>
                      <a:pt x="197987" y="585585"/>
                      <a:pt x="197986" y="1171171"/>
                      <a:pt x="197986" y="1756756"/>
                    </a:cubicBezTo>
                    <a:close/>
                  </a:path>
                  <a:path w="207512" h="1842132" fill="none">
                    <a:moveTo>
                      <a:pt x="207512" y="1828193"/>
                    </a:moveTo>
                    <a:cubicBezTo>
                      <a:pt x="152841" y="1828193"/>
                      <a:pt x="116684" y="1893826"/>
                      <a:pt x="98995" y="1740258"/>
                    </a:cubicBezTo>
                    <a:cubicBezTo>
                      <a:pt x="81306" y="1586690"/>
                      <a:pt x="101377" y="1188577"/>
                      <a:pt x="101377" y="906783"/>
                    </a:cubicBezTo>
                    <a:cubicBezTo>
                      <a:pt x="101377" y="897671"/>
                      <a:pt x="-789" y="888640"/>
                      <a:pt x="5" y="878378"/>
                    </a:cubicBezTo>
                    <a:cubicBezTo>
                      <a:pt x="799" y="868116"/>
                      <a:pt x="106140" y="854324"/>
                      <a:pt x="106140" y="845212"/>
                    </a:cubicBezTo>
                    <a:cubicBezTo>
                      <a:pt x="106140" y="563418"/>
                      <a:pt x="98996" y="298292"/>
                      <a:pt x="98996" y="16498"/>
                    </a:cubicBezTo>
                    <a:cubicBezTo>
                      <a:pt x="98996" y="7386"/>
                      <a:pt x="143316" y="0"/>
                      <a:pt x="197987" y="0"/>
                    </a:cubicBezTo>
                  </a:path>
                </a:pathLst>
              </a:cu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  <p:sp>
            <p:nvSpPr>
              <p:cNvPr id="75" name="圓角矩形 74"/>
              <p:cNvSpPr/>
              <p:nvPr/>
            </p:nvSpPr>
            <p:spPr>
              <a:xfrm>
                <a:off x="2264585" y="1885185"/>
                <a:ext cx="1458241" cy="1077435"/>
              </a:xfrm>
              <a:prstGeom prst="roundRect">
                <a:avLst>
                  <a:gd name="adj" fmla="val 9409"/>
                </a:avLst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2000" dirty="0" smtClean="0">
                    <a:solidFill>
                      <a:srgbClr val="FF0000"/>
                    </a:solidFill>
                    <a:latin typeface="華康宗楷體W7" panose="03000709000000000000" pitchFamily="65" charset="-120"/>
                    <a:ea typeface="華康宗楷體W7" panose="03000709000000000000" pitchFamily="65" charset="-120"/>
                  </a:rPr>
                  <a:t>偶數質數</a:t>
                </a:r>
                <a:endParaRPr lang="en-US" altLang="zh-TW" sz="2000" dirty="0" smtClean="0">
                  <a:solidFill>
                    <a:srgbClr val="FF0000"/>
                  </a:solidFill>
                  <a:latin typeface="華康宗楷體W7" panose="03000709000000000000" pitchFamily="65" charset="-120"/>
                  <a:ea typeface="華康宗楷體W7" panose="03000709000000000000" pitchFamily="65" charset="-120"/>
                </a:endParaRPr>
              </a:p>
              <a:p>
                <a:pPr algn="ctr"/>
                <a:r>
                  <a:rPr lang="en-US" altLang="zh-TW" sz="2800" dirty="0">
                    <a:solidFill>
                      <a:srgbClr val="FF0000"/>
                    </a:solidFill>
                    <a:latin typeface="華康宗楷體W7" panose="03000709000000000000" pitchFamily="65" charset="-120"/>
                    <a:ea typeface="華康宗楷體W7" panose="03000709000000000000" pitchFamily="65" charset="-120"/>
                  </a:rPr>
                  <a:t>2</a:t>
                </a:r>
                <a:endParaRPr lang="zh-TW" altLang="en-US" sz="2800" dirty="0" smtClean="0">
                  <a:solidFill>
                    <a:srgbClr val="FF0000"/>
                  </a:solidFill>
                  <a:latin typeface="華康宗楷體W7" panose="03000709000000000000" pitchFamily="65" charset="-120"/>
                  <a:ea typeface="華康宗楷體W7" panose="03000709000000000000" pitchFamily="65" charset="-120"/>
                </a:endParaRPr>
              </a:p>
            </p:txBody>
          </p:sp>
          <p:sp>
            <p:nvSpPr>
              <p:cNvPr id="76" name="橢圓形圖說文字 75"/>
              <p:cNvSpPr/>
              <p:nvPr/>
            </p:nvSpPr>
            <p:spPr>
              <a:xfrm>
                <a:off x="5752350" y="1049149"/>
                <a:ext cx="1393209" cy="427457"/>
              </a:xfrm>
              <a:prstGeom prst="wedgeEllipseCallout">
                <a:avLst>
                  <a:gd name="adj1" fmla="val -29977"/>
                  <a:gd name="adj2" fmla="val 75185"/>
                </a:avLst>
              </a:prstGeom>
              <a:no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TW" altLang="en-US" sz="1600" dirty="0" smtClean="0">
                    <a:solidFill>
                      <a:schemeClr val="tx1"/>
                    </a:solidFill>
                    <a:latin typeface="華康正顏楷體W5" panose="03000509000000000000" pitchFamily="65" charset="-120"/>
                    <a:ea typeface="華康正顏楷體W5" panose="03000509000000000000" pitchFamily="65" charset="-120"/>
                  </a:rPr>
                  <a:t>撲克牌</a:t>
                </a:r>
                <a:endParaRPr lang="zh-TW" altLang="en-US" sz="1600" dirty="0">
                  <a:solidFill>
                    <a:schemeClr val="tx1"/>
                  </a:solidFill>
                  <a:latin typeface="華康正顏楷體W5" panose="03000509000000000000" pitchFamily="65" charset="-120"/>
                  <a:ea typeface="華康正顏楷體W5" panose="03000509000000000000" pitchFamily="65" charset="-120"/>
                </a:endParaRPr>
              </a:p>
            </p:txBody>
          </p:sp>
        </p:grpSp>
        <p:pic>
          <p:nvPicPr>
            <p:cNvPr id="77" name="圖片 7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49755" y="3107454"/>
              <a:ext cx="984158" cy="13897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167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(</a:t>
            </a:r>
            <a:r>
              <a:rPr lang="zh-TW" altLang="en-US" dirty="0"/>
              <a:t>七</a:t>
            </a:r>
            <a:r>
              <a:rPr lang="en-US" altLang="zh-TW" dirty="0"/>
              <a:t>)</a:t>
            </a:r>
            <a:r>
              <a:rPr lang="zh-TW" altLang="zh-TW" b="1" dirty="0"/>
              <a:t>質數</a:t>
            </a:r>
            <a:r>
              <a:rPr lang="zh-TW" altLang="zh-TW" b="1" dirty="0" smtClean="0"/>
              <a:t>撲克牌</a:t>
            </a:r>
            <a:r>
              <a:rPr lang="zh-TW" altLang="zh-TW" b="1" dirty="0">
                <a:solidFill>
                  <a:srgbClr val="C00000"/>
                </a:solidFill>
              </a:rPr>
              <a:t>遊戲</a:t>
            </a:r>
            <a:r>
              <a:rPr lang="zh-TW" altLang="en-US" b="1" dirty="0">
                <a:solidFill>
                  <a:srgbClr val="C00000"/>
                </a:solidFill>
              </a:rPr>
              <a:t>策略</a:t>
            </a:r>
            <a:r>
              <a:rPr lang="zh-TW" altLang="zh-TW" b="1" dirty="0">
                <a:solidFill>
                  <a:srgbClr val="C00000"/>
                </a:solidFill>
              </a:rPr>
              <a:t>探討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916375" y="1507662"/>
            <a:ext cx="10515600" cy="1241946"/>
          </a:xfr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TW" altLang="zh-TW" sz="2400" dirty="0"/>
              <a:t>若質數除了「</a:t>
            </a:r>
            <a:r>
              <a:rPr lang="en-US" altLang="zh-TW" sz="2400" dirty="0"/>
              <a:t>2</a:t>
            </a:r>
            <a:r>
              <a:rPr lang="zh-TW" altLang="zh-TW" sz="2400" dirty="0"/>
              <a:t>」以外都是奇數</a:t>
            </a:r>
            <a:r>
              <a:rPr lang="zh-TW" altLang="zh-TW" sz="2400" dirty="0" smtClean="0"/>
              <a:t>，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zh-TW" altLang="zh-TW" sz="2400" dirty="0" smtClean="0">
                <a:solidFill>
                  <a:srgbClr val="C00000"/>
                </a:solidFill>
              </a:rPr>
              <a:t>那麼</a:t>
            </a:r>
            <a:r>
              <a:rPr lang="zh-TW" altLang="zh-TW" sz="2400" dirty="0">
                <a:solidFill>
                  <a:srgbClr val="C00000"/>
                </a:solidFill>
              </a:rPr>
              <a:t>遊戲中為了</a:t>
            </a:r>
            <a:r>
              <a:rPr lang="zh-TW" altLang="zh-TW" sz="2400" u="sng" dirty="0">
                <a:solidFill>
                  <a:srgbClr val="C00000"/>
                </a:solidFill>
              </a:rPr>
              <a:t>湊「和」出質數</a:t>
            </a:r>
            <a:r>
              <a:rPr lang="zh-TW" altLang="zh-TW" sz="2400" dirty="0">
                <a:solidFill>
                  <a:srgbClr val="C00000"/>
                </a:solidFill>
              </a:rPr>
              <a:t>，我們可以這樣思考：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zh-TW" altLang="en-US" dirty="0">
              <a:solidFill>
                <a:srgbClr val="C00000"/>
              </a:solidFill>
            </a:endParaRPr>
          </a:p>
        </p:txBody>
      </p:sp>
      <p:grpSp>
        <p:nvGrpSpPr>
          <p:cNvPr id="53" name="群組 52"/>
          <p:cNvGrpSpPr/>
          <p:nvPr/>
        </p:nvGrpSpPr>
        <p:grpSpPr>
          <a:xfrm>
            <a:off x="1861783" y="2441221"/>
            <a:ext cx="8447229" cy="3862314"/>
            <a:chOff x="1127016" y="1049149"/>
            <a:chExt cx="8447229" cy="3862314"/>
          </a:xfrm>
        </p:grpSpPr>
        <p:sp>
          <p:nvSpPr>
            <p:cNvPr id="54" name="圓角矩形 53"/>
            <p:cNvSpPr/>
            <p:nvPr/>
          </p:nvSpPr>
          <p:spPr>
            <a:xfrm>
              <a:off x="4079930" y="1694030"/>
              <a:ext cx="1030778" cy="1434551"/>
            </a:xfrm>
            <a:prstGeom prst="roundRect">
              <a:avLst>
                <a:gd name="adj" fmla="val 9409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55" name="圓角矩形 54"/>
            <p:cNvSpPr/>
            <p:nvPr/>
          </p:nvSpPr>
          <p:spPr>
            <a:xfrm>
              <a:off x="5545741" y="1694030"/>
              <a:ext cx="1030778" cy="1434551"/>
            </a:xfrm>
            <a:prstGeom prst="roundRect">
              <a:avLst>
                <a:gd name="adj" fmla="val 9409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56" name="圓角矩形 55"/>
            <p:cNvSpPr/>
            <p:nvPr/>
          </p:nvSpPr>
          <p:spPr>
            <a:xfrm>
              <a:off x="2276421" y="3450785"/>
              <a:ext cx="1425553" cy="1434551"/>
            </a:xfrm>
            <a:prstGeom prst="roundRect">
              <a:avLst>
                <a:gd name="adj" fmla="val 9409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2000" dirty="0" smtClean="0">
                  <a:solidFill>
                    <a:srgbClr val="FF0000"/>
                  </a:solidFill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奇數質數</a:t>
              </a:r>
            </a:p>
          </p:txBody>
        </p:sp>
        <p:sp>
          <p:nvSpPr>
            <p:cNvPr id="57" name="圓角矩形 56"/>
            <p:cNvSpPr/>
            <p:nvPr/>
          </p:nvSpPr>
          <p:spPr>
            <a:xfrm>
              <a:off x="4079930" y="3450786"/>
              <a:ext cx="1030778" cy="1434551"/>
            </a:xfrm>
            <a:prstGeom prst="roundRect">
              <a:avLst>
                <a:gd name="adj" fmla="val 9409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58" name="圓角矩形 57"/>
            <p:cNvSpPr/>
            <p:nvPr/>
          </p:nvSpPr>
          <p:spPr>
            <a:xfrm>
              <a:off x="5545741" y="3450786"/>
              <a:ext cx="1030778" cy="1434551"/>
            </a:xfrm>
            <a:prstGeom prst="roundRect">
              <a:avLst>
                <a:gd name="adj" fmla="val 9409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59" name="文字方塊 58"/>
            <p:cNvSpPr txBox="1"/>
            <p:nvPr/>
          </p:nvSpPr>
          <p:spPr>
            <a:xfrm>
              <a:off x="3627290" y="2226639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b="1" dirty="0" smtClean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＝</a:t>
              </a:r>
              <a:endParaRPr lang="zh-TW" altLang="en-US" b="1" dirty="0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60" name="文字方塊 59"/>
            <p:cNvSpPr txBox="1"/>
            <p:nvPr/>
          </p:nvSpPr>
          <p:spPr>
            <a:xfrm>
              <a:off x="5130243" y="2213939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b="1" dirty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＋</a:t>
              </a:r>
            </a:p>
          </p:txBody>
        </p:sp>
        <p:sp>
          <p:nvSpPr>
            <p:cNvPr id="61" name="文字方塊 60"/>
            <p:cNvSpPr txBox="1"/>
            <p:nvPr/>
          </p:nvSpPr>
          <p:spPr>
            <a:xfrm>
              <a:off x="3629853" y="3983395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b="1" dirty="0" smtClean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＝</a:t>
              </a:r>
              <a:endParaRPr lang="zh-TW" altLang="en-US" b="1" dirty="0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62" name="文字方塊 61"/>
            <p:cNvSpPr txBox="1"/>
            <p:nvPr/>
          </p:nvSpPr>
          <p:spPr>
            <a:xfrm>
              <a:off x="5110708" y="3989105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b="1" dirty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＋</a:t>
              </a:r>
            </a:p>
          </p:txBody>
        </p:sp>
        <p:sp>
          <p:nvSpPr>
            <p:cNvPr id="63" name="文字方塊 62"/>
            <p:cNvSpPr txBox="1"/>
            <p:nvPr/>
          </p:nvSpPr>
          <p:spPr>
            <a:xfrm>
              <a:off x="4161481" y="3983395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dirty="0" smtClean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奇數牌</a:t>
              </a:r>
              <a:endPara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64" name="圓角矩形 63"/>
            <p:cNvSpPr/>
            <p:nvPr/>
          </p:nvSpPr>
          <p:spPr>
            <a:xfrm>
              <a:off x="7077656" y="3476912"/>
              <a:ext cx="1030778" cy="1434551"/>
            </a:xfrm>
            <a:prstGeom prst="roundRect">
              <a:avLst>
                <a:gd name="adj" fmla="val 9409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65" name="圓角矩形 64"/>
            <p:cNvSpPr/>
            <p:nvPr/>
          </p:nvSpPr>
          <p:spPr>
            <a:xfrm>
              <a:off x="8543467" y="3476912"/>
              <a:ext cx="1030778" cy="1434551"/>
            </a:xfrm>
            <a:prstGeom prst="roundRect">
              <a:avLst>
                <a:gd name="adj" fmla="val 9409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66" name="文字方塊 65"/>
            <p:cNvSpPr txBox="1"/>
            <p:nvPr/>
          </p:nvSpPr>
          <p:spPr>
            <a:xfrm>
              <a:off x="8108434" y="3989831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b="1" dirty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＋</a:t>
              </a:r>
            </a:p>
          </p:txBody>
        </p:sp>
        <p:sp>
          <p:nvSpPr>
            <p:cNvPr id="67" name="文字方塊 66"/>
            <p:cNvSpPr txBox="1"/>
            <p:nvPr/>
          </p:nvSpPr>
          <p:spPr>
            <a:xfrm>
              <a:off x="7159207" y="4009521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dirty="0" smtClean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偶數牌</a:t>
              </a:r>
              <a:endPara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68" name="文字方塊 67"/>
            <p:cNvSpPr txBox="1"/>
            <p:nvPr/>
          </p:nvSpPr>
          <p:spPr>
            <a:xfrm>
              <a:off x="6615713" y="3995455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b="1" dirty="0" smtClean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＝</a:t>
              </a:r>
              <a:endParaRPr lang="zh-TW" altLang="en-US" b="1" dirty="0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5724464" y="2183469"/>
              <a:ext cx="673331" cy="430272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5732504" y="3965625"/>
              <a:ext cx="673331" cy="430272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8733851" y="3968966"/>
              <a:ext cx="673331" cy="430272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72" name="圓角矩形 71"/>
            <p:cNvSpPr/>
            <p:nvPr/>
          </p:nvSpPr>
          <p:spPr>
            <a:xfrm>
              <a:off x="1127016" y="2883822"/>
              <a:ext cx="942403" cy="662621"/>
            </a:xfrm>
            <a:prstGeom prst="roundRect">
              <a:avLst>
                <a:gd name="adj" fmla="val 9409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2400" dirty="0" smtClean="0">
                  <a:solidFill>
                    <a:srgbClr val="FF0000"/>
                  </a:solidFill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質數</a:t>
              </a:r>
              <a:endParaRPr lang="zh-TW" altLang="en-US" sz="2400" dirty="0">
                <a:solidFill>
                  <a:srgbClr val="FF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74" name="左大括弧 2"/>
            <p:cNvSpPr/>
            <p:nvPr/>
          </p:nvSpPr>
          <p:spPr>
            <a:xfrm>
              <a:off x="1979454" y="2402006"/>
              <a:ext cx="357555" cy="1780902"/>
            </a:xfrm>
            <a:custGeom>
              <a:avLst/>
              <a:gdLst>
                <a:gd name="connsiteX0" fmla="*/ 197981 w 197981"/>
                <a:gd name="connsiteY0" fmla="*/ 1756756 h 1756756"/>
                <a:gd name="connsiteX1" fmla="*/ 98990 w 197981"/>
                <a:gd name="connsiteY1" fmla="*/ 1740258 h 1756756"/>
                <a:gd name="connsiteX2" fmla="*/ 98991 w 197981"/>
                <a:gd name="connsiteY2" fmla="*/ 894876 h 1756756"/>
                <a:gd name="connsiteX3" fmla="*/ 0 w 197981"/>
                <a:gd name="connsiteY3" fmla="*/ 878378 h 1756756"/>
                <a:gd name="connsiteX4" fmla="*/ 98991 w 197981"/>
                <a:gd name="connsiteY4" fmla="*/ 861880 h 1756756"/>
                <a:gd name="connsiteX5" fmla="*/ 98991 w 197981"/>
                <a:gd name="connsiteY5" fmla="*/ 16498 h 1756756"/>
                <a:gd name="connsiteX6" fmla="*/ 197982 w 197981"/>
                <a:gd name="connsiteY6" fmla="*/ 0 h 1756756"/>
                <a:gd name="connsiteX7" fmla="*/ 197981 w 197981"/>
                <a:gd name="connsiteY7" fmla="*/ 1756756 h 1756756"/>
                <a:gd name="connsiteX0" fmla="*/ 197981 w 197981"/>
                <a:gd name="connsiteY0" fmla="*/ 1756756 h 1756756"/>
                <a:gd name="connsiteX1" fmla="*/ 98990 w 197981"/>
                <a:gd name="connsiteY1" fmla="*/ 1740258 h 1756756"/>
                <a:gd name="connsiteX2" fmla="*/ 98991 w 197981"/>
                <a:gd name="connsiteY2" fmla="*/ 894876 h 1756756"/>
                <a:gd name="connsiteX3" fmla="*/ 0 w 197981"/>
                <a:gd name="connsiteY3" fmla="*/ 878378 h 1756756"/>
                <a:gd name="connsiteX4" fmla="*/ 98991 w 197981"/>
                <a:gd name="connsiteY4" fmla="*/ 861880 h 1756756"/>
                <a:gd name="connsiteX5" fmla="*/ 98991 w 197981"/>
                <a:gd name="connsiteY5" fmla="*/ 16498 h 1756756"/>
                <a:gd name="connsiteX6" fmla="*/ 197982 w 197981"/>
                <a:gd name="connsiteY6" fmla="*/ 0 h 1756756"/>
                <a:gd name="connsiteX0" fmla="*/ 197991 w 197992"/>
                <a:gd name="connsiteY0" fmla="*/ 1756756 h 1756756"/>
                <a:gd name="connsiteX1" fmla="*/ 99000 w 197992"/>
                <a:gd name="connsiteY1" fmla="*/ 1740258 h 1756756"/>
                <a:gd name="connsiteX2" fmla="*/ 99001 w 197992"/>
                <a:gd name="connsiteY2" fmla="*/ 894876 h 1756756"/>
                <a:gd name="connsiteX3" fmla="*/ 10 w 197992"/>
                <a:gd name="connsiteY3" fmla="*/ 878378 h 1756756"/>
                <a:gd name="connsiteX4" fmla="*/ 99001 w 197992"/>
                <a:gd name="connsiteY4" fmla="*/ 861880 h 1756756"/>
                <a:gd name="connsiteX5" fmla="*/ 99001 w 197992"/>
                <a:gd name="connsiteY5" fmla="*/ 16498 h 1756756"/>
                <a:gd name="connsiteX6" fmla="*/ 197992 w 197992"/>
                <a:gd name="connsiteY6" fmla="*/ 0 h 1756756"/>
                <a:gd name="connsiteX7" fmla="*/ 197991 w 197992"/>
                <a:gd name="connsiteY7" fmla="*/ 1756756 h 1756756"/>
                <a:gd name="connsiteX0" fmla="*/ 197991 w 197992"/>
                <a:gd name="connsiteY0" fmla="*/ 1756756 h 1756756"/>
                <a:gd name="connsiteX1" fmla="*/ 99000 w 197992"/>
                <a:gd name="connsiteY1" fmla="*/ 1740258 h 1756756"/>
                <a:gd name="connsiteX2" fmla="*/ 99001 w 197992"/>
                <a:gd name="connsiteY2" fmla="*/ 894876 h 1756756"/>
                <a:gd name="connsiteX3" fmla="*/ 10 w 197992"/>
                <a:gd name="connsiteY3" fmla="*/ 878378 h 1756756"/>
                <a:gd name="connsiteX4" fmla="*/ 106145 w 197992"/>
                <a:gd name="connsiteY4" fmla="*/ 823780 h 1756756"/>
                <a:gd name="connsiteX5" fmla="*/ 99001 w 197992"/>
                <a:gd name="connsiteY5" fmla="*/ 16498 h 1756756"/>
                <a:gd name="connsiteX6" fmla="*/ 197992 w 197992"/>
                <a:gd name="connsiteY6" fmla="*/ 0 h 1756756"/>
                <a:gd name="connsiteX0" fmla="*/ 197991 w 197992"/>
                <a:gd name="connsiteY0" fmla="*/ 1756756 h 1806221"/>
                <a:gd name="connsiteX1" fmla="*/ 99000 w 197992"/>
                <a:gd name="connsiteY1" fmla="*/ 1740258 h 1806221"/>
                <a:gd name="connsiteX2" fmla="*/ 99001 w 197992"/>
                <a:gd name="connsiteY2" fmla="*/ 894876 h 1806221"/>
                <a:gd name="connsiteX3" fmla="*/ 10 w 197992"/>
                <a:gd name="connsiteY3" fmla="*/ 878378 h 1806221"/>
                <a:gd name="connsiteX4" fmla="*/ 99001 w 197992"/>
                <a:gd name="connsiteY4" fmla="*/ 861880 h 1806221"/>
                <a:gd name="connsiteX5" fmla="*/ 99001 w 197992"/>
                <a:gd name="connsiteY5" fmla="*/ 16498 h 1806221"/>
                <a:gd name="connsiteX6" fmla="*/ 197992 w 197992"/>
                <a:gd name="connsiteY6" fmla="*/ 0 h 1806221"/>
                <a:gd name="connsiteX7" fmla="*/ 197991 w 197992"/>
                <a:gd name="connsiteY7" fmla="*/ 1756756 h 1806221"/>
                <a:gd name="connsiteX0" fmla="*/ 197991 w 197992"/>
                <a:gd name="connsiteY0" fmla="*/ 1756756 h 1806221"/>
                <a:gd name="connsiteX1" fmla="*/ 99000 w 197992"/>
                <a:gd name="connsiteY1" fmla="*/ 1740258 h 1806221"/>
                <a:gd name="connsiteX2" fmla="*/ 99001 w 197992"/>
                <a:gd name="connsiteY2" fmla="*/ 928214 h 1806221"/>
                <a:gd name="connsiteX3" fmla="*/ 10 w 197992"/>
                <a:gd name="connsiteY3" fmla="*/ 878378 h 1806221"/>
                <a:gd name="connsiteX4" fmla="*/ 106145 w 197992"/>
                <a:gd name="connsiteY4" fmla="*/ 823780 h 1806221"/>
                <a:gd name="connsiteX5" fmla="*/ 99001 w 197992"/>
                <a:gd name="connsiteY5" fmla="*/ 16498 h 1806221"/>
                <a:gd name="connsiteX6" fmla="*/ 197992 w 197992"/>
                <a:gd name="connsiteY6" fmla="*/ 0 h 1806221"/>
                <a:gd name="connsiteX0" fmla="*/ 197991 w 197992"/>
                <a:gd name="connsiteY0" fmla="*/ 1756756 h 1806221"/>
                <a:gd name="connsiteX1" fmla="*/ 99000 w 197992"/>
                <a:gd name="connsiteY1" fmla="*/ 1740258 h 1806221"/>
                <a:gd name="connsiteX2" fmla="*/ 99001 w 197992"/>
                <a:gd name="connsiteY2" fmla="*/ 894876 h 1806221"/>
                <a:gd name="connsiteX3" fmla="*/ 10 w 197992"/>
                <a:gd name="connsiteY3" fmla="*/ 878378 h 1806221"/>
                <a:gd name="connsiteX4" fmla="*/ 99001 w 197992"/>
                <a:gd name="connsiteY4" fmla="*/ 861880 h 1806221"/>
                <a:gd name="connsiteX5" fmla="*/ 99001 w 197992"/>
                <a:gd name="connsiteY5" fmla="*/ 16498 h 1806221"/>
                <a:gd name="connsiteX6" fmla="*/ 197992 w 197992"/>
                <a:gd name="connsiteY6" fmla="*/ 0 h 1806221"/>
                <a:gd name="connsiteX7" fmla="*/ 197991 w 197992"/>
                <a:gd name="connsiteY7" fmla="*/ 1756756 h 1806221"/>
                <a:gd name="connsiteX0" fmla="*/ 197991 w 197992"/>
                <a:gd name="connsiteY0" fmla="*/ 1756756 h 1806221"/>
                <a:gd name="connsiteX1" fmla="*/ 99000 w 197992"/>
                <a:gd name="connsiteY1" fmla="*/ 1740258 h 1806221"/>
                <a:gd name="connsiteX2" fmla="*/ 99001 w 197992"/>
                <a:gd name="connsiteY2" fmla="*/ 928214 h 1806221"/>
                <a:gd name="connsiteX3" fmla="*/ 10 w 197992"/>
                <a:gd name="connsiteY3" fmla="*/ 878378 h 1806221"/>
                <a:gd name="connsiteX4" fmla="*/ 106145 w 197992"/>
                <a:gd name="connsiteY4" fmla="*/ 845212 h 1806221"/>
                <a:gd name="connsiteX5" fmla="*/ 99001 w 197992"/>
                <a:gd name="connsiteY5" fmla="*/ 16498 h 1806221"/>
                <a:gd name="connsiteX6" fmla="*/ 197992 w 197992"/>
                <a:gd name="connsiteY6" fmla="*/ 0 h 1806221"/>
                <a:gd name="connsiteX0" fmla="*/ 197986 w 197987"/>
                <a:gd name="connsiteY0" fmla="*/ 1756756 h 1807800"/>
                <a:gd name="connsiteX1" fmla="*/ 98995 w 197987"/>
                <a:gd name="connsiteY1" fmla="*/ 1740258 h 1807800"/>
                <a:gd name="connsiteX2" fmla="*/ 98996 w 197987"/>
                <a:gd name="connsiteY2" fmla="*/ 894876 h 1807800"/>
                <a:gd name="connsiteX3" fmla="*/ 5 w 197987"/>
                <a:gd name="connsiteY3" fmla="*/ 878378 h 1807800"/>
                <a:gd name="connsiteX4" fmla="*/ 98996 w 197987"/>
                <a:gd name="connsiteY4" fmla="*/ 861880 h 1807800"/>
                <a:gd name="connsiteX5" fmla="*/ 98996 w 197987"/>
                <a:gd name="connsiteY5" fmla="*/ 16498 h 1807800"/>
                <a:gd name="connsiteX6" fmla="*/ 197987 w 197987"/>
                <a:gd name="connsiteY6" fmla="*/ 0 h 1807800"/>
                <a:gd name="connsiteX7" fmla="*/ 197986 w 197987"/>
                <a:gd name="connsiteY7" fmla="*/ 1756756 h 1807800"/>
                <a:gd name="connsiteX0" fmla="*/ 197986 w 197987"/>
                <a:gd name="connsiteY0" fmla="*/ 1756756 h 1807800"/>
                <a:gd name="connsiteX1" fmla="*/ 98995 w 197987"/>
                <a:gd name="connsiteY1" fmla="*/ 1740258 h 1807800"/>
                <a:gd name="connsiteX2" fmla="*/ 101377 w 197987"/>
                <a:gd name="connsiteY2" fmla="*/ 906783 h 1807800"/>
                <a:gd name="connsiteX3" fmla="*/ 5 w 197987"/>
                <a:gd name="connsiteY3" fmla="*/ 878378 h 1807800"/>
                <a:gd name="connsiteX4" fmla="*/ 106140 w 197987"/>
                <a:gd name="connsiteY4" fmla="*/ 845212 h 1807800"/>
                <a:gd name="connsiteX5" fmla="*/ 98996 w 197987"/>
                <a:gd name="connsiteY5" fmla="*/ 16498 h 1807800"/>
                <a:gd name="connsiteX6" fmla="*/ 197987 w 197987"/>
                <a:gd name="connsiteY6" fmla="*/ 0 h 1807800"/>
                <a:gd name="connsiteX0" fmla="*/ 197986 w 209893"/>
                <a:gd name="connsiteY0" fmla="*/ 1756756 h 1819496"/>
                <a:gd name="connsiteX1" fmla="*/ 98995 w 209893"/>
                <a:gd name="connsiteY1" fmla="*/ 1740258 h 1819496"/>
                <a:gd name="connsiteX2" fmla="*/ 98996 w 209893"/>
                <a:gd name="connsiteY2" fmla="*/ 894876 h 1819496"/>
                <a:gd name="connsiteX3" fmla="*/ 5 w 209893"/>
                <a:gd name="connsiteY3" fmla="*/ 878378 h 1819496"/>
                <a:gd name="connsiteX4" fmla="*/ 98996 w 209893"/>
                <a:gd name="connsiteY4" fmla="*/ 861880 h 1819496"/>
                <a:gd name="connsiteX5" fmla="*/ 98996 w 209893"/>
                <a:gd name="connsiteY5" fmla="*/ 16498 h 1819496"/>
                <a:gd name="connsiteX6" fmla="*/ 197987 w 209893"/>
                <a:gd name="connsiteY6" fmla="*/ 0 h 1819496"/>
                <a:gd name="connsiteX7" fmla="*/ 197986 w 209893"/>
                <a:gd name="connsiteY7" fmla="*/ 1756756 h 1819496"/>
                <a:gd name="connsiteX0" fmla="*/ 209893 w 209893"/>
                <a:gd name="connsiteY0" fmla="*/ 1785331 h 1819496"/>
                <a:gd name="connsiteX1" fmla="*/ 98995 w 209893"/>
                <a:gd name="connsiteY1" fmla="*/ 1740258 h 1819496"/>
                <a:gd name="connsiteX2" fmla="*/ 101377 w 209893"/>
                <a:gd name="connsiteY2" fmla="*/ 906783 h 1819496"/>
                <a:gd name="connsiteX3" fmla="*/ 5 w 209893"/>
                <a:gd name="connsiteY3" fmla="*/ 878378 h 1819496"/>
                <a:gd name="connsiteX4" fmla="*/ 106140 w 209893"/>
                <a:gd name="connsiteY4" fmla="*/ 845212 h 1819496"/>
                <a:gd name="connsiteX5" fmla="*/ 98996 w 209893"/>
                <a:gd name="connsiteY5" fmla="*/ 16498 h 1819496"/>
                <a:gd name="connsiteX6" fmla="*/ 197987 w 209893"/>
                <a:gd name="connsiteY6" fmla="*/ 0 h 1819496"/>
                <a:gd name="connsiteX0" fmla="*/ 197986 w 209893"/>
                <a:gd name="connsiteY0" fmla="*/ 1756756 h 1827472"/>
                <a:gd name="connsiteX1" fmla="*/ 98995 w 209893"/>
                <a:gd name="connsiteY1" fmla="*/ 1740258 h 1827472"/>
                <a:gd name="connsiteX2" fmla="*/ 98996 w 209893"/>
                <a:gd name="connsiteY2" fmla="*/ 894876 h 1827472"/>
                <a:gd name="connsiteX3" fmla="*/ 5 w 209893"/>
                <a:gd name="connsiteY3" fmla="*/ 878378 h 1827472"/>
                <a:gd name="connsiteX4" fmla="*/ 98996 w 209893"/>
                <a:gd name="connsiteY4" fmla="*/ 861880 h 1827472"/>
                <a:gd name="connsiteX5" fmla="*/ 98996 w 209893"/>
                <a:gd name="connsiteY5" fmla="*/ 16498 h 1827472"/>
                <a:gd name="connsiteX6" fmla="*/ 197987 w 209893"/>
                <a:gd name="connsiteY6" fmla="*/ 0 h 1827472"/>
                <a:gd name="connsiteX7" fmla="*/ 197986 w 209893"/>
                <a:gd name="connsiteY7" fmla="*/ 1756756 h 1827472"/>
                <a:gd name="connsiteX0" fmla="*/ 209893 w 209893"/>
                <a:gd name="connsiteY0" fmla="*/ 1802000 h 1827472"/>
                <a:gd name="connsiteX1" fmla="*/ 98995 w 209893"/>
                <a:gd name="connsiteY1" fmla="*/ 1740258 h 1827472"/>
                <a:gd name="connsiteX2" fmla="*/ 101377 w 209893"/>
                <a:gd name="connsiteY2" fmla="*/ 906783 h 1827472"/>
                <a:gd name="connsiteX3" fmla="*/ 5 w 209893"/>
                <a:gd name="connsiteY3" fmla="*/ 878378 h 1827472"/>
                <a:gd name="connsiteX4" fmla="*/ 106140 w 209893"/>
                <a:gd name="connsiteY4" fmla="*/ 845212 h 1827472"/>
                <a:gd name="connsiteX5" fmla="*/ 98996 w 209893"/>
                <a:gd name="connsiteY5" fmla="*/ 16498 h 1827472"/>
                <a:gd name="connsiteX6" fmla="*/ 197987 w 209893"/>
                <a:gd name="connsiteY6" fmla="*/ 0 h 1827472"/>
                <a:gd name="connsiteX0" fmla="*/ 197986 w 207512"/>
                <a:gd name="connsiteY0" fmla="*/ 1756756 h 1842132"/>
                <a:gd name="connsiteX1" fmla="*/ 98995 w 207512"/>
                <a:gd name="connsiteY1" fmla="*/ 1740258 h 1842132"/>
                <a:gd name="connsiteX2" fmla="*/ 98996 w 207512"/>
                <a:gd name="connsiteY2" fmla="*/ 894876 h 1842132"/>
                <a:gd name="connsiteX3" fmla="*/ 5 w 207512"/>
                <a:gd name="connsiteY3" fmla="*/ 878378 h 1842132"/>
                <a:gd name="connsiteX4" fmla="*/ 98996 w 207512"/>
                <a:gd name="connsiteY4" fmla="*/ 861880 h 1842132"/>
                <a:gd name="connsiteX5" fmla="*/ 98996 w 207512"/>
                <a:gd name="connsiteY5" fmla="*/ 16498 h 1842132"/>
                <a:gd name="connsiteX6" fmla="*/ 197987 w 207512"/>
                <a:gd name="connsiteY6" fmla="*/ 0 h 1842132"/>
                <a:gd name="connsiteX7" fmla="*/ 197986 w 207512"/>
                <a:gd name="connsiteY7" fmla="*/ 1756756 h 1842132"/>
                <a:gd name="connsiteX0" fmla="*/ 207512 w 207512"/>
                <a:gd name="connsiteY0" fmla="*/ 1828193 h 1842132"/>
                <a:gd name="connsiteX1" fmla="*/ 98995 w 207512"/>
                <a:gd name="connsiteY1" fmla="*/ 1740258 h 1842132"/>
                <a:gd name="connsiteX2" fmla="*/ 101377 w 207512"/>
                <a:gd name="connsiteY2" fmla="*/ 906783 h 1842132"/>
                <a:gd name="connsiteX3" fmla="*/ 5 w 207512"/>
                <a:gd name="connsiteY3" fmla="*/ 878378 h 1842132"/>
                <a:gd name="connsiteX4" fmla="*/ 106140 w 207512"/>
                <a:gd name="connsiteY4" fmla="*/ 845212 h 1842132"/>
                <a:gd name="connsiteX5" fmla="*/ 98996 w 207512"/>
                <a:gd name="connsiteY5" fmla="*/ 16498 h 1842132"/>
                <a:gd name="connsiteX6" fmla="*/ 197987 w 207512"/>
                <a:gd name="connsiteY6" fmla="*/ 0 h 184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512" h="1842132" stroke="0" extrusionOk="0">
                  <a:moveTo>
                    <a:pt x="197986" y="1756756"/>
                  </a:moveTo>
                  <a:cubicBezTo>
                    <a:pt x="143315" y="1756756"/>
                    <a:pt x="98995" y="1749370"/>
                    <a:pt x="98995" y="1740258"/>
                  </a:cubicBezTo>
                  <a:cubicBezTo>
                    <a:pt x="98995" y="1458464"/>
                    <a:pt x="98996" y="1176670"/>
                    <a:pt x="98996" y="894876"/>
                  </a:cubicBezTo>
                  <a:cubicBezTo>
                    <a:pt x="98996" y="885764"/>
                    <a:pt x="54676" y="878378"/>
                    <a:pt x="5" y="878378"/>
                  </a:cubicBezTo>
                  <a:cubicBezTo>
                    <a:pt x="54676" y="878378"/>
                    <a:pt x="98996" y="870992"/>
                    <a:pt x="98996" y="861880"/>
                  </a:cubicBezTo>
                  <a:lnTo>
                    <a:pt x="98996" y="16498"/>
                  </a:lnTo>
                  <a:cubicBezTo>
                    <a:pt x="98996" y="7386"/>
                    <a:pt x="143316" y="0"/>
                    <a:pt x="197987" y="0"/>
                  </a:cubicBezTo>
                  <a:cubicBezTo>
                    <a:pt x="197987" y="585585"/>
                    <a:pt x="197986" y="1171171"/>
                    <a:pt x="197986" y="1756756"/>
                  </a:cubicBezTo>
                  <a:close/>
                </a:path>
                <a:path w="207512" h="1842132" fill="none">
                  <a:moveTo>
                    <a:pt x="207512" y="1828193"/>
                  </a:moveTo>
                  <a:cubicBezTo>
                    <a:pt x="152841" y="1828193"/>
                    <a:pt x="116684" y="1893826"/>
                    <a:pt x="98995" y="1740258"/>
                  </a:cubicBezTo>
                  <a:cubicBezTo>
                    <a:pt x="81306" y="1586690"/>
                    <a:pt x="101377" y="1188577"/>
                    <a:pt x="101377" y="906783"/>
                  </a:cubicBezTo>
                  <a:cubicBezTo>
                    <a:pt x="101377" y="897671"/>
                    <a:pt x="-789" y="888640"/>
                    <a:pt x="5" y="878378"/>
                  </a:cubicBezTo>
                  <a:cubicBezTo>
                    <a:pt x="799" y="868116"/>
                    <a:pt x="106140" y="854324"/>
                    <a:pt x="106140" y="845212"/>
                  </a:cubicBezTo>
                  <a:cubicBezTo>
                    <a:pt x="106140" y="563418"/>
                    <a:pt x="98996" y="298292"/>
                    <a:pt x="98996" y="16498"/>
                  </a:cubicBezTo>
                  <a:cubicBezTo>
                    <a:pt x="98996" y="7386"/>
                    <a:pt x="143316" y="0"/>
                    <a:pt x="197987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5" name="圓角矩形 74"/>
            <p:cNvSpPr/>
            <p:nvPr/>
          </p:nvSpPr>
          <p:spPr>
            <a:xfrm>
              <a:off x="2264585" y="1885185"/>
              <a:ext cx="1458241" cy="1077435"/>
            </a:xfrm>
            <a:prstGeom prst="roundRect">
              <a:avLst>
                <a:gd name="adj" fmla="val 9409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2000" dirty="0" smtClean="0">
                  <a:solidFill>
                    <a:srgbClr val="FF0000"/>
                  </a:solidFill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偶數質數</a:t>
              </a:r>
              <a:endParaRPr lang="en-US" altLang="zh-TW" sz="2000" dirty="0" smtClean="0">
                <a:solidFill>
                  <a:srgbClr val="FF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  <a:p>
              <a:pPr algn="ctr"/>
              <a:r>
                <a:rPr lang="en-US" altLang="zh-TW" sz="2800" dirty="0">
                  <a:solidFill>
                    <a:srgbClr val="FF0000"/>
                  </a:solidFill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2</a:t>
              </a:r>
              <a:endParaRPr lang="zh-TW" altLang="en-US" sz="2800" dirty="0" smtClean="0">
                <a:solidFill>
                  <a:srgbClr val="FF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76" name="橢圓形圖說文字 75"/>
            <p:cNvSpPr/>
            <p:nvPr/>
          </p:nvSpPr>
          <p:spPr>
            <a:xfrm>
              <a:off x="5752350" y="1049149"/>
              <a:ext cx="1393209" cy="427457"/>
            </a:xfrm>
            <a:prstGeom prst="wedgeEllipseCallout">
              <a:avLst>
                <a:gd name="adj1" fmla="val -29977"/>
                <a:gd name="adj2" fmla="val 75185"/>
              </a:avLst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dirty="0" smtClean="0">
                  <a:solidFill>
                    <a:schemeClr val="tx1"/>
                  </a:solidFill>
                  <a:latin typeface="華康正顏楷體W5" panose="03000509000000000000" pitchFamily="65" charset="-120"/>
                  <a:ea typeface="華康正顏楷體W5" panose="03000509000000000000" pitchFamily="65" charset="-120"/>
                </a:rPr>
                <a:t>撲克牌</a:t>
              </a:r>
              <a:endParaRPr lang="zh-TW" altLang="en-US" sz="1600" dirty="0">
                <a:solidFill>
                  <a:schemeClr val="tx1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endParaRPr>
            </a:p>
          </p:txBody>
        </p:sp>
      </p:grpSp>
      <p:sp>
        <p:nvSpPr>
          <p:cNvPr id="28" name="圓角矩形 27"/>
          <p:cNvSpPr/>
          <p:nvPr/>
        </p:nvSpPr>
        <p:spPr>
          <a:xfrm>
            <a:off x="6206659" y="3002508"/>
            <a:ext cx="1143821" cy="1606013"/>
          </a:xfrm>
          <a:prstGeom prst="roundRect">
            <a:avLst>
              <a:gd name="adj" fmla="val 506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9778" y="3124084"/>
            <a:ext cx="914335" cy="1385879"/>
          </a:xfrm>
          <a:prstGeom prst="rect">
            <a:avLst/>
          </a:prstGeom>
        </p:spPr>
      </p:pic>
      <p:pic>
        <p:nvPicPr>
          <p:cNvPr id="31" name="圖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9755" y="3107454"/>
            <a:ext cx="984158" cy="138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36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(</a:t>
            </a:r>
            <a:r>
              <a:rPr lang="zh-TW" altLang="en-US" dirty="0"/>
              <a:t>七</a:t>
            </a:r>
            <a:r>
              <a:rPr lang="en-US" altLang="zh-TW" dirty="0"/>
              <a:t>)</a:t>
            </a:r>
            <a:r>
              <a:rPr lang="zh-TW" altLang="zh-TW" b="1" dirty="0"/>
              <a:t>質數</a:t>
            </a:r>
            <a:r>
              <a:rPr lang="zh-TW" altLang="zh-TW" b="1" dirty="0" smtClean="0"/>
              <a:t>撲克牌</a:t>
            </a:r>
            <a:r>
              <a:rPr lang="zh-TW" altLang="zh-TW" b="1" dirty="0">
                <a:solidFill>
                  <a:srgbClr val="C00000"/>
                </a:solidFill>
              </a:rPr>
              <a:t>遊戲</a:t>
            </a:r>
            <a:r>
              <a:rPr lang="zh-TW" altLang="en-US" b="1" dirty="0">
                <a:solidFill>
                  <a:srgbClr val="C00000"/>
                </a:solidFill>
              </a:rPr>
              <a:t>策略</a:t>
            </a:r>
            <a:r>
              <a:rPr lang="zh-TW" altLang="zh-TW" b="1" dirty="0">
                <a:solidFill>
                  <a:srgbClr val="C00000"/>
                </a:solidFill>
              </a:rPr>
              <a:t>探討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916375" y="1507662"/>
            <a:ext cx="10515600" cy="1241946"/>
          </a:xfr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TW" altLang="zh-TW" sz="2400" dirty="0"/>
              <a:t>若質數除了「</a:t>
            </a:r>
            <a:r>
              <a:rPr lang="en-US" altLang="zh-TW" sz="2400" dirty="0"/>
              <a:t>2</a:t>
            </a:r>
            <a:r>
              <a:rPr lang="zh-TW" altLang="zh-TW" sz="2400" dirty="0"/>
              <a:t>」以外都是奇數</a:t>
            </a:r>
            <a:r>
              <a:rPr lang="zh-TW" altLang="zh-TW" sz="2400" dirty="0" smtClean="0"/>
              <a:t>，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zh-TW" altLang="zh-TW" sz="2400" dirty="0" smtClean="0">
                <a:solidFill>
                  <a:srgbClr val="C00000"/>
                </a:solidFill>
              </a:rPr>
              <a:t>那麼</a:t>
            </a:r>
            <a:r>
              <a:rPr lang="zh-TW" altLang="zh-TW" sz="2400" dirty="0">
                <a:solidFill>
                  <a:srgbClr val="C00000"/>
                </a:solidFill>
              </a:rPr>
              <a:t>遊戲中為了</a:t>
            </a:r>
            <a:r>
              <a:rPr lang="zh-TW" altLang="zh-TW" sz="2400" u="sng" dirty="0">
                <a:solidFill>
                  <a:srgbClr val="C00000"/>
                </a:solidFill>
              </a:rPr>
              <a:t>湊「和」出質數</a:t>
            </a:r>
            <a:r>
              <a:rPr lang="zh-TW" altLang="zh-TW" sz="2400" dirty="0">
                <a:solidFill>
                  <a:srgbClr val="C00000"/>
                </a:solidFill>
              </a:rPr>
              <a:t>，我們可以這樣思考：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zh-TW" altLang="en-US" dirty="0">
              <a:solidFill>
                <a:srgbClr val="C00000"/>
              </a:solidFill>
            </a:endParaRPr>
          </a:p>
        </p:txBody>
      </p:sp>
      <p:grpSp>
        <p:nvGrpSpPr>
          <p:cNvPr id="53" name="群組 52"/>
          <p:cNvGrpSpPr/>
          <p:nvPr/>
        </p:nvGrpSpPr>
        <p:grpSpPr>
          <a:xfrm>
            <a:off x="1861783" y="2441221"/>
            <a:ext cx="8447229" cy="3862314"/>
            <a:chOff x="1127016" y="1049149"/>
            <a:chExt cx="8447229" cy="3862314"/>
          </a:xfrm>
        </p:grpSpPr>
        <p:sp>
          <p:nvSpPr>
            <p:cNvPr id="54" name="圓角矩形 53"/>
            <p:cNvSpPr/>
            <p:nvPr/>
          </p:nvSpPr>
          <p:spPr>
            <a:xfrm>
              <a:off x="4079930" y="1694030"/>
              <a:ext cx="1030778" cy="1434551"/>
            </a:xfrm>
            <a:prstGeom prst="roundRect">
              <a:avLst>
                <a:gd name="adj" fmla="val 9409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55" name="圓角矩形 54"/>
            <p:cNvSpPr/>
            <p:nvPr/>
          </p:nvSpPr>
          <p:spPr>
            <a:xfrm>
              <a:off x="5545741" y="1694030"/>
              <a:ext cx="1030778" cy="1434551"/>
            </a:xfrm>
            <a:prstGeom prst="roundRect">
              <a:avLst>
                <a:gd name="adj" fmla="val 9409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56" name="圓角矩形 55"/>
            <p:cNvSpPr/>
            <p:nvPr/>
          </p:nvSpPr>
          <p:spPr>
            <a:xfrm>
              <a:off x="2276421" y="3450785"/>
              <a:ext cx="1425553" cy="1434551"/>
            </a:xfrm>
            <a:prstGeom prst="roundRect">
              <a:avLst>
                <a:gd name="adj" fmla="val 9409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2000" dirty="0" smtClean="0">
                  <a:solidFill>
                    <a:srgbClr val="FF0000"/>
                  </a:solidFill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奇數質數</a:t>
              </a:r>
            </a:p>
          </p:txBody>
        </p:sp>
        <p:sp>
          <p:nvSpPr>
            <p:cNvPr id="57" name="圓角矩形 56"/>
            <p:cNvSpPr/>
            <p:nvPr/>
          </p:nvSpPr>
          <p:spPr>
            <a:xfrm>
              <a:off x="4079930" y="3450786"/>
              <a:ext cx="1030778" cy="1434551"/>
            </a:xfrm>
            <a:prstGeom prst="roundRect">
              <a:avLst>
                <a:gd name="adj" fmla="val 9409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58" name="圓角矩形 57"/>
            <p:cNvSpPr/>
            <p:nvPr/>
          </p:nvSpPr>
          <p:spPr>
            <a:xfrm>
              <a:off x="5545741" y="3450786"/>
              <a:ext cx="1030778" cy="1434551"/>
            </a:xfrm>
            <a:prstGeom prst="roundRect">
              <a:avLst>
                <a:gd name="adj" fmla="val 9409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59" name="文字方塊 58"/>
            <p:cNvSpPr txBox="1"/>
            <p:nvPr/>
          </p:nvSpPr>
          <p:spPr>
            <a:xfrm>
              <a:off x="3627290" y="2226639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b="1" dirty="0" smtClean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＝</a:t>
              </a:r>
              <a:endParaRPr lang="zh-TW" altLang="en-US" b="1" dirty="0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60" name="文字方塊 59"/>
            <p:cNvSpPr txBox="1"/>
            <p:nvPr/>
          </p:nvSpPr>
          <p:spPr>
            <a:xfrm>
              <a:off x="5130243" y="2213939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b="1" dirty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＋</a:t>
              </a:r>
            </a:p>
          </p:txBody>
        </p:sp>
        <p:sp>
          <p:nvSpPr>
            <p:cNvPr id="61" name="文字方塊 60"/>
            <p:cNvSpPr txBox="1"/>
            <p:nvPr/>
          </p:nvSpPr>
          <p:spPr>
            <a:xfrm>
              <a:off x="3629853" y="3983395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b="1" dirty="0" smtClean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＝</a:t>
              </a:r>
              <a:endParaRPr lang="zh-TW" altLang="en-US" b="1" dirty="0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62" name="文字方塊 61"/>
            <p:cNvSpPr txBox="1"/>
            <p:nvPr/>
          </p:nvSpPr>
          <p:spPr>
            <a:xfrm>
              <a:off x="5110708" y="3989105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b="1" dirty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＋</a:t>
              </a:r>
            </a:p>
          </p:txBody>
        </p:sp>
        <p:sp>
          <p:nvSpPr>
            <p:cNvPr id="63" name="文字方塊 62"/>
            <p:cNvSpPr txBox="1"/>
            <p:nvPr/>
          </p:nvSpPr>
          <p:spPr>
            <a:xfrm>
              <a:off x="4161481" y="3983395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dirty="0" smtClean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奇數牌</a:t>
              </a:r>
              <a:endPara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64" name="圓角矩形 63"/>
            <p:cNvSpPr/>
            <p:nvPr/>
          </p:nvSpPr>
          <p:spPr>
            <a:xfrm>
              <a:off x="7077656" y="3476912"/>
              <a:ext cx="1030778" cy="1434551"/>
            </a:xfrm>
            <a:prstGeom prst="roundRect">
              <a:avLst>
                <a:gd name="adj" fmla="val 9409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65" name="圓角矩形 64"/>
            <p:cNvSpPr/>
            <p:nvPr/>
          </p:nvSpPr>
          <p:spPr>
            <a:xfrm>
              <a:off x="8543467" y="3476912"/>
              <a:ext cx="1030778" cy="1434551"/>
            </a:xfrm>
            <a:prstGeom prst="roundRect">
              <a:avLst>
                <a:gd name="adj" fmla="val 9409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66" name="文字方塊 65"/>
            <p:cNvSpPr txBox="1"/>
            <p:nvPr/>
          </p:nvSpPr>
          <p:spPr>
            <a:xfrm>
              <a:off x="8108434" y="3989831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b="1" dirty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＋</a:t>
              </a:r>
            </a:p>
          </p:txBody>
        </p:sp>
        <p:sp>
          <p:nvSpPr>
            <p:cNvPr id="67" name="文字方塊 66"/>
            <p:cNvSpPr txBox="1"/>
            <p:nvPr/>
          </p:nvSpPr>
          <p:spPr>
            <a:xfrm>
              <a:off x="7159207" y="4009521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dirty="0" smtClean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偶數牌</a:t>
              </a:r>
              <a:endPara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68" name="文字方塊 67"/>
            <p:cNvSpPr txBox="1"/>
            <p:nvPr/>
          </p:nvSpPr>
          <p:spPr>
            <a:xfrm>
              <a:off x="6615713" y="3995455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b="1" dirty="0" smtClean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＝</a:t>
              </a:r>
              <a:endParaRPr lang="zh-TW" altLang="en-US" b="1" dirty="0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5724464" y="2183469"/>
              <a:ext cx="673331" cy="430272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5732504" y="3965625"/>
              <a:ext cx="673331" cy="430272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8733851" y="3968966"/>
              <a:ext cx="673331" cy="430272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72" name="圓角矩形 71"/>
            <p:cNvSpPr/>
            <p:nvPr/>
          </p:nvSpPr>
          <p:spPr>
            <a:xfrm>
              <a:off x="1127016" y="2883822"/>
              <a:ext cx="942403" cy="662621"/>
            </a:xfrm>
            <a:prstGeom prst="roundRect">
              <a:avLst>
                <a:gd name="adj" fmla="val 9409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2400" dirty="0" smtClean="0">
                  <a:solidFill>
                    <a:srgbClr val="FF0000"/>
                  </a:solidFill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質數</a:t>
              </a:r>
              <a:endParaRPr lang="zh-TW" altLang="en-US" sz="2400" dirty="0">
                <a:solidFill>
                  <a:srgbClr val="FF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74" name="左大括弧 2"/>
            <p:cNvSpPr/>
            <p:nvPr/>
          </p:nvSpPr>
          <p:spPr>
            <a:xfrm>
              <a:off x="1979454" y="2402006"/>
              <a:ext cx="357555" cy="1780902"/>
            </a:xfrm>
            <a:custGeom>
              <a:avLst/>
              <a:gdLst>
                <a:gd name="connsiteX0" fmla="*/ 197981 w 197981"/>
                <a:gd name="connsiteY0" fmla="*/ 1756756 h 1756756"/>
                <a:gd name="connsiteX1" fmla="*/ 98990 w 197981"/>
                <a:gd name="connsiteY1" fmla="*/ 1740258 h 1756756"/>
                <a:gd name="connsiteX2" fmla="*/ 98991 w 197981"/>
                <a:gd name="connsiteY2" fmla="*/ 894876 h 1756756"/>
                <a:gd name="connsiteX3" fmla="*/ 0 w 197981"/>
                <a:gd name="connsiteY3" fmla="*/ 878378 h 1756756"/>
                <a:gd name="connsiteX4" fmla="*/ 98991 w 197981"/>
                <a:gd name="connsiteY4" fmla="*/ 861880 h 1756756"/>
                <a:gd name="connsiteX5" fmla="*/ 98991 w 197981"/>
                <a:gd name="connsiteY5" fmla="*/ 16498 h 1756756"/>
                <a:gd name="connsiteX6" fmla="*/ 197982 w 197981"/>
                <a:gd name="connsiteY6" fmla="*/ 0 h 1756756"/>
                <a:gd name="connsiteX7" fmla="*/ 197981 w 197981"/>
                <a:gd name="connsiteY7" fmla="*/ 1756756 h 1756756"/>
                <a:gd name="connsiteX0" fmla="*/ 197981 w 197981"/>
                <a:gd name="connsiteY0" fmla="*/ 1756756 h 1756756"/>
                <a:gd name="connsiteX1" fmla="*/ 98990 w 197981"/>
                <a:gd name="connsiteY1" fmla="*/ 1740258 h 1756756"/>
                <a:gd name="connsiteX2" fmla="*/ 98991 w 197981"/>
                <a:gd name="connsiteY2" fmla="*/ 894876 h 1756756"/>
                <a:gd name="connsiteX3" fmla="*/ 0 w 197981"/>
                <a:gd name="connsiteY3" fmla="*/ 878378 h 1756756"/>
                <a:gd name="connsiteX4" fmla="*/ 98991 w 197981"/>
                <a:gd name="connsiteY4" fmla="*/ 861880 h 1756756"/>
                <a:gd name="connsiteX5" fmla="*/ 98991 w 197981"/>
                <a:gd name="connsiteY5" fmla="*/ 16498 h 1756756"/>
                <a:gd name="connsiteX6" fmla="*/ 197982 w 197981"/>
                <a:gd name="connsiteY6" fmla="*/ 0 h 1756756"/>
                <a:gd name="connsiteX0" fmla="*/ 197991 w 197992"/>
                <a:gd name="connsiteY0" fmla="*/ 1756756 h 1756756"/>
                <a:gd name="connsiteX1" fmla="*/ 99000 w 197992"/>
                <a:gd name="connsiteY1" fmla="*/ 1740258 h 1756756"/>
                <a:gd name="connsiteX2" fmla="*/ 99001 w 197992"/>
                <a:gd name="connsiteY2" fmla="*/ 894876 h 1756756"/>
                <a:gd name="connsiteX3" fmla="*/ 10 w 197992"/>
                <a:gd name="connsiteY3" fmla="*/ 878378 h 1756756"/>
                <a:gd name="connsiteX4" fmla="*/ 99001 w 197992"/>
                <a:gd name="connsiteY4" fmla="*/ 861880 h 1756756"/>
                <a:gd name="connsiteX5" fmla="*/ 99001 w 197992"/>
                <a:gd name="connsiteY5" fmla="*/ 16498 h 1756756"/>
                <a:gd name="connsiteX6" fmla="*/ 197992 w 197992"/>
                <a:gd name="connsiteY6" fmla="*/ 0 h 1756756"/>
                <a:gd name="connsiteX7" fmla="*/ 197991 w 197992"/>
                <a:gd name="connsiteY7" fmla="*/ 1756756 h 1756756"/>
                <a:gd name="connsiteX0" fmla="*/ 197991 w 197992"/>
                <a:gd name="connsiteY0" fmla="*/ 1756756 h 1756756"/>
                <a:gd name="connsiteX1" fmla="*/ 99000 w 197992"/>
                <a:gd name="connsiteY1" fmla="*/ 1740258 h 1756756"/>
                <a:gd name="connsiteX2" fmla="*/ 99001 w 197992"/>
                <a:gd name="connsiteY2" fmla="*/ 894876 h 1756756"/>
                <a:gd name="connsiteX3" fmla="*/ 10 w 197992"/>
                <a:gd name="connsiteY3" fmla="*/ 878378 h 1756756"/>
                <a:gd name="connsiteX4" fmla="*/ 106145 w 197992"/>
                <a:gd name="connsiteY4" fmla="*/ 823780 h 1756756"/>
                <a:gd name="connsiteX5" fmla="*/ 99001 w 197992"/>
                <a:gd name="connsiteY5" fmla="*/ 16498 h 1756756"/>
                <a:gd name="connsiteX6" fmla="*/ 197992 w 197992"/>
                <a:gd name="connsiteY6" fmla="*/ 0 h 1756756"/>
                <a:gd name="connsiteX0" fmla="*/ 197991 w 197992"/>
                <a:gd name="connsiteY0" fmla="*/ 1756756 h 1806221"/>
                <a:gd name="connsiteX1" fmla="*/ 99000 w 197992"/>
                <a:gd name="connsiteY1" fmla="*/ 1740258 h 1806221"/>
                <a:gd name="connsiteX2" fmla="*/ 99001 w 197992"/>
                <a:gd name="connsiteY2" fmla="*/ 894876 h 1806221"/>
                <a:gd name="connsiteX3" fmla="*/ 10 w 197992"/>
                <a:gd name="connsiteY3" fmla="*/ 878378 h 1806221"/>
                <a:gd name="connsiteX4" fmla="*/ 99001 w 197992"/>
                <a:gd name="connsiteY4" fmla="*/ 861880 h 1806221"/>
                <a:gd name="connsiteX5" fmla="*/ 99001 w 197992"/>
                <a:gd name="connsiteY5" fmla="*/ 16498 h 1806221"/>
                <a:gd name="connsiteX6" fmla="*/ 197992 w 197992"/>
                <a:gd name="connsiteY6" fmla="*/ 0 h 1806221"/>
                <a:gd name="connsiteX7" fmla="*/ 197991 w 197992"/>
                <a:gd name="connsiteY7" fmla="*/ 1756756 h 1806221"/>
                <a:gd name="connsiteX0" fmla="*/ 197991 w 197992"/>
                <a:gd name="connsiteY0" fmla="*/ 1756756 h 1806221"/>
                <a:gd name="connsiteX1" fmla="*/ 99000 w 197992"/>
                <a:gd name="connsiteY1" fmla="*/ 1740258 h 1806221"/>
                <a:gd name="connsiteX2" fmla="*/ 99001 w 197992"/>
                <a:gd name="connsiteY2" fmla="*/ 928214 h 1806221"/>
                <a:gd name="connsiteX3" fmla="*/ 10 w 197992"/>
                <a:gd name="connsiteY3" fmla="*/ 878378 h 1806221"/>
                <a:gd name="connsiteX4" fmla="*/ 106145 w 197992"/>
                <a:gd name="connsiteY4" fmla="*/ 823780 h 1806221"/>
                <a:gd name="connsiteX5" fmla="*/ 99001 w 197992"/>
                <a:gd name="connsiteY5" fmla="*/ 16498 h 1806221"/>
                <a:gd name="connsiteX6" fmla="*/ 197992 w 197992"/>
                <a:gd name="connsiteY6" fmla="*/ 0 h 1806221"/>
                <a:gd name="connsiteX0" fmla="*/ 197991 w 197992"/>
                <a:gd name="connsiteY0" fmla="*/ 1756756 h 1806221"/>
                <a:gd name="connsiteX1" fmla="*/ 99000 w 197992"/>
                <a:gd name="connsiteY1" fmla="*/ 1740258 h 1806221"/>
                <a:gd name="connsiteX2" fmla="*/ 99001 w 197992"/>
                <a:gd name="connsiteY2" fmla="*/ 894876 h 1806221"/>
                <a:gd name="connsiteX3" fmla="*/ 10 w 197992"/>
                <a:gd name="connsiteY3" fmla="*/ 878378 h 1806221"/>
                <a:gd name="connsiteX4" fmla="*/ 99001 w 197992"/>
                <a:gd name="connsiteY4" fmla="*/ 861880 h 1806221"/>
                <a:gd name="connsiteX5" fmla="*/ 99001 w 197992"/>
                <a:gd name="connsiteY5" fmla="*/ 16498 h 1806221"/>
                <a:gd name="connsiteX6" fmla="*/ 197992 w 197992"/>
                <a:gd name="connsiteY6" fmla="*/ 0 h 1806221"/>
                <a:gd name="connsiteX7" fmla="*/ 197991 w 197992"/>
                <a:gd name="connsiteY7" fmla="*/ 1756756 h 1806221"/>
                <a:gd name="connsiteX0" fmla="*/ 197991 w 197992"/>
                <a:gd name="connsiteY0" fmla="*/ 1756756 h 1806221"/>
                <a:gd name="connsiteX1" fmla="*/ 99000 w 197992"/>
                <a:gd name="connsiteY1" fmla="*/ 1740258 h 1806221"/>
                <a:gd name="connsiteX2" fmla="*/ 99001 w 197992"/>
                <a:gd name="connsiteY2" fmla="*/ 928214 h 1806221"/>
                <a:gd name="connsiteX3" fmla="*/ 10 w 197992"/>
                <a:gd name="connsiteY3" fmla="*/ 878378 h 1806221"/>
                <a:gd name="connsiteX4" fmla="*/ 106145 w 197992"/>
                <a:gd name="connsiteY4" fmla="*/ 845212 h 1806221"/>
                <a:gd name="connsiteX5" fmla="*/ 99001 w 197992"/>
                <a:gd name="connsiteY5" fmla="*/ 16498 h 1806221"/>
                <a:gd name="connsiteX6" fmla="*/ 197992 w 197992"/>
                <a:gd name="connsiteY6" fmla="*/ 0 h 1806221"/>
                <a:gd name="connsiteX0" fmla="*/ 197986 w 197987"/>
                <a:gd name="connsiteY0" fmla="*/ 1756756 h 1807800"/>
                <a:gd name="connsiteX1" fmla="*/ 98995 w 197987"/>
                <a:gd name="connsiteY1" fmla="*/ 1740258 h 1807800"/>
                <a:gd name="connsiteX2" fmla="*/ 98996 w 197987"/>
                <a:gd name="connsiteY2" fmla="*/ 894876 h 1807800"/>
                <a:gd name="connsiteX3" fmla="*/ 5 w 197987"/>
                <a:gd name="connsiteY3" fmla="*/ 878378 h 1807800"/>
                <a:gd name="connsiteX4" fmla="*/ 98996 w 197987"/>
                <a:gd name="connsiteY4" fmla="*/ 861880 h 1807800"/>
                <a:gd name="connsiteX5" fmla="*/ 98996 w 197987"/>
                <a:gd name="connsiteY5" fmla="*/ 16498 h 1807800"/>
                <a:gd name="connsiteX6" fmla="*/ 197987 w 197987"/>
                <a:gd name="connsiteY6" fmla="*/ 0 h 1807800"/>
                <a:gd name="connsiteX7" fmla="*/ 197986 w 197987"/>
                <a:gd name="connsiteY7" fmla="*/ 1756756 h 1807800"/>
                <a:gd name="connsiteX0" fmla="*/ 197986 w 197987"/>
                <a:gd name="connsiteY0" fmla="*/ 1756756 h 1807800"/>
                <a:gd name="connsiteX1" fmla="*/ 98995 w 197987"/>
                <a:gd name="connsiteY1" fmla="*/ 1740258 h 1807800"/>
                <a:gd name="connsiteX2" fmla="*/ 101377 w 197987"/>
                <a:gd name="connsiteY2" fmla="*/ 906783 h 1807800"/>
                <a:gd name="connsiteX3" fmla="*/ 5 w 197987"/>
                <a:gd name="connsiteY3" fmla="*/ 878378 h 1807800"/>
                <a:gd name="connsiteX4" fmla="*/ 106140 w 197987"/>
                <a:gd name="connsiteY4" fmla="*/ 845212 h 1807800"/>
                <a:gd name="connsiteX5" fmla="*/ 98996 w 197987"/>
                <a:gd name="connsiteY5" fmla="*/ 16498 h 1807800"/>
                <a:gd name="connsiteX6" fmla="*/ 197987 w 197987"/>
                <a:gd name="connsiteY6" fmla="*/ 0 h 1807800"/>
                <a:gd name="connsiteX0" fmla="*/ 197986 w 209893"/>
                <a:gd name="connsiteY0" fmla="*/ 1756756 h 1819496"/>
                <a:gd name="connsiteX1" fmla="*/ 98995 w 209893"/>
                <a:gd name="connsiteY1" fmla="*/ 1740258 h 1819496"/>
                <a:gd name="connsiteX2" fmla="*/ 98996 w 209893"/>
                <a:gd name="connsiteY2" fmla="*/ 894876 h 1819496"/>
                <a:gd name="connsiteX3" fmla="*/ 5 w 209893"/>
                <a:gd name="connsiteY3" fmla="*/ 878378 h 1819496"/>
                <a:gd name="connsiteX4" fmla="*/ 98996 w 209893"/>
                <a:gd name="connsiteY4" fmla="*/ 861880 h 1819496"/>
                <a:gd name="connsiteX5" fmla="*/ 98996 w 209893"/>
                <a:gd name="connsiteY5" fmla="*/ 16498 h 1819496"/>
                <a:gd name="connsiteX6" fmla="*/ 197987 w 209893"/>
                <a:gd name="connsiteY6" fmla="*/ 0 h 1819496"/>
                <a:gd name="connsiteX7" fmla="*/ 197986 w 209893"/>
                <a:gd name="connsiteY7" fmla="*/ 1756756 h 1819496"/>
                <a:gd name="connsiteX0" fmla="*/ 209893 w 209893"/>
                <a:gd name="connsiteY0" fmla="*/ 1785331 h 1819496"/>
                <a:gd name="connsiteX1" fmla="*/ 98995 w 209893"/>
                <a:gd name="connsiteY1" fmla="*/ 1740258 h 1819496"/>
                <a:gd name="connsiteX2" fmla="*/ 101377 w 209893"/>
                <a:gd name="connsiteY2" fmla="*/ 906783 h 1819496"/>
                <a:gd name="connsiteX3" fmla="*/ 5 w 209893"/>
                <a:gd name="connsiteY3" fmla="*/ 878378 h 1819496"/>
                <a:gd name="connsiteX4" fmla="*/ 106140 w 209893"/>
                <a:gd name="connsiteY4" fmla="*/ 845212 h 1819496"/>
                <a:gd name="connsiteX5" fmla="*/ 98996 w 209893"/>
                <a:gd name="connsiteY5" fmla="*/ 16498 h 1819496"/>
                <a:gd name="connsiteX6" fmla="*/ 197987 w 209893"/>
                <a:gd name="connsiteY6" fmla="*/ 0 h 1819496"/>
                <a:gd name="connsiteX0" fmla="*/ 197986 w 209893"/>
                <a:gd name="connsiteY0" fmla="*/ 1756756 h 1827472"/>
                <a:gd name="connsiteX1" fmla="*/ 98995 w 209893"/>
                <a:gd name="connsiteY1" fmla="*/ 1740258 h 1827472"/>
                <a:gd name="connsiteX2" fmla="*/ 98996 w 209893"/>
                <a:gd name="connsiteY2" fmla="*/ 894876 h 1827472"/>
                <a:gd name="connsiteX3" fmla="*/ 5 w 209893"/>
                <a:gd name="connsiteY3" fmla="*/ 878378 h 1827472"/>
                <a:gd name="connsiteX4" fmla="*/ 98996 w 209893"/>
                <a:gd name="connsiteY4" fmla="*/ 861880 h 1827472"/>
                <a:gd name="connsiteX5" fmla="*/ 98996 w 209893"/>
                <a:gd name="connsiteY5" fmla="*/ 16498 h 1827472"/>
                <a:gd name="connsiteX6" fmla="*/ 197987 w 209893"/>
                <a:gd name="connsiteY6" fmla="*/ 0 h 1827472"/>
                <a:gd name="connsiteX7" fmla="*/ 197986 w 209893"/>
                <a:gd name="connsiteY7" fmla="*/ 1756756 h 1827472"/>
                <a:gd name="connsiteX0" fmla="*/ 209893 w 209893"/>
                <a:gd name="connsiteY0" fmla="*/ 1802000 h 1827472"/>
                <a:gd name="connsiteX1" fmla="*/ 98995 w 209893"/>
                <a:gd name="connsiteY1" fmla="*/ 1740258 h 1827472"/>
                <a:gd name="connsiteX2" fmla="*/ 101377 w 209893"/>
                <a:gd name="connsiteY2" fmla="*/ 906783 h 1827472"/>
                <a:gd name="connsiteX3" fmla="*/ 5 w 209893"/>
                <a:gd name="connsiteY3" fmla="*/ 878378 h 1827472"/>
                <a:gd name="connsiteX4" fmla="*/ 106140 w 209893"/>
                <a:gd name="connsiteY4" fmla="*/ 845212 h 1827472"/>
                <a:gd name="connsiteX5" fmla="*/ 98996 w 209893"/>
                <a:gd name="connsiteY5" fmla="*/ 16498 h 1827472"/>
                <a:gd name="connsiteX6" fmla="*/ 197987 w 209893"/>
                <a:gd name="connsiteY6" fmla="*/ 0 h 1827472"/>
                <a:gd name="connsiteX0" fmla="*/ 197986 w 207512"/>
                <a:gd name="connsiteY0" fmla="*/ 1756756 h 1842132"/>
                <a:gd name="connsiteX1" fmla="*/ 98995 w 207512"/>
                <a:gd name="connsiteY1" fmla="*/ 1740258 h 1842132"/>
                <a:gd name="connsiteX2" fmla="*/ 98996 w 207512"/>
                <a:gd name="connsiteY2" fmla="*/ 894876 h 1842132"/>
                <a:gd name="connsiteX3" fmla="*/ 5 w 207512"/>
                <a:gd name="connsiteY3" fmla="*/ 878378 h 1842132"/>
                <a:gd name="connsiteX4" fmla="*/ 98996 w 207512"/>
                <a:gd name="connsiteY4" fmla="*/ 861880 h 1842132"/>
                <a:gd name="connsiteX5" fmla="*/ 98996 w 207512"/>
                <a:gd name="connsiteY5" fmla="*/ 16498 h 1842132"/>
                <a:gd name="connsiteX6" fmla="*/ 197987 w 207512"/>
                <a:gd name="connsiteY6" fmla="*/ 0 h 1842132"/>
                <a:gd name="connsiteX7" fmla="*/ 197986 w 207512"/>
                <a:gd name="connsiteY7" fmla="*/ 1756756 h 1842132"/>
                <a:gd name="connsiteX0" fmla="*/ 207512 w 207512"/>
                <a:gd name="connsiteY0" fmla="*/ 1828193 h 1842132"/>
                <a:gd name="connsiteX1" fmla="*/ 98995 w 207512"/>
                <a:gd name="connsiteY1" fmla="*/ 1740258 h 1842132"/>
                <a:gd name="connsiteX2" fmla="*/ 101377 w 207512"/>
                <a:gd name="connsiteY2" fmla="*/ 906783 h 1842132"/>
                <a:gd name="connsiteX3" fmla="*/ 5 w 207512"/>
                <a:gd name="connsiteY3" fmla="*/ 878378 h 1842132"/>
                <a:gd name="connsiteX4" fmla="*/ 106140 w 207512"/>
                <a:gd name="connsiteY4" fmla="*/ 845212 h 1842132"/>
                <a:gd name="connsiteX5" fmla="*/ 98996 w 207512"/>
                <a:gd name="connsiteY5" fmla="*/ 16498 h 1842132"/>
                <a:gd name="connsiteX6" fmla="*/ 197987 w 207512"/>
                <a:gd name="connsiteY6" fmla="*/ 0 h 184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512" h="1842132" stroke="0" extrusionOk="0">
                  <a:moveTo>
                    <a:pt x="197986" y="1756756"/>
                  </a:moveTo>
                  <a:cubicBezTo>
                    <a:pt x="143315" y="1756756"/>
                    <a:pt x="98995" y="1749370"/>
                    <a:pt x="98995" y="1740258"/>
                  </a:cubicBezTo>
                  <a:cubicBezTo>
                    <a:pt x="98995" y="1458464"/>
                    <a:pt x="98996" y="1176670"/>
                    <a:pt x="98996" y="894876"/>
                  </a:cubicBezTo>
                  <a:cubicBezTo>
                    <a:pt x="98996" y="885764"/>
                    <a:pt x="54676" y="878378"/>
                    <a:pt x="5" y="878378"/>
                  </a:cubicBezTo>
                  <a:cubicBezTo>
                    <a:pt x="54676" y="878378"/>
                    <a:pt x="98996" y="870992"/>
                    <a:pt x="98996" y="861880"/>
                  </a:cubicBezTo>
                  <a:lnTo>
                    <a:pt x="98996" y="16498"/>
                  </a:lnTo>
                  <a:cubicBezTo>
                    <a:pt x="98996" y="7386"/>
                    <a:pt x="143316" y="0"/>
                    <a:pt x="197987" y="0"/>
                  </a:cubicBezTo>
                  <a:cubicBezTo>
                    <a:pt x="197987" y="585585"/>
                    <a:pt x="197986" y="1171171"/>
                    <a:pt x="197986" y="1756756"/>
                  </a:cubicBezTo>
                  <a:close/>
                </a:path>
                <a:path w="207512" h="1842132" fill="none">
                  <a:moveTo>
                    <a:pt x="207512" y="1828193"/>
                  </a:moveTo>
                  <a:cubicBezTo>
                    <a:pt x="152841" y="1828193"/>
                    <a:pt x="116684" y="1893826"/>
                    <a:pt x="98995" y="1740258"/>
                  </a:cubicBezTo>
                  <a:cubicBezTo>
                    <a:pt x="81306" y="1586690"/>
                    <a:pt x="101377" y="1188577"/>
                    <a:pt x="101377" y="906783"/>
                  </a:cubicBezTo>
                  <a:cubicBezTo>
                    <a:pt x="101377" y="897671"/>
                    <a:pt x="-789" y="888640"/>
                    <a:pt x="5" y="878378"/>
                  </a:cubicBezTo>
                  <a:cubicBezTo>
                    <a:pt x="799" y="868116"/>
                    <a:pt x="106140" y="854324"/>
                    <a:pt x="106140" y="845212"/>
                  </a:cubicBezTo>
                  <a:cubicBezTo>
                    <a:pt x="106140" y="563418"/>
                    <a:pt x="98996" y="298292"/>
                    <a:pt x="98996" y="16498"/>
                  </a:cubicBezTo>
                  <a:cubicBezTo>
                    <a:pt x="98996" y="7386"/>
                    <a:pt x="143316" y="0"/>
                    <a:pt x="197987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5" name="圓角矩形 74"/>
            <p:cNvSpPr/>
            <p:nvPr/>
          </p:nvSpPr>
          <p:spPr>
            <a:xfrm>
              <a:off x="2264585" y="1885185"/>
              <a:ext cx="1458241" cy="1077435"/>
            </a:xfrm>
            <a:prstGeom prst="roundRect">
              <a:avLst>
                <a:gd name="adj" fmla="val 9409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2000" dirty="0" smtClean="0">
                  <a:solidFill>
                    <a:srgbClr val="FF0000"/>
                  </a:solidFill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偶數質數</a:t>
              </a:r>
              <a:endParaRPr lang="en-US" altLang="zh-TW" sz="2000" dirty="0" smtClean="0">
                <a:solidFill>
                  <a:srgbClr val="FF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  <a:p>
              <a:pPr algn="ctr"/>
              <a:r>
                <a:rPr lang="en-US" altLang="zh-TW" sz="2800" dirty="0">
                  <a:solidFill>
                    <a:srgbClr val="FF0000"/>
                  </a:solidFill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2</a:t>
              </a:r>
              <a:endParaRPr lang="zh-TW" altLang="en-US" sz="2800" dirty="0" smtClean="0">
                <a:solidFill>
                  <a:srgbClr val="FF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76" name="橢圓形圖說文字 75"/>
            <p:cNvSpPr/>
            <p:nvPr/>
          </p:nvSpPr>
          <p:spPr>
            <a:xfrm>
              <a:off x="5752350" y="1049149"/>
              <a:ext cx="1393209" cy="427457"/>
            </a:xfrm>
            <a:prstGeom prst="wedgeEllipseCallout">
              <a:avLst>
                <a:gd name="adj1" fmla="val -29977"/>
                <a:gd name="adj2" fmla="val 75185"/>
              </a:avLst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dirty="0" smtClean="0">
                  <a:solidFill>
                    <a:schemeClr val="tx1"/>
                  </a:solidFill>
                  <a:latin typeface="華康正顏楷體W5" panose="03000509000000000000" pitchFamily="65" charset="-120"/>
                  <a:ea typeface="華康正顏楷體W5" panose="03000509000000000000" pitchFamily="65" charset="-120"/>
                </a:rPr>
                <a:t>撲克牌</a:t>
              </a:r>
              <a:endParaRPr lang="zh-TW" altLang="en-US" sz="1600" dirty="0">
                <a:solidFill>
                  <a:schemeClr val="tx1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endParaRPr>
            </a:p>
          </p:txBody>
        </p:sp>
      </p:grpSp>
      <p:sp>
        <p:nvSpPr>
          <p:cNvPr id="28" name="圓角矩形 27"/>
          <p:cNvSpPr/>
          <p:nvPr/>
        </p:nvSpPr>
        <p:spPr>
          <a:xfrm>
            <a:off x="6206659" y="3002508"/>
            <a:ext cx="1143821" cy="1606013"/>
          </a:xfrm>
          <a:prstGeom prst="roundRect">
            <a:avLst>
              <a:gd name="adj" fmla="val 506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9778" y="3124084"/>
            <a:ext cx="914335" cy="1385879"/>
          </a:xfrm>
          <a:prstGeom prst="rect">
            <a:avLst/>
          </a:prstGeom>
        </p:spPr>
      </p:pic>
      <p:sp>
        <p:nvSpPr>
          <p:cNvPr id="30" name="圓角矩形 29"/>
          <p:cNvSpPr/>
          <p:nvPr/>
        </p:nvSpPr>
        <p:spPr>
          <a:xfrm>
            <a:off x="6203847" y="4755999"/>
            <a:ext cx="1143821" cy="1606013"/>
          </a:xfrm>
          <a:prstGeom prst="roundRect">
            <a:avLst>
              <a:gd name="adj" fmla="val 506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1" name="圖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7696" y="4842857"/>
            <a:ext cx="982587" cy="1468215"/>
          </a:xfrm>
          <a:prstGeom prst="rect">
            <a:avLst/>
          </a:prstGeom>
        </p:spPr>
      </p:pic>
      <p:pic>
        <p:nvPicPr>
          <p:cNvPr id="32" name="圖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9755" y="3107454"/>
            <a:ext cx="984158" cy="138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89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(</a:t>
            </a:r>
            <a:r>
              <a:rPr lang="zh-TW" altLang="en-US" dirty="0"/>
              <a:t>七</a:t>
            </a:r>
            <a:r>
              <a:rPr lang="en-US" altLang="zh-TW" dirty="0"/>
              <a:t>)</a:t>
            </a:r>
            <a:r>
              <a:rPr lang="zh-TW" altLang="zh-TW" b="1" dirty="0"/>
              <a:t>質數</a:t>
            </a:r>
            <a:r>
              <a:rPr lang="zh-TW" altLang="zh-TW" b="1" dirty="0" smtClean="0"/>
              <a:t>撲克牌</a:t>
            </a:r>
            <a:r>
              <a:rPr lang="zh-TW" altLang="zh-TW" b="1" dirty="0">
                <a:solidFill>
                  <a:srgbClr val="C00000"/>
                </a:solidFill>
              </a:rPr>
              <a:t>遊戲</a:t>
            </a:r>
            <a:r>
              <a:rPr lang="zh-TW" altLang="en-US" b="1" dirty="0">
                <a:solidFill>
                  <a:srgbClr val="C00000"/>
                </a:solidFill>
              </a:rPr>
              <a:t>策略</a:t>
            </a:r>
            <a:r>
              <a:rPr lang="zh-TW" altLang="zh-TW" b="1" dirty="0">
                <a:solidFill>
                  <a:srgbClr val="C00000"/>
                </a:solidFill>
              </a:rPr>
              <a:t>探討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916375" y="1507662"/>
            <a:ext cx="10515600" cy="1241946"/>
          </a:xfrm>
        </p:spPr>
        <p:txBody>
          <a:bodyPr/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TW" altLang="zh-TW" sz="2400" dirty="0"/>
              <a:t>若質數除了「</a:t>
            </a:r>
            <a:r>
              <a:rPr lang="en-US" altLang="zh-TW" sz="2400" dirty="0"/>
              <a:t>2</a:t>
            </a:r>
            <a:r>
              <a:rPr lang="zh-TW" altLang="zh-TW" sz="2400" dirty="0"/>
              <a:t>」以外都是奇數</a:t>
            </a:r>
            <a:r>
              <a:rPr lang="zh-TW" altLang="zh-TW" sz="2400" dirty="0" smtClean="0"/>
              <a:t>，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zh-TW" altLang="zh-TW" sz="2400" dirty="0" smtClean="0">
                <a:solidFill>
                  <a:srgbClr val="C00000"/>
                </a:solidFill>
              </a:rPr>
              <a:t>那麼</a:t>
            </a:r>
            <a:r>
              <a:rPr lang="zh-TW" altLang="zh-TW" sz="2400" dirty="0">
                <a:solidFill>
                  <a:srgbClr val="C00000"/>
                </a:solidFill>
              </a:rPr>
              <a:t>遊戲中為了</a:t>
            </a:r>
            <a:r>
              <a:rPr lang="zh-TW" altLang="zh-TW" sz="2400" u="sng" dirty="0">
                <a:solidFill>
                  <a:srgbClr val="C00000"/>
                </a:solidFill>
              </a:rPr>
              <a:t>湊「和」出質數</a:t>
            </a:r>
            <a:r>
              <a:rPr lang="zh-TW" altLang="zh-TW" sz="2400" dirty="0">
                <a:solidFill>
                  <a:srgbClr val="C00000"/>
                </a:solidFill>
              </a:rPr>
              <a:t>，我們可以這樣思考：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zh-TW" altLang="en-US" dirty="0">
              <a:solidFill>
                <a:srgbClr val="C00000"/>
              </a:solidFill>
            </a:endParaRPr>
          </a:p>
        </p:txBody>
      </p:sp>
      <p:grpSp>
        <p:nvGrpSpPr>
          <p:cNvPr id="53" name="群組 52"/>
          <p:cNvGrpSpPr/>
          <p:nvPr/>
        </p:nvGrpSpPr>
        <p:grpSpPr>
          <a:xfrm>
            <a:off x="1861783" y="2441221"/>
            <a:ext cx="8447229" cy="3862314"/>
            <a:chOff x="1127016" y="1049149"/>
            <a:chExt cx="8447229" cy="3862314"/>
          </a:xfrm>
        </p:grpSpPr>
        <p:sp>
          <p:nvSpPr>
            <p:cNvPr id="54" name="圓角矩形 53"/>
            <p:cNvSpPr/>
            <p:nvPr/>
          </p:nvSpPr>
          <p:spPr>
            <a:xfrm>
              <a:off x="4079930" y="1694030"/>
              <a:ext cx="1030778" cy="1434551"/>
            </a:xfrm>
            <a:prstGeom prst="roundRect">
              <a:avLst>
                <a:gd name="adj" fmla="val 9409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55" name="圓角矩形 54"/>
            <p:cNvSpPr/>
            <p:nvPr/>
          </p:nvSpPr>
          <p:spPr>
            <a:xfrm>
              <a:off x="5545741" y="1694030"/>
              <a:ext cx="1030778" cy="1434551"/>
            </a:xfrm>
            <a:prstGeom prst="roundRect">
              <a:avLst>
                <a:gd name="adj" fmla="val 9409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56" name="圓角矩形 55"/>
            <p:cNvSpPr/>
            <p:nvPr/>
          </p:nvSpPr>
          <p:spPr>
            <a:xfrm>
              <a:off x="2276421" y="3450785"/>
              <a:ext cx="1425553" cy="1434551"/>
            </a:xfrm>
            <a:prstGeom prst="roundRect">
              <a:avLst>
                <a:gd name="adj" fmla="val 9409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2000" dirty="0" smtClean="0">
                  <a:solidFill>
                    <a:srgbClr val="FF0000"/>
                  </a:solidFill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奇數質數</a:t>
              </a:r>
            </a:p>
          </p:txBody>
        </p:sp>
        <p:sp>
          <p:nvSpPr>
            <p:cNvPr id="57" name="圓角矩形 56"/>
            <p:cNvSpPr/>
            <p:nvPr/>
          </p:nvSpPr>
          <p:spPr>
            <a:xfrm>
              <a:off x="4079930" y="3450786"/>
              <a:ext cx="1030778" cy="1434551"/>
            </a:xfrm>
            <a:prstGeom prst="roundRect">
              <a:avLst>
                <a:gd name="adj" fmla="val 9409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58" name="圓角矩形 57"/>
            <p:cNvSpPr/>
            <p:nvPr/>
          </p:nvSpPr>
          <p:spPr>
            <a:xfrm>
              <a:off x="5545741" y="3450786"/>
              <a:ext cx="1030778" cy="1434551"/>
            </a:xfrm>
            <a:prstGeom prst="roundRect">
              <a:avLst>
                <a:gd name="adj" fmla="val 9409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59" name="文字方塊 58"/>
            <p:cNvSpPr txBox="1"/>
            <p:nvPr/>
          </p:nvSpPr>
          <p:spPr>
            <a:xfrm>
              <a:off x="3627290" y="2226639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b="1" dirty="0" smtClean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＝</a:t>
              </a:r>
              <a:endParaRPr lang="zh-TW" altLang="en-US" b="1" dirty="0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60" name="文字方塊 59"/>
            <p:cNvSpPr txBox="1"/>
            <p:nvPr/>
          </p:nvSpPr>
          <p:spPr>
            <a:xfrm>
              <a:off x="5130243" y="2213939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b="1" dirty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＋</a:t>
              </a:r>
            </a:p>
          </p:txBody>
        </p:sp>
        <p:sp>
          <p:nvSpPr>
            <p:cNvPr id="61" name="文字方塊 60"/>
            <p:cNvSpPr txBox="1"/>
            <p:nvPr/>
          </p:nvSpPr>
          <p:spPr>
            <a:xfrm>
              <a:off x="3629853" y="3983395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b="1" dirty="0" smtClean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＝</a:t>
              </a:r>
              <a:endParaRPr lang="zh-TW" altLang="en-US" b="1" dirty="0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62" name="文字方塊 61"/>
            <p:cNvSpPr txBox="1"/>
            <p:nvPr/>
          </p:nvSpPr>
          <p:spPr>
            <a:xfrm>
              <a:off x="5110708" y="3989105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b="1" dirty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＋</a:t>
              </a:r>
            </a:p>
          </p:txBody>
        </p:sp>
        <p:sp>
          <p:nvSpPr>
            <p:cNvPr id="63" name="文字方塊 62"/>
            <p:cNvSpPr txBox="1"/>
            <p:nvPr/>
          </p:nvSpPr>
          <p:spPr>
            <a:xfrm>
              <a:off x="4161481" y="3983395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dirty="0" smtClean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奇數牌</a:t>
              </a:r>
              <a:endPara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64" name="圓角矩形 63"/>
            <p:cNvSpPr/>
            <p:nvPr/>
          </p:nvSpPr>
          <p:spPr>
            <a:xfrm>
              <a:off x="7077656" y="3476912"/>
              <a:ext cx="1030778" cy="1434551"/>
            </a:xfrm>
            <a:prstGeom prst="roundRect">
              <a:avLst>
                <a:gd name="adj" fmla="val 9409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65" name="圓角矩形 64"/>
            <p:cNvSpPr/>
            <p:nvPr/>
          </p:nvSpPr>
          <p:spPr>
            <a:xfrm>
              <a:off x="8543467" y="3476912"/>
              <a:ext cx="1030778" cy="1434551"/>
            </a:xfrm>
            <a:prstGeom prst="roundRect">
              <a:avLst>
                <a:gd name="adj" fmla="val 9409"/>
              </a:avLst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66" name="文字方塊 65"/>
            <p:cNvSpPr txBox="1"/>
            <p:nvPr/>
          </p:nvSpPr>
          <p:spPr>
            <a:xfrm>
              <a:off x="8108434" y="3989831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b="1" dirty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＋</a:t>
              </a:r>
            </a:p>
          </p:txBody>
        </p:sp>
        <p:sp>
          <p:nvSpPr>
            <p:cNvPr id="67" name="文字方塊 66"/>
            <p:cNvSpPr txBox="1"/>
            <p:nvPr/>
          </p:nvSpPr>
          <p:spPr>
            <a:xfrm>
              <a:off x="7159207" y="4009521"/>
              <a:ext cx="877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dirty="0" smtClean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偶數牌</a:t>
              </a:r>
              <a:endParaRPr lang="zh-TW" altLang="en-US" dirty="0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68" name="文字方塊 67"/>
            <p:cNvSpPr txBox="1"/>
            <p:nvPr/>
          </p:nvSpPr>
          <p:spPr>
            <a:xfrm>
              <a:off x="6615713" y="3995455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TW" altLang="en-US" b="1" dirty="0" smtClean="0"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＝</a:t>
              </a:r>
              <a:endParaRPr lang="zh-TW" altLang="en-US" b="1" dirty="0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5724464" y="2183469"/>
              <a:ext cx="673331" cy="430272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5732504" y="3965625"/>
              <a:ext cx="673331" cy="430272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8733851" y="3968966"/>
              <a:ext cx="673331" cy="430272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72" name="圓角矩形 71"/>
            <p:cNvSpPr/>
            <p:nvPr/>
          </p:nvSpPr>
          <p:spPr>
            <a:xfrm>
              <a:off x="1127016" y="2883822"/>
              <a:ext cx="942403" cy="662621"/>
            </a:xfrm>
            <a:prstGeom prst="roundRect">
              <a:avLst>
                <a:gd name="adj" fmla="val 9409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2400" dirty="0" smtClean="0">
                  <a:solidFill>
                    <a:srgbClr val="FF0000"/>
                  </a:solidFill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質數</a:t>
              </a:r>
              <a:endParaRPr lang="zh-TW" altLang="en-US" sz="2400" dirty="0">
                <a:solidFill>
                  <a:srgbClr val="FF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pic>
          <p:nvPicPr>
            <p:cNvPr id="73" name="圖片 7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14988" y="1715382"/>
              <a:ext cx="984158" cy="1389746"/>
            </a:xfrm>
            <a:prstGeom prst="rect">
              <a:avLst/>
            </a:prstGeom>
          </p:spPr>
        </p:pic>
        <p:sp>
          <p:nvSpPr>
            <p:cNvPr id="74" name="左大括弧 2"/>
            <p:cNvSpPr/>
            <p:nvPr/>
          </p:nvSpPr>
          <p:spPr>
            <a:xfrm>
              <a:off x="1979454" y="2402006"/>
              <a:ext cx="357555" cy="1780902"/>
            </a:xfrm>
            <a:custGeom>
              <a:avLst/>
              <a:gdLst>
                <a:gd name="connsiteX0" fmla="*/ 197981 w 197981"/>
                <a:gd name="connsiteY0" fmla="*/ 1756756 h 1756756"/>
                <a:gd name="connsiteX1" fmla="*/ 98990 w 197981"/>
                <a:gd name="connsiteY1" fmla="*/ 1740258 h 1756756"/>
                <a:gd name="connsiteX2" fmla="*/ 98991 w 197981"/>
                <a:gd name="connsiteY2" fmla="*/ 894876 h 1756756"/>
                <a:gd name="connsiteX3" fmla="*/ 0 w 197981"/>
                <a:gd name="connsiteY3" fmla="*/ 878378 h 1756756"/>
                <a:gd name="connsiteX4" fmla="*/ 98991 w 197981"/>
                <a:gd name="connsiteY4" fmla="*/ 861880 h 1756756"/>
                <a:gd name="connsiteX5" fmla="*/ 98991 w 197981"/>
                <a:gd name="connsiteY5" fmla="*/ 16498 h 1756756"/>
                <a:gd name="connsiteX6" fmla="*/ 197982 w 197981"/>
                <a:gd name="connsiteY6" fmla="*/ 0 h 1756756"/>
                <a:gd name="connsiteX7" fmla="*/ 197981 w 197981"/>
                <a:gd name="connsiteY7" fmla="*/ 1756756 h 1756756"/>
                <a:gd name="connsiteX0" fmla="*/ 197981 w 197981"/>
                <a:gd name="connsiteY0" fmla="*/ 1756756 h 1756756"/>
                <a:gd name="connsiteX1" fmla="*/ 98990 w 197981"/>
                <a:gd name="connsiteY1" fmla="*/ 1740258 h 1756756"/>
                <a:gd name="connsiteX2" fmla="*/ 98991 w 197981"/>
                <a:gd name="connsiteY2" fmla="*/ 894876 h 1756756"/>
                <a:gd name="connsiteX3" fmla="*/ 0 w 197981"/>
                <a:gd name="connsiteY3" fmla="*/ 878378 h 1756756"/>
                <a:gd name="connsiteX4" fmla="*/ 98991 w 197981"/>
                <a:gd name="connsiteY4" fmla="*/ 861880 h 1756756"/>
                <a:gd name="connsiteX5" fmla="*/ 98991 w 197981"/>
                <a:gd name="connsiteY5" fmla="*/ 16498 h 1756756"/>
                <a:gd name="connsiteX6" fmla="*/ 197982 w 197981"/>
                <a:gd name="connsiteY6" fmla="*/ 0 h 1756756"/>
                <a:gd name="connsiteX0" fmla="*/ 197991 w 197992"/>
                <a:gd name="connsiteY0" fmla="*/ 1756756 h 1756756"/>
                <a:gd name="connsiteX1" fmla="*/ 99000 w 197992"/>
                <a:gd name="connsiteY1" fmla="*/ 1740258 h 1756756"/>
                <a:gd name="connsiteX2" fmla="*/ 99001 w 197992"/>
                <a:gd name="connsiteY2" fmla="*/ 894876 h 1756756"/>
                <a:gd name="connsiteX3" fmla="*/ 10 w 197992"/>
                <a:gd name="connsiteY3" fmla="*/ 878378 h 1756756"/>
                <a:gd name="connsiteX4" fmla="*/ 99001 w 197992"/>
                <a:gd name="connsiteY4" fmla="*/ 861880 h 1756756"/>
                <a:gd name="connsiteX5" fmla="*/ 99001 w 197992"/>
                <a:gd name="connsiteY5" fmla="*/ 16498 h 1756756"/>
                <a:gd name="connsiteX6" fmla="*/ 197992 w 197992"/>
                <a:gd name="connsiteY6" fmla="*/ 0 h 1756756"/>
                <a:gd name="connsiteX7" fmla="*/ 197991 w 197992"/>
                <a:gd name="connsiteY7" fmla="*/ 1756756 h 1756756"/>
                <a:gd name="connsiteX0" fmla="*/ 197991 w 197992"/>
                <a:gd name="connsiteY0" fmla="*/ 1756756 h 1756756"/>
                <a:gd name="connsiteX1" fmla="*/ 99000 w 197992"/>
                <a:gd name="connsiteY1" fmla="*/ 1740258 h 1756756"/>
                <a:gd name="connsiteX2" fmla="*/ 99001 w 197992"/>
                <a:gd name="connsiteY2" fmla="*/ 894876 h 1756756"/>
                <a:gd name="connsiteX3" fmla="*/ 10 w 197992"/>
                <a:gd name="connsiteY3" fmla="*/ 878378 h 1756756"/>
                <a:gd name="connsiteX4" fmla="*/ 106145 w 197992"/>
                <a:gd name="connsiteY4" fmla="*/ 823780 h 1756756"/>
                <a:gd name="connsiteX5" fmla="*/ 99001 w 197992"/>
                <a:gd name="connsiteY5" fmla="*/ 16498 h 1756756"/>
                <a:gd name="connsiteX6" fmla="*/ 197992 w 197992"/>
                <a:gd name="connsiteY6" fmla="*/ 0 h 1756756"/>
                <a:gd name="connsiteX0" fmla="*/ 197991 w 197992"/>
                <a:gd name="connsiteY0" fmla="*/ 1756756 h 1806221"/>
                <a:gd name="connsiteX1" fmla="*/ 99000 w 197992"/>
                <a:gd name="connsiteY1" fmla="*/ 1740258 h 1806221"/>
                <a:gd name="connsiteX2" fmla="*/ 99001 w 197992"/>
                <a:gd name="connsiteY2" fmla="*/ 894876 h 1806221"/>
                <a:gd name="connsiteX3" fmla="*/ 10 w 197992"/>
                <a:gd name="connsiteY3" fmla="*/ 878378 h 1806221"/>
                <a:gd name="connsiteX4" fmla="*/ 99001 w 197992"/>
                <a:gd name="connsiteY4" fmla="*/ 861880 h 1806221"/>
                <a:gd name="connsiteX5" fmla="*/ 99001 w 197992"/>
                <a:gd name="connsiteY5" fmla="*/ 16498 h 1806221"/>
                <a:gd name="connsiteX6" fmla="*/ 197992 w 197992"/>
                <a:gd name="connsiteY6" fmla="*/ 0 h 1806221"/>
                <a:gd name="connsiteX7" fmla="*/ 197991 w 197992"/>
                <a:gd name="connsiteY7" fmla="*/ 1756756 h 1806221"/>
                <a:gd name="connsiteX0" fmla="*/ 197991 w 197992"/>
                <a:gd name="connsiteY0" fmla="*/ 1756756 h 1806221"/>
                <a:gd name="connsiteX1" fmla="*/ 99000 w 197992"/>
                <a:gd name="connsiteY1" fmla="*/ 1740258 h 1806221"/>
                <a:gd name="connsiteX2" fmla="*/ 99001 w 197992"/>
                <a:gd name="connsiteY2" fmla="*/ 928214 h 1806221"/>
                <a:gd name="connsiteX3" fmla="*/ 10 w 197992"/>
                <a:gd name="connsiteY3" fmla="*/ 878378 h 1806221"/>
                <a:gd name="connsiteX4" fmla="*/ 106145 w 197992"/>
                <a:gd name="connsiteY4" fmla="*/ 823780 h 1806221"/>
                <a:gd name="connsiteX5" fmla="*/ 99001 w 197992"/>
                <a:gd name="connsiteY5" fmla="*/ 16498 h 1806221"/>
                <a:gd name="connsiteX6" fmla="*/ 197992 w 197992"/>
                <a:gd name="connsiteY6" fmla="*/ 0 h 1806221"/>
                <a:gd name="connsiteX0" fmla="*/ 197991 w 197992"/>
                <a:gd name="connsiteY0" fmla="*/ 1756756 h 1806221"/>
                <a:gd name="connsiteX1" fmla="*/ 99000 w 197992"/>
                <a:gd name="connsiteY1" fmla="*/ 1740258 h 1806221"/>
                <a:gd name="connsiteX2" fmla="*/ 99001 w 197992"/>
                <a:gd name="connsiteY2" fmla="*/ 894876 h 1806221"/>
                <a:gd name="connsiteX3" fmla="*/ 10 w 197992"/>
                <a:gd name="connsiteY3" fmla="*/ 878378 h 1806221"/>
                <a:gd name="connsiteX4" fmla="*/ 99001 w 197992"/>
                <a:gd name="connsiteY4" fmla="*/ 861880 h 1806221"/>
                <a:gd name="connsiteX5" fmla="*/ 99001 w 197992"/>
                <a:gd name="connsiteY5" fmla="*/ 16498 h 1806221"/>
                <a:gd name="connsiteX6" fmla="*/ 197992 w 197992"/>
                <a:gd name="connsiteY6" fmla="*/ 0 h 1806221"/>
                <a:gd name="connsiteX7" fmla="*/ 197991 w 197992"/>
                <a:gd name="connsiteY7" fmla="*/ 1756756 h 1806221"/>
                <a:gd name="connsiteX0" fmla="*/ 197991 w 197992"/>
                <a:gd name="connsiteY0" fmla="*/ 1756756 h 1806221"/>
                <a:gd name="connsiteX1" fmla="*/ 99000 w 197992"/>
                <a:gd name="connsiteY1" fmla="*/ 1740258 h 1806221"/>
                <a:gd name="connsiteX2" fmla="*/ 99001 w 197992"/>
                <a:gd name="connsiteY2" fmla="*/ 928214 h 1806221"/>
                <a:gd name="connsiteX3" fmla="*/ 10 w 197992"/>
                <a:gd name="connsiteY3" fmla="*/ 878378 h 1806221"/>
                <a:gd name="connsiteX4" fmla="*/ 106145 w 197992"/>
                <a:gd name="connsiteY4" fmla="*/ 845212 h 1806221"/>
                <a:gd name="connsiteX5" fmla="*/ 99001 w 197992"/>
                <a:gd name="connsiteY5" fmla="*/ 16498 h 1806221"/>
                <a:gd name="connsiteX6" fmla="*/ 197992 w 197992"/>
                <a:gd name="connsiteY6" fmla="*/ 0 h 1806221"/>
                <a:gd name="connsiteX0" fmla="*/ 197986 w 197987"/>
                <a:gd name="connsiteY0" fmla="*/ 1756756 h 1807800"/>
                <a:gd name="connsiteX1" fmla="*/ 98995 w 197987"/>
                <a:gd name="connsiteY1" fmla="*/ 1740258 h 1807800"/>
                <a:gd name="connsiteX2" fmla="*/ 98996 w 197987"/>
                <a:gd name="connsiteY2" fmla="*/ 894876 h 1807800"/>
                <a:gd name="connsiteX3" fmla="*/ 5 w 197987"/>
                <a:gd name="connsiteY3" fmla="*/ 878378 h 1807800"/>
                <a:gd name="connsiteX4" fmla="*/ 98996 w 197987"/>
                <a:gd name="connsiteY4" fmla="*/ 861880 h 1807800"/>
                <a:gd name="connsiteX5" fmla="*/ 98996 w 197987"/>
                <a:gd name="connsiteY5" fmla="*/ 16498 h 1807800"/>
                <a:gd name="connsiteX6" fmla="*/ 197987 w 197987"/>
                <a:gd name="connsiteY6" fmla="*/ 0 h 1807800"/>
                <a:gd name="connsiteX7" fmla="*/ 197986 w 197987"/>
                <a:gd name="connsiteY7" fmla="*/ 1756756 h 1807800"/>
                <a:gd name="connsiteX0" fmla="*/ 197986 w 197987"/>
                <a:gd name="connsiteY0" fmla="*/ 1756756 h 1807800"/>
                <a:gd name="connsiteX1" fmla="*/ 98995 w 197987"/>
                <a:gd name="connsiteY1" fmla="*/ 1740258 h 1807800"/>
                <a:gd name="connsiteX2" fmla="*/ 101377 w 197987"/>
                <a:gd name="connsiteY2" fmla="*/ 906783 h 1807800"/>
                <a:gd name="connsiteX3" fmla="*/ 5 w 197987"/>
                <a:gd name="connsiteY3" fmla="*/ 878378 h 1807800"/>
                <a:gd name="connsiteX4" fmla="*/ 106140 w 197987"/>
                <a:gd name="connsiteY4" fmla="*/ 845212 h 1807800"/>
                <a:gd name="connsiteX5" fmla="*/ 98996 w 197987"/>
                <a:gd name="connsiteY5" fmla="*/ 16498 h 1807800"/>
                <a:gd name="connsiteX6" fmla="*/ 197987 w 197987"/>
                <a:gd name="connsiteY6" fmla="*/ 0 h 1807800"/>
                <a:gd name="connsiteX0" fmla="*/ 197986 w 209893"/>
                <a:gd name="connsiteY0" fmla="*/ 1756756 h 1819496"/>
                <a:gd name="connsiteX1" fmla="*/ 98995 w 209893"/>
                <a:gd name="connsiteY1" fmla="*/ 1740258 h 1819496"/>
                <a:gd name="connsiteX2" fmla="*/ 98996 w 209893"/>
                <a:gd name="connsiteY2" fmla="*/ 894876 h 1819496"/>
                <a:gd name="connsiteX3" fmla="*/ 5 w 209893"/>
                <a:gd name="connsiteY3" fmla="*/ 878378 h 1819496"/>
                <a:gd name="connsiteX4" fmla="*/ 98996 w 209893"/>
                <a:gd name="connsiteY4" fmla="*/ 861880 h 1819496"/>
                <a:gd name="connsiteX5" fmla="*/ 98996 w 209893"/>
                <a:gd name="connsiteY5" fmla="*/ 16498 h 1819496"/>
                <a:gd name="connsiteX6" fmla="*/ 197987 w 209893"/>
                <a:gd name="connsiteY6" fmla="*/ 0 h 1819496"/>
                <a:gd name="connsiteX7" fmla="*/ 197986 w 209893"/>
                <a:gd name="connsiteY7" fmla="*/ 1756756 h 1819496"/>
                <a:gd name="connsiteX0" fmla="*/ 209893 w 209893"/>
                <a:gd name="connsiteY0" fmla="*/ 1785331 h 1819496"/>
                <a:gd name="connsiteX1" fmla="*/ 98995 w 209893"/>
                <a:gd name="connsiteY1" fmla="*/ 1740258 h 1819496"/>
                <a:gd name="connsiteX2" fmla="*/ 101377 w 209893"/>
                <a:gd name="connsiteY2" fmla="*/ 906783 h 1819496"/>
                <a:gd name="connsiteX3" fmla="*/ 5 w 209893"/>
                <a:gd name="connsiteY3" fmla="*/ 878378 h 1819496"/>
                <a:gd name="connsiteX4" fmla="*/ 106140 w 209893"/>
                <a:gd name="connsiteY4" fmla="*/ 845212 h 1819496"/>
                <a:gd name="connsiteX5" fmla="*/ 98996 w 209893"/>
                <a:gd name="connsiteY5" fmla="*/ 16498 h 1819496"/>
                <a:gd name="connsiteX6" fmla="*/ 197987 w 209893"/>
                <a:gd name="connsiteY6" fmla="*/ 0 h 1819496"/>
                <a:gd name="connsiteX0" fmla="*/ 197986 w 209893"/>
                <a:gd name="connsiteY0" fmla="*/ 1756756 h 1827472"/>
                <a:gd name="connsiteX1" fmla="*/ 98995 w 209893"/>
                <a:gd name="connsiteY1" fmla="*/ 1740258 h 1827472"/>
                <a:gd name="connsiteX2" fmla="*/ 98996 w 209893"/>
                <a:gd name="connsiteY2" fmla="*/ 894876 h 1827472"/>
                <a:gd name="connsiteX3" fmla="*/ 5 w 209893"/>
                <a:gd name="connsiteY3" fmla="*/ 878378 h 1827472"/>
                <a:gd name="connsiteX4" fmla="*/ 98996 w 209893"/>
                <a:gd name="connsiteY4" fmla="*/ 861880 h 1827472"/>
                <a:gd name="connsiteX5" fmla="*/ 98996 w 209893"/>
                <a:gd name="connsiteY5" fmla="*/ 16498 h 1827472"/>
                <a:gd name="connsiteX6" fmla="*/ 197987 w 209893"/>
                <a:gd name="connsiteY6" fmla="*/ 0 h 1827472"/>
                <a:gd name="connsiteX7" fmla="*/ 197986 w 209893"/>
                <a:gd name="connsiteY7" fmla="*/ 1756756 h 1827472"/>
                <a:gd name="connsiteX0" fmla="*/ 209893 w 209893"/>
                <a:gd name="connsiteY0" fmla="*/ 1802000 h 1827472"/>
                <a:gd name="connsiteX1" fmla="*/ 98995 w 209893"/>
                <a:gd name="connsiteY1" fmla="*/ 1740258 h 1827472"/>
                <a:gd name="connsiteX2" fmla="*/ 101377 w 209893"/>
                <a:gd name="connsiteY2" fmla="*/ 906783 h 1827472"/>
                <a:gd name="connsiteX3" fmla="*/ 5 w 209893"/>
                <a:gd name="connsiteY3" fmla="*/ 878378 h 1827472"/>
                <a:gd name="connsiteX4" fmla="*/ 106140 w 209893"/>
                <a:gd name="connsiteY4" fmla="*/ 845212 h 1827472"/>
                <a:gd name="connsiteX5" fmla="*/ 98996 w 209893"/>
                <a:gd name="connsiteY5" fmla="*/ 16498 h 1827472"/>
                <a:gd name="connsiteX6" fmla="*/ 197987 w 209893"/>
                <a:gd name="connsiteY6" fmla="*/ 0 h 1827472"/>
                <a:gd name="connsiteX0" fmla="*/ 197986 w 207512"/>
                <a:gd name="connsiteY0" fmla="*/ 1756756 h 1842132"/>
                <a:gd name="connsiteX1" fmla="*/ 98995 w 207512"/>
                <a:gd name="connsiteY1" fmla="*/ 1740258 h 1842132"/>
                <a:gd name="connsiteX2" fmla="*/ 98996 w 207512"/>
                <a:gd name="connsiteY2" fmla="*/ 894876 h 1842132"/>
                <a:gd name="connsiteX3" fmla="*/ 5 w 207512"/>
                <a:gd name="connsiteY3" fmla="*/ 878378 h 1842132"/>
                <a:gd name="connsiteX4" fmla="*/ 98996 w 207512"/>
                <a:gd name="connsiteY4" fmla="*/ 861880 h 1842132"/>
                <a:gd name="connsiteX5" fmla="*/ 98996 w 207512"/>
                <a:gd name="connsiteY5" fmla="*/ 16498 h 1842132"/>
                <a:gd name="connsiteX6" fmla="*/ 197987 w 207512"/>
                <a:gd name="connsiteY6" fmla="*/ 0 h 1842132"/>
                <a:gd name="connsiteX7" fmla="*/ 197986 w 207512"/>
                <a:gd name="connsiteY7" fmla="*/ 1756756 h 1842132"/>
                <a:gd name="connsiteX0" fmla="*/ 207512 w 207512"/>
                <a:gd name="connsiteY0" fmla="*/ 1828193 h 1842132"/>
                <a:gd name="connsiteX1" fmla="*/ 98995 w 207512"/>
                <a:gd name="connsiteY1" fmla="*/ 1740258 h 1842132"/>
                <a:gd name="connsiteX2" fmla="*/ 101377 w 207512"/>
                <a:gd name="connsiteY2" fmla="*/ 906783 h 1842132"/>
                <a:gd name="connsiteX3" fmla="*/ 5 w 207512"/>
                <a:gd name="connsiteY3" fmla="*/ 878378 h 1842132"/>
                <a:gd name="connsiteX4" fmla="*/ 106140 w 207512"/>
                <a:gd name="connsiteY4" fmla="*/ 845212 h 1842132"/>
                <a:gd name="connsiteX5" fmla="*/ 98996 w 207512"/>
                <a:gd name="connsiteY5" fmla="*/ 16498 h 1842132"/>
                <a:gd name="connsiteX6" fmla="*/ 197987 w 207512"/>
                <a:gd name="connsiteY6" fmla="*/ 0 h 184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7512" h="1842132" stroke="0" extrusionOk="0">
                  <a:moveTo>
                    <a:pt x="197986" y="1756756"/>
                  </a:moveTo>
                  <a:cubicBezTo>
                    <a:pt x="143315" y="1756756"/>
                    <a:pt x="98995" y="1749370"/>
                    <a:pt x="98995" y="1740258"/>
                  </a:cubicBezTo>
                  <a:cubicBezTo>
                    <a:pt x="98995" y="1458464"/>
                    <a:pt x="98996" y="1176670"/>
                    <a:pt x="98996" y="894876"/>
                  </a:cubicBezTo>
                  <a:cubicBezTo>
                    <a:pt x="98996" y="885764"/>
                    <a:pt x="54676" y="878378"/>
                    <a:pt x="5" y="878378"/>
                  </a:cubicBezTo>
                  <a:cubicBezTo>
                    <a:pt x="54676" y="878378"/>
                    <a:pt x="98996" y="870992"/>
                    <a:pt x="98996" y="861880"/>
                  </a:cubicBezTo>
                  <a:lnTo>
                    <a:pt x="98996" y="16498"/>
                  </a:lnTo>
                  <a:cubicBezTo>
                    <a:pt x="98996" y="7386"/>
                    <a:pt x="143316" y="0"/>
                    <a:pt x="197987" y="0"/>
                  </a:cubicBezTo>
                  <a:cubicBezTo>
                    <a:pt x="197987" y="585585"/>
                    <a:pt x="197986" y="1171171"/>
                    <a:pt x="197986" y="1756756"/>
                  </a:cubicBezTo>
                  <a:close/>
                </a:path>
                <a:path w="207512" h="1842132" fill="none">
                  <a:moveTo>
                    <a:pt x="207512" y="1828193"/>
                  </a:moveTo>
                  <a:cubicBezTo>
                    <a:pt x="152841" y="1828193"/>
                    <a:pt x="116684" y="1893826"/>
                    <a:pt x="98995" y="1740258"/>
                  </a:cubicBezTo>
                  <a:cubicBezTo>
                    <a:pt x="81306" y="1586690"/>
                    <a:pt x="101377" y="1188577"/>
                    <a:pt x="101377" y="906783"/>
                  </a:cubicBezTo>
                  <a:cubicBezTo>
                    <a:pt x="101377" y="897671"/>
                    <a:pt x="-789" y="888640"/>
                    <a:pt x="5" y="878378"/>
                  </a:cubicBezTo>
                  <a:cubicBezTo>
                    <a:pt x="799" y="868116"/>
                    <a:pt x="106140" y="854324"/>
                    <a:pt x="106140" y="845212"/>
                  </a:cubicBezTo>
                  <a:cubicBezTo>
                    <a:pt x="106140" y="563418"/>
                    <a:pt x="98996" y="298292"/>
                    <a:pt x="98996" y="16498"/>
                  </a:cubicBezTo>
                  <a:cubicBezTo>
                    <a:pt x="98996" y="7386"/>
                    <a:pt x="143316" y="0"/>
                    <a:pt x="197987" y="0"/>
                  </a:cubicBezTo>
                </a:path>
              </a:pathLst>
            </a:cu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5" name="圓角矩形 74"/>
            <p:cNvSpPr/>
            <p:nvPr/>
          </p:nvSpPr>
          <p:spPr>
            <a:xfrm>
              <a:off x="2264585" y="1885185"/>
              <a:ext cx="1458241" cy="1077435"/>
            </a:xfrm>
            <a:prstGeom prst="roundRect">
              <a:avLst>
                <a:gd name="adj" fmla="val 9409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2000" dirty="0" smtClean="0">
                  <a:solidFill>
                    <a:srgbClr val="FF0000"/>
                  </a:solidFill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偶數質數</a:t>
              </a:r>
              <a:endParaRPr lang="en-US" altLang="zh-TW" sz="2000" dirty="0" smtClean="0">
                <a:solidFill>
                  <a:srgbClr val="FF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  <a:p>
              <a:pPr algn="ctr"/>
              <a:r>
                <a:rPr lang="en-US" altLang="zh-TW" sz="2800" dirty="0">
                  <a:solidFill>
                    <a:srgbClr val="FF0000"/>
                  </a:solidFill>
                  <a:latin typeface="華康宗楷體W7" panose="03000709000000000000" pitchFamily="65" charset="-120"/>
                  <a:ea typeface="華康宗楷體W7" panose="03000709000000000000" pitchFamily="65" charset="-120"/>
                </a:rPr>
                <a:t>2</a:t>
              </a:r>
              <a:endParaRPr lang="zh-TW" altLang="en-US" sz="2800" dirty="0" smtClean="0">
                <a:solidFill>
                  <a:srgbClr val="FF0000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</a:endParaRPr>
            </a:p>
          </p:txBody>
        </p:sp>
        <p:sp>
          <p:nvSpPr>
            <p:cNvPr id="76" name="橢圓形圖說文字 75"/>
            <p:cNvSpPr/>
            <p:nvPr/>
          </p:nvSpPr>
          <p:spPr>
            <a:xfrm>
              <a:off x="5752350" y="1049149"/>
              <a:ext cx="1393209" cy="427457"/>
            </a:xfrm>
            <a:prstGeom prst="wedgeEllipseCallout">
              <a:avLst>
                <a:gd name="adj1" fmla="val -29977"/>
                <a:gd name="adj2" fmla="val 75185"/>
              </a:avLst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dirty="0" smtClean="0">
                  <a:solidFill>
                    <a:schemeClr val="tx1"/>
                  </a:solidFill>
                  <a:latin typeface="華康正顏楷體W5" panose="03000509000000000000" pitchFamily="65" charset="-120"/>
                  <a:ea typeface="華康正顏楷體W5" panose="03000509000000000000" pitchFamily="65" charset="-120"/>
                </a:rPr>
                <a:t>撲克牌</a:t>
              </a:r>
              <a:endParaRPr lang="zh-TW" altLang="en-US" sz="1600" dirty="0">
                <a:solidFill>
                  <a:schemeClr val="tx1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endParaRPr>
            </a:p>
          </p:txBody>
        </p:sp>
      </p:grpSp>
      <p:sp>
        <p:nvSpPr>
          <p:cNvPr id="28" name="圓角矩形 27"/>
          <p:cNvSpPr/>
          <p:nvPr/>
        </p:nvSpPr>
        <p:spPr>
          <a:xfrm>
            <a:off x="6206659" y="3002508"/>
            <a:ext cx="1143821" cy="1606013"/>
          </a:xfrm>
          <a:prstGeom prst="roundRect">
            <a:avLst>
              <a:gd name="adj" fmla="val 506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9778" y="3124084"/>
            <a:ext cx="914335" cy="1385879"/>
          </a:xfrm>
          <a:prstGeom prst="rect">
            <a:avLst/>
          </a:prstGeom>
        </p:spPr>
      </p:pic>
      <p:sp>
        <p:nvSpPr>
          <p:cNvPr id="30" name="圓角矩形 29"/>
          <p:cNvSpPr/>
          <p:nvPr/>
        </p:nvSpPr>
        <p:spPr>
          <a:xfrm>
            <a:off x="6203847" y="4755999"/>
            <a:ext cx="1143821" cy="1606013"/>
          </a:xfrm>
          <a:prstGeom prst="roundRect">
            <a:avLst>
              <a:gd name="adj" fmla="val 506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1" name="圖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7696" y="4842857"/>
            <a:ext cx="982587" cy="1468215"/>
          </a:xfrm>
          <a:prstGeom prst="rect">
            <a:avLst/>
          </a:prstGeom>
        </p:spPr>
      </p:pic>
      <p:sp>
        <p:nvSpPr>
          <p:cNvPr id="32" name="圓角矩形 31"/>
          <p:cNvSpPr/>
          <p:nvPr/>
        </p:nvSpPr>
        <p:spPr>
          <a:xfrm>
            <a:off x="9258699" y="4755999"/>
            <a:ext cx="1143821" cy="1606013"/>
          </a:xfrm>
          <a:prstGeom prst="roundRect">
            <a:avLst>
              <a:gd name="adj" fmla="val 506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33" name="圖片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2507" y="4829209"/>
            <a:ext cx="1001056" cy="1448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59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(</a:t>
            </a:r>
            <a:r>
              <a:rPr lang="zh-TW" altLang="en-US" dirty="0"/>
              <a:t>七</a:t>
            </a:r>
            <a:r>
              <a:rPr lang="en-US" altLang="zh-TW" dirty="0"/>
              <a:t>)</a:t>
            </a:r>
            <a:r>
              <a:rPr lang="zh-TW" altLang="zh-TW" b="1" dirty="0"/>
              <a:t>質數</a:t>
            </a:r>
            <a:r>
              <a:rPr lang="zh-TW" altLang="zh-TW" b="1" dirty="0" smtClean="0"/>
              <a:t>撲克牌</a:t>
            </a:r>
            <a:r>
              <a:rPr lang="zh-TW" altLang="zh-TW" b="1" dirty="0">
                <a:solidFill>
                  <a:srgbClr val="C00000"/>
                </a:solidFill>
              </a:rPr>
              <a:t>遊戲</a:t>
            </a:r>
            <a:r>
              <a:rPr lang="zh-TW" altLang="en-US" b="1" dirty="0">
                <a:solidFill>
                  <a:srgbClr val="C00000"/>
                </a:solidFill>
              </a:rPr>
              <a:t>策略</a:t>
            </a:r>
            <a:r>
              <a:rPr lang="zh-TW" altLang="zh-TW" b="1" dirty="0">
                <a:solidFill>
                  <a:srgbClr val="C00000"/>
                </a:solidFill>
              </a:rPr>
              <a:t>探討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33736" y="1825625"/>
            <a:ext cx="10515600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zh-TW" dirty="0" smtClean="0"/>
              <a:t>問題</a:t>
            </a:r>
            <a:r>
              <a:rPr lang="en-US" altLang="zh-TW" dirty="0"/>
              <a:t>(5)</a:t>
            </a:r>
            <a:r>
              <a:rPr lang="zh-TW" altLang="zh-TW" dirty="0"/>
              <a:t>：請問，玩家有無</a:t>
            </a:r>
            <a:r>
              <a:rPr lang="zh-TW" altLang="zh-TW" dirty="0">
                <a:solidFill>
                  <a:srgbClr val="C00000"/>
                </a:solidFill>
              </a:rPr>
              <a:t>「整理手中的卡牌</a:t>
            </a:r>
            <a:r>
              <a:rPr lang="zh-TW" altLang="zh-TW" dirty="0" smtClean="0">
                <a:solidFill>
                  <a:srgbClr val="C00000"/>
                </a:solidFill>
              </a:rPr>
              <a:t>」的策略</a:t>
            </a:r>
            <a:r>
              <a:rPr lang="zh-TW" altLang="zh-TW" dirty="0" smtClean="0"/>
              <a:t>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       </a:t>
            </a:r>
            <a:r>
              <a:rPr lang="zh-TW" altLang="zh-TW" dirty="0" smtClean="0"/>
              <a:t>以方便湊「和」出質數？</a:t>
            </a:r>
            <a:r>
              <a:rPr lang="en-US" altLang="zh-TW" dirty="0" smtClean="0"/>
              <a:t> </a:t>
            </a:r>
            <a:endParaRPr lang="zh-TW" altLang="en-US" dirty="0"/>
          </a:p>
        </p:txBody>
      </p:sp>
      <p:pic>
        <p:nvPicPr>
          <p:cNvPr id="2050" name="Picture 2" descr="「?」的圖片搜尋結果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1" t="6607" r="5369" b="6149"/>
          <a:stretch/>
        </p:blipFill>
        <p:spPr bwMode="auto">
          <a:xfrm>
            <a:off x="9730854" y="4558352"/>
            <a:ext cx="1883391" cy="186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972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(</a:t>
            </a:r>
            <a:r>
              <a:rPr lang="zh-TW" altLang="en-US" dirty="0"/>
              <a:t>七</a:t>
            </a:r>
            <a:r>
              <a:rPr lang="en-US" altLang="zh-TW" dirty="0"/>
              <a:t>)</a:t>
            </a:r>
            <a:r>
              <a:rPr lang="zh-TW" altLang="zh-TW" b="1" dirty="0"/>
              <a:t>質數</a:t>
            </a:r>
            <a:r>
              <a:rPr lang="zh-TW" altLang="zh-TW" b="1" dirty="0" smtClean="0"/>
              <a:t>撲克牌</a:t>
            </a:r>
            <a:r>
              <a:rPr lang="zh-TW" altLang="zh-TW" b="1" dirty="0">
                <a:solidFill>
                  <a:srgbClr val="C00000"/>
                </a:solidFill>
              </a:rPr>
              <a:t>遊戲</a:t>
            </a:r>
            <a:r>
              <a:rPr lang="zh-TW" altLang="en-US" b="1" dirty="0">
                <a:solidFill>
                  <a:srgbClr val="C00000"/>
                </a:solidFill>
              </a:rPr>
              <a:t>策略</a:t>
            </a:r>
            <a:r>
              <a:rPr lang="zh-TW" altLang="zh-TW" b="1" dirty="0">
                <a:solidFill>
                  <a:srgbClr val="C00000"/>
                </a:solidFill>
              </a:rPr>
              <a:t>探討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33736" y="1825624"/>
            <a:ext cx="10515600" cy="196845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zh-TW" dirty="0" smtClean="0"/>
              <a:t>問題</a:t>
            </a:r>
            <a:r>
              <a:rPr lang="en-US" altLang="zh-TW" dirty="0" smtClean="0"/>
              <a:t>(6)</a:t>
            </a:r>
            <a:r>
              <a:rPr lang="zh-TW" altLang="zh-TW" dirty="0" smtClean="0"/>
              <a:t>：看看學習單，哪組撲克牌配對</a:t>
            </a:r>
            <a:r>
              <a:rPr lang="zh-TW" altLang="en-US" u="sng" dirty="0" smtClean="0">
                <a:solidFill>
                  <a:srgbClr val="C00000"/>
                </a:solidFill>
              </a:rPr>
              <a:t>湊「和」</a:t>
            </a:r>
            <a:r>
              <a:rPr lang="zh-TW" altLang="zh-TW" u="sng" dirty="0" smtClean="0">
                <a:solidFill>
                  <a:srgbClr val="C00000"/>
                </a:solidFill>
              </a:rPr>
              <a:t>出的質數</a:t>
            </a:r>
            <a:r>
              <a:rPr lang="zh-TW" altLang="zh-TW" dirty="0" smtClean="0"/>
              <a:t>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       </a:t>
            </a:r>
            <a:r>
              <a:rPr lang="zh-TW" altLang="zh-TW" dirty="0" smtClean="0"/>
              <a:t>可以得到最高分數？</a:t>
            </a:r>
            <a:endParaRPr lang="zh-TW" altLang="en-US" dirty="0"/>
          </a:p>
        </p:txBody>
      </p:sp>
      <p:pic>
        <p:nvPicPr>
          <p:cNvPr id="4" name="Picture 2" descr="「?」的圖片搜尋結果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1" t="6607" r="5369" b="6149"/>
          <a:stretch/>
        </p:blipFill>
        <p:spPr bwMode="auto">
          <a:xfrm>
            <a:off x="9730854" y="4558352"/>
            <a:ext cx="1883391" cy="186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888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/>
              <a:t>(</a:t>
            </a:r>
            <a:r>
              <a:rPr lang="zh-TW" altLang="en-US" b="1" dirty="0" smtClean="0"/>
              <a:t>一</a:t>
            </a:r>
            <a:r>
              <a:rPr lang="en-US" altLang="zh-TW" b="1" dirty="0" smtClean="0"/>
              <a:t>)【</a:t>
            </a:r>
            <a:r>
              <a:rPr lang="zh-TW" altLang="zh-TW" b="1" dirty="0" smtClean="0"/>
              <a:t>質數</a:t>
            </a:r>
            <a:r>
              <a:rPr lang="zh-TW" altLang="en-US" b="1" dirty="0"/>
              <a:t>的</a:t>
            </a:r>
            <a:r>
              <a:rPr lang="zh-TW" altLang="zh-TW" b="1" dirty="0" smtClean="0"/>
              <a:t>判定</a:t>
            </a:r>
            <a:r>
              <a:rPr lang="en-US" altLang="zh-TW" b="1" dirty="0" smtClean="0"/>
              <a:t>】</a:t>
            </a:r>
            <a:r>
              <a:rPr lang="zh-TW" altLang="zh-TW" b="1" dirty="0"/>
              <a:t>方法回顧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zh-TW" dirty="0"/>
              <a:t>問題</a:t>
            </a:r>
            <a:r>
              <a:rPr lang="en-US" altLang="zh-TW" dirty="0"/>
              <a:t>(1)</a:t>
            </a:r>
            <a:r>
              <a:rPr lang="zh-TW" altLang="zh-TW" dirty="0"/>
              <a:t>：請問</a:t>
            </a:r>
            <a:r>
              <a:rPr lang="en-US" altLang="zh-TW" dirty="0"/>
              <a:t>14</a:t>
            </a:r>
            <a:r>
              <a:rPr lang="zh-TW" altLang="zh-TW" dirty="0"/>
              <a:t>是否為質數？為什麼</a:t>
            </a:r>
            <a:r>
              <a:rPr lang="zh-TW" altLang="zh-TW" dirty="0" smtClean="0"/>
              <a:t>？</a:t>
            </a: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r>
              <a:rPr lang="zh-TW" altLang="zh-TW" dirty="0"/>
              <a:t>問題</a:t>
            </a:r>
            <a:r>
              <a:rPr lang="en-US" altLang="zh-TW" dirty="0"/>
              <a:t>(2)</a:t>
            </a:r>
            <a:r>
              <a:rPr lang="zh-TW" altLang="zh-TW" dirty="0"/>
              <a:t>：請問</a:t>
            </a:r>
            <a:r>
              <a:rPr lang="en-US" altLang="zh-TW" dirty="0"/>
              <a:t>31</a:t>
            </a:r>
            <a:r>
              <a:rPr lang="zh-TW" altLang="zh-TW" dirty="0"/>
              <a:t>是否為質數？為什麼？</a:t>
            </a:r>
            <a:endParaRPr lang="en-US" altLang="zh-TW" dirty="0" smtClean="0"/>
          </a:p>
          <a:p>
            <a:pPr marL="0" indent="0">
              <a:buNone/>
            </a:pPr>
            <a:endParaRPr lang="en-US" altLang="zh-TW" dirty="0"/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0707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(</a:t>
            </a:r>
            <a:r>
              <a:rPr lang="zh-TW" altLang="en-US" dirty="0"/>
              <a:t>七</a:t>
            </a:r>
            <a:r>
              <a:rPr lang="en-US" altLang="zh-TW" dirty="0"/>
              <a:t>)</a:t>
            </a:r>
            <a:r>
              <a:rPr lang="zh-TW" altLang="zh-TW" b="1" dirty="0"/>
              <a:t>質數</a:t>
            </a:r>
            <a:r>
              <a:rPr lang="zh-TW" altLang="zh-TW" b="1" dirty="0" smtClean="0"/>
              <a:t>撲克牌</a:t>
            </a:r>
            <a:r>
              <a:rPr lang="zh-TW" altLang="zh-TW" b="1" dirty="0">
                <a:solidFill>
                  <a:srgbClr val="C00000"/>
                </a:solidFill>
              </a:rPr>
              <a:t>遊戲</a:t>
            </a:r>
            <a:r>
              <a:rPr lang="zh-TW" altLang="en-US" b="1" dirty="0">
                <a:solidFill>
                  <a:srgbClr val="C00000"/>
                </a:solidFill>
              </a:rPr>
              <a:t>策略</a:t>
            </a:r>
            <a:r>
              <a:rPr lang="zh-TW" altLang="zh-TW" b="1" dirty="0">
                <a:solidFill>
                  <a:srgbClr val="C00000"/>
                </a:solidFill>
              </a:rPr>
              <a:t>探討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933736" y="1825624"/>
            <a:ext cx="10515600" cy="1736441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zh-TW" dirty="0" smtClean="0"/>
              <a:t>問題</a:t>
            </a:r>
            <a:r>
              <a:rPr lang="en-US" altLang="zh-TW" dirty="0" smtClean="0"/>
              <a:t>(6)</a:t>
            </a:r>
            <a:r>
              <a:rPr lang="zh-TW" altLang="zh-TW" dirty="0" smtClean="0"/>
              <a:t>：看看學習單，哪組撲克牌配對</a:t>
            </a:r>
            <a:r>
              <a:rPr lang="zh-TW" altLang="en-US" u="sng" dirty="0">
                <a:solidFill>
                  <a:srgbClr val="C00000"/>
                </a:solidFill>
              </a:rPr>
              <a:t>湊「和」</a:t>
            </a:r>
            <a:r>
              <a:rPr lang="zh-TW" altLang="zh-TW" u="sng" dirty="0">
                <a:solidFill>
                  <a:srgbClr val="C00000"/>
                </a:solidFill>
              </a:rPr>
              <a:t>出的質數</a:t>
            </a:r>
            <a:r>
              <a:rPr lang="zh-TW" altLang="zh-TW" dirty="0" smtClean="0"/>
              <a:t>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       </a:t>
            </a:r>
            <a:r>
              <a:rPr lang="zh-TW" altLang="zh-TW" dirty="0" smtClean="0"/>
              <a:t>可以得到最高分數？</a:t>
            </a:r>
            <a:endParaRPr lang="zh-TW" altLang="en-US" dirty="0"/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7274303" y="3856867"/>
            <a:ext cx="3957804" cy="1851333"/>
          </a:xfrm>
          <a:prstGeom prst="roundRect">
            <a:avLst>
              <a:gd name="adj" fmla="val 6005"/>
            </a:avLst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TW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新細明體" panose="02020500000000000000" pitchFamily="18" charset="-120"/>
            </a:endParaRPr>
          </a:p>
          <a:p>
            <a:pPr lvl="0" eaLnBrk="0" fontAlgn="base" hangingPunct="0">
              <a:lnSpc>
                <a:spcPct val="150000"/>
              </a:lnSpc>
              <a:spcAft>
                <a:spcPct val="0"/>
              </a:spcAft>
            </a:pPr>
            <a:r>
              <a:rPr lang="en-US" altLang="zh-TW" sz="2000" dirty="0"/>
              <a:t>♠</a:t>
            </a:r>
            <a:r>
              <a:rPr kumimoji="0" lang="zh-TW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黑桃Ａ是</a:t>
            </a:r>
            <a:r>
              <a:rPr kumimoji="0" lang="en-US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30</a:t>
            </a:r>
            <a:r>
              <a:rPr kumimoji="0" lang="zh-TW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分、</a:t>
            </a:r>
            <a:br>
              <a:rPr kumimoji="0" lang="zh-TW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華康正顏楷體W5" panose="03000509000000000000" pitchFamily="65" charset="-120"/>
                <a:ea typeface="華康正顏楷體W5" panose="03000509000000000000" pitchFamily="65" charset="-120"/>
              </a:rPr>
            </a:br>
            <a:r>
              <a:rPr lang="en-US" altLang="zh-TW" sz="2000" dirty="0">
                <a:solidFill>
                  <a:srgbClr val="FF0000"/>
                </a:solidFill>
              </a:rPr>
              <a:t>♥</a:t>
            </a:r>
            <a:r>
              <a:rPr kumimoji="0" lang="zh-TW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紅心</a:t>
            </a:r>
            <a:r>
              <a:rPr lang="zh-TW" altLang="en-US" sz="2000" dirty="0">
                <a:solidFill>
                  <a:srgbClr val="FF0000"/>
                </a:solidFill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Ａ</a:t>
            </a:r>
            <a:r>
              <a:rPr kumimoji="0" lang="zh-TW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或</a:t>
            </a:r>
            <a:r>
              <a:rPr lang="en-US" altLang="zh-TW" sz="2000" dirty="0">
                <a:solidFill>
                  <a:srgbClr val="FF0000"/>
                </a:solidFill>
              </a:rPr>
              <a:t>♦</a:t>
            </a:r>
            <a:r>
              <a:rPr kumimoji="0" lang="zh-TW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方塊Ａ</a:t>
            </a:r>
            <a:r>
              <a:rPr kumimoji="0" lang="zh-TW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是</a:t>
            </a:r>
            <a:r>
              <a:rPr kumimoji="0" lang="en-US" altLang="zh-TW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20</a:t>
            </a:r>
            <a:r>
              <a:rPr kumimoji="0" lang="zh-TW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分，</a:t>
            </a:r>
            <a:br>
              <a:rPr kumimoji="0" lang="zh-TW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華康正顏楷體W5" panose="03000509000000000000" pitchFamily="65" charset="-120"/>
                <a:ea typeface="華康正顏楷體W5" panose="03000509000000000000" pitchFamily="65" charset="-120"/>
              </a:rPr>
            </a:br>
            <a:r>
              <a:rPr kumimoji="0" lang="zh-TW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配對出質數</a:t>
            </a:r>
            <a:r>
              <a:rPr lang="zh-TW" altLang="en-US" sz="2000" dirty="0"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２</a:t>
            </a:r>
            <a:r>
              <a:rPr kumimoji="0" lang="zh-TW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，得最高</a:t>
            </a:r>
            <a:r>
              <a:rPr lang="en-US" altLang="zh-TW" sz="2000" smtClean="0"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50</a:t>
            </a:r>
            <a:r>
              <a:rPr kumimoji="0" lang="zh-TW" alt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分</a:t>
            </a:r>
            <a:r>
              <a:rPr kumimoji="0" lang="zh-TW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華康正顏楷體W5" panose="03000509000000000000" pitchFamily="65" charset="-120"/>
                <a:ea typeface="華康正顏楷體W5" panose="03000509000000000000" pitchFamily="65" charset="-120"/>
              </a:rPr>
              <a:t>。</a:t>
            </a:r>
            <a:endParaRPr kumimoji="0" lang="zh-TW" altLang="zh-TW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華康正顏楷體W5" panose="03000509000000000000" pitchFamily="65" charset="-120"/>
              <a:ea typeface="華康正顏楷體W5" panose="03000509000000000000" pitchFamily="65" charset="-120"/>
            </a:endParaRPr>
          </a:p>
        </p:txBody>
      </p:sp>
      <p:sp>
        <p:nvSpPr>
          <p:cNvPr id="9" name="圓角矩形 8"/>
          <p:cNvSpPr/>
          <p:nvPr/>
        </p:nvSpPr>
        <p:spPr>
          <a:xfrm>
            <a:off x="1078173" y="3357349"/>
            <a:ext cx="10371163" cy="2934269"/>
          </a:xfrm>
          <a:prstGeom prst="roundRect">
            <a:avLst>
              <a:gd name="adj" fmla="val 9225"/>
            </a:avLst>
          </a:prstGeom>
          <a:noFill/>
          <a:ln w="28575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4" name="群組 3"/>
          <p:cNvGrpSpPr/>
          <p:nvPr/>
        </p:nvGrpSpPr>
        <p:grpSpPr>
          <a:xfrm>
            <a:off x="1658413" y="3936448"/>
            <a:ext cx="5191287" cy="1744042"/>
            <a:chOff x="2750234" y="3823610"/>
            <a:chExt cx="5191287" cy="1744042"/>
          </a:xfrm>
        </p:grpSpPr>
        <p:grpSp>
          <p:nvGrpSpPr>
            <p:cNvPr id="13" name="群組 12"/>
            <p:cNvGrpSpPr/>
            <p:nvPr/>
          </p:nvGrpSpPr>
          <p:grpSpPr>
            <a:xfrm>
              <a:off x="2750234" y="3832330"/>
              <a:ext cx="1254100" cy="1721254"/>
              <a:chOff x="4148051" y="2102700"/>
              <a:chExt cx="842352" cy="1218841"/>
            </a:xfrm>
          </p:grpSpPr>
          <p:pic>
            <p:nvPicPr>
              <p:cNvPr id="17" name="圖片 1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172830" y="2130674"/>
                <a:ext cx="798675" cy="1171668"/>
              </a:xfrm>
              <a:prstGeom prst="rect">
                <a:avLst/>
              </a:prstGeom>
            </p:spPr>
          </p:pic>
          <p:sp>
            <p:nvSpPr>
              <p:cNvPr id="18" name="圓角矩形 17"/>
              <p:cNvSpPr/>
              <p:nvPr/>
            </p:nvSpPr>
            <p:spPr>
              <a:xfrm>
                <a:off x="4148051" y="2102700"/>
                <a:ext cx="842352" cy="1218841"/>
              </a:xfrm>
              <a:prstGeom prst="roundRect">
                <a:avLst>
                  <a:gd name="adj" fmla="val 9409"/>
                </a:avLst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14" name="圓角矩形 13"/>
            <p:cNvSpPr/>
            <p:nvPr/>
          </p:nvSpPr>
          <p:spPr>
            <a:xfrm>
              <a:off x="4657503" y="3823610"/>
              <a:ext cx="1221112" cy="1744042"/>
            </a:xfrm>
            <a:prstGeom prst="roundRect">
              <a:avLst>
                <a:gd name="adj" fmla="val 9409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130946" y="4453922"/>
              <a:ext cx="412535" cy="4315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4000" b="1" dirty="0" smtClean="0">
                  <a:solidFill>
                    <a:schemeClr val="tx1"/>
                  </a:solidFill>
                </a:rPr>
                <a:t>+</a:t>
              </a:r>
              <a:endParaRPr lang="zh-TW" altLang="en-US" sz="400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800925" y="4213417"/>
              <a:ext cx="2140596" cy="95908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4000" dirty="0" smtClean="0">
                  <a:solidFill>
                    <a:schemeClr val="tx1"/>
                  </a:solidFill>
                </a:rPr>
                <a:t> </a:t>
              </a:r>
              <a:r>
                <a:rPr lang="en-US" altLang="zh-TW" sz="4000" b="1" dirty="0" smtClean="0">
                  <a:solidFill>
                    <a:schemeClr val="tx1"/>
                  </a:solidFill>
                </a:rPr>
                <a:t>= </a:t>
              </a:r>
              <a:r>
                <a:rPr lang="zh-TW" altLang="en-US" sz="4000" b="1" dirty="0" smtClean="0">
                  <a:solidFill>
                    <a:schemeClr val="tx1"/>
                  </a:solidFill>
                </a:rPr>
                <a:t> </a:t>
              </a:r>
              <a:r>
                <a:rPr lang="en-US" altLang="zh-TW" sz="4000" b="1" dirty="0" smtClean="0">
                  <a:solidFill>
                    <a:schemeClr val="tx1"/>
                  </a:solidFill>
                </a:rPr>
                <a:t>50 </a:t>
              </a:r>
              <a:r>
                <a:rPr lang="zh-TW" altLang="en-US" sz="4000" b="1" dirty="0" smtClean="0">
                  <a:solidFill>
                    <a:schemeClr val="tx1"/>
                  </a:solidFill>
                </a:rPr>
                <a:t>分</a:t>
              </a:r>
              <a:endParaRPr lang="zh-TW" altLang="en-US" sz="4000" b="1" dirty="0">
                <a:solidFill>
                  <a:schemeClr val="tx1"/>
                </a:solidFill>
              </a:endParaRPr>
            </a:p>
          </p:txBody>
        </p:sp>
        <p:pic>
          <p:nvPicPr>
            <p:cNvPr id="12" name="圖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12260" y="3865960"/>
              <a:ext cx="1146973" cy="16643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60023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(</a:t>
            </a:r>
            <a:r>
              <a:rPr lang="zh-TW" altLang="en-US" dirty="0"/>
              <a:t>七</a:t>
            </a:r>
            <a:r>
              <a:rPr lang="en-US" altLang="zh-TW" dirty="0"/>
              <a:t>)</a:t>
            </a:r>
            <a:r>
              <a:rPr lang="zh-TW" altLang="zh-TW" b="1" dirty="0"/>
              <a:t>質數</a:t>
            </a:r>
            <a:r>
              <a:rPr lang="zh-TW" altLang="zh-TW" b="1" dirty="0" smtClean="0"/>
              <a:t>撲克牌</a:t>
            </a:r>
            <a:r>
              <a:rPr lang="zh-TW" altLang="zh-TW" b="1" dirty="0">
                <a:solidFill>
                  <a:srgbClr val="C00000"/>
                </a:solidFill>
              </a:rPr>
              <a:t>遊戲</a:t>
            </a:r>
            <a:r>
              <a:rPr lang="zh-TW" altLang="en-US" b="1" dirty="0">
                <a:solidFill>
                  <a:srgbClr val="C00000"/>
                </a:solidFill>
              </a:rPr>
              <a:t>策略</a:t>
            </a:r>
            <a:r>
              <a:rPr lang="zh-TW" altLang="zh-TW" b="1" dirty="0">
                <a:solidFill>
                  <a:srgbClr val="C00000"/>
                </a:solidFill>
              </a:rPr>
              <a:t>探討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4" name="內容版面配置區 2"/>
          <p:cNvSpPr txBox="1">
            <a:spLocks/>
          </p:cNvSpPr>
          <p:nvPr/>
        </p:nvSpPr>
        <p:spPr>
          <a:xfrm>
            <a:off x="933736" y="1825624"/>
            <a:ext cx="10515600" cy="18183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華康宗楷體W7" panose="03000709000000000000" pitchFamily="65" charset="-120"/>
                <a:ea typeface="華康宗楷體W7" panose="03000709000000000000" pitchFamily="65" charset="-12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zh-TW" altLang="zh-TW" dirty="0" smtClean="0"/>
              <a:t>問題</a:t>
            </a:r>
            <a:r>
              <a:rPr lang="en-US" altLang="zh-TW" dirty="0" smtClean="0"/>
              <a:t>(</a:t>
            </a:r>
            <a:r>
              <a:rPr lang="en-US" altLang="zh-TW" dirty="0"/>
              <a:t>7</a:t>
            </a:r>
            <a:r>
              <a:rPr lang="en-US" altLang="zh-TW" dirty="0" smtClean="0"/>
              <a:t>)</a:t>
            </a:r>
            <a:r>
              <a:rPr lang="zh-TW" altLang="zh-TW" dirty="0" smtClean="0"/>
              <a:t>：</a:t>
            </a:r>
            <a:r>
              <a:rPr lang="zh-TW" altLang="zh-TW" dirty="0"/>
              <a:t>在這個遊戲中</a:t>
            </a:r>
            <a:r>
              <a:rPr lang="zh-TW" altLang="zh-TW" dirty="0" smtClean="0"/>
              <a:t>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         </a:t>
            </a:r>
            <a:r>
              <a:rPr lang="zh-TW" altLang="zh-TW" dirty="0" smtClean="0"/>
              <a:t>你</a:t>
            </a:r>
            <a:r>
              <a:rPr lang="zh-TW" altLang="zh-TW" dirty="0"/>
              <a:t>有沒有想和同學</a:t>
            </a:r>
            <a:r>
              <a:rPr lang="zh-TW" altLang="zh-TW" dirty="0" smtClean="0"/>
              <a:t>分享</a:t>
            </a:r>
            <a:r>
              <a:rPr lang="zh-TW" altLang="zh-TW" dirty="0"/>
              <a:t>的</a:t>
            </a:r>
            <a:r>
              <a:rPr lang="zh-TW" altLang="zh-TW" dirty="0">
                <a:solidFill>
                  <a:srgbClr val="FF0000"/>
                </a:solidFill>
              </a:rPr>
              <a:t>獲勝策略</a:t>
            </a:r>
            <a:r>
              <a:rPr lang="zh-TW" altLang="zh-TW" dirty="0"/>
              <a:t>？</a:t>
            </a:r>
          </a:p>
        </p:txBody>
      </p:sp>
      <p:pic>
        <p:nvPicPr>
          <p:cNvPr id="5" name="Picture 2" descr="「?」的圖片搜尋結果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1" t="6607" r="5369" b="6149"/>
          <a:stretch/>
        </p:blipFill>
        <p:spPr bwMode="auto">
          <a:xfrm>
            <a:off x="9730854" y="4558352"/>
            <a:ext cx="1883391" cy="186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385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/>
              <a:t>【質數撲克牌遊戲】</a:t>
            </a:r>
            <a:r>
              <a:rPr lang="zh-TW" altLang="zh-TW" dirty="0" smtClean="0">
                <a:solidFill>
                  <a:srgbClr val="C00000"/>
                </a:solidFill>
              </a:rPr>
              <a:t>回饋</a:t>
            </a:r>
            <a:r>
              <a:rPr lang="zh-TW" altLang="en-US" dirty="0" smtClean="0">
                <a:solidFill>
                  <a:srgbClr val="C00000"/>
                </a:solidFill>
              </a:rPr>
              <a:t>單填寫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384114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TW" altLang="zh-TW" b="1" dirty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經過了驚險刺激的質數撲克牌遊戲</a:t>
            </a:r>
            <a:r>
              <a:rPr lang="zh-TW" altLang="zh-TW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，</a:t>
            </a:r>
            <a:r>
              <a:rPr lang="en-US" altLang="zh-TW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/>
            </a:r>
            <a:br>
              <a:rPr lang="en-US" altLang="zh-TW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</a:br>
            <a:r>
              <a:rPr lang="zh-TW" altLang="zh-TW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希望</a:t>
            </a:r>
            <a:r>
              <a:rPr lang="zh-TW" altLang="zh-TW" b="1" dirty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你也</a:t>
            </a:r>
            <a:r>
              <a:rPr lang="zh-TW" altLang="zh-TW" b="1" u="sng" dirty="0">
                <a:solidFill>
                  <a:srgbClr val="C00000"/>
                </a:solidFill>
                <a:latin typeface="華康鋼筆體W2" panose="03000209000000000000" pitchFamily="65" charset="-120"/>
                <a:ea typeface="華康鋼筆體W2" panose="03000209000000000000" pitchFamily="65" charset="-120"/>
              </a:rPr>
              <a:t>學會了判別質數的方法</a:t>
            </a:r>
            <a:r>
              <a:rPr lang="zh-TW" altLang="zh-TW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，</a:t>
            </a:r>
            <a:endParaRPr lang="en-US" altLang="zh-TW" b="1" dirty="0" smtClean="0">
              <a:latin typeface="華康鋼筆體W2" panose="03000209000000000000" pitchFamily="65" charset="-120"/>
              <a:ea typeface="華康鋼筆體W2" panose="03000209000000000000" pitchFamily="65" charset="-12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TW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/>
            </a:r>
            <a:br>
              <a:rPr lang="en-US" altLang="zh-TW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</a:br>
            <a:r>
              <a:rPr lang="zh-TW" altLang="zh-TW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現在</a:t>
            </a:r>
            <a:r>
              <a:rPr lang="zh-TW" altLang="zh-TW" b="1" dirty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請你用心想一想</a:t>
            </a:r>
            <a:r>
              <a:rPr lang="zh-TW" altLang="zh-TW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，「</a:t>
            </a:r>
            <a:r>
              <a:rPr lang="zh-TW" altLang="zh-TW" b="1" dirty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質數撲克牌遊戲</a:t>
            </a:r>
            <a:r>
              <a:rPr lang="zh-TW" altLang="zh-TW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」</a:t>
            </a:r>
            <a:r>
              <a:rPr lang="en-US" altLang="zh-TW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/>
            </a:r>
            <a:br>
              <a:rPr lang="en-US" altLang="zh-TW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</a:br>
            <a:r>
              <a:rPr lang="zh-TW" altLang="zh-TW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帶</a:t>
            </a:r>
            <a:r>
              <a:rPr lang="zh-TW" altLang="zh-TW" b="1" dirty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給你的感覺是什麼</a:t>
            </a:r>
            <a:r>
              <a:rPr lang="zh-TW" altLang="zh-TW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？你</a:t>
            </a:r>
            <a:r>
              <a:rPr lang="zh-TW" altLang="zh-TW" b="1" dirty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學到些什麼</a:t>
            </a:r>
            <a:r>
              <a:rPr lang="zh-TW" altLang="zh-TW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？</a:t>
            </a:r>
            <a:r>
              <a:rPr lang="en-US" altLang="zh-TW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/>
            </a:r>
            <a:br>
              <a:rPr lang="en-US" altLang="zh-TW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</a:br>
            <a:r>
              <a:rPr lang="zh-TW" altLang="zh-TW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請</a:t>
            </a:r>
            <a:r>
              <a:rPr lang="zh-TW" altLang="zh-TW" b="1" dirty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用自己的話</a:t>
            </a:r>
            <a:r>
              <a:rPr lang="zh-TW" altLang="zh-TW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寫下來</a:t>
            </a:r>
            <a:r>
              <a:rPr lang="en-US" altLang="zh-TW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……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sz="2400" dirty="0" smtClean="0">
              <a:latin typeface="華康新特明體" panose="02020909000000000000" pitchFamily="49" charset="-120"/>
              <a:ea typeface="華康新特明體" panose="02020909000000000000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9319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/>
              <a:t>【質數撲克牌遊戲】</a:t>
            </a:r>
            <a:r>
              <a:rPr lang="zh-TW" altLang="zh-TW" dirty="0" smtClean="0">
                <a:solidFill>
                  <a:srgbClr val="C00000"/>
                </a:solidFill>
              </a:rPr>
              <a:t>回饋</a:t>
            </a:r>
            <a:r>
              <a:rPr lang="zh-TW" altLang="en-US" dirty="0" smtClean="0">
                <a:solidFill>
                  <a:srgbClr val="C00000"/>
                </a:solidFill>
              </a:rPr>
              <a:t>單填寫</a:t>
            </a:r>
            <a:endParaRPr lang="zh-TW" altLang="en-US" dirty="0">
              <a:solidFill>
                <a:srgbClr val="C00000"/>
              </a:solidFill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384114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TW" altLang="zh-TW" sz="2400" b="1" dirty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經過了驚險刺激的質數撲克牌遊戲</a:t>
            </a:r>
            <a:r>
              <a:rPr lang="zh-TW" altLang="zh-TW" sz="2400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，希望</a:t>
            </a:r>
            <a:r>
              <a:rPr lang="zh-TW" altLang="zh-TW" sz="2400" b="1" dirty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你也</a:t>
            </a:r>
            <a:r>
              <a:rPr lang="zh-TW" altLang="zh-TW" sz="2400" b="1" u="sng" dirty="0">
                <a:solidFill>
                  <a:srgbClr val="C00000"/>
                </a:solidFill>
                <a:latin typeface="華康鋼筆體W2" panose="03000209000000000000" pitchFamily="65" charset="-120"/>
                <a:ea typeface="華康鋼筆體W2" panose="03000209000000000000" pitchFamily="65" charset="-120"/>
              </a:rPr>
              <a:t>學會了判別質數的方法</a:t>
            </a:r>
            <a:r>
              <a:rPr lang="zh-TW" altLang="zh-TW" sz="2400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，</a:t>
            </a:r>
            <a:r>
              <a:rPr lang="en-US" altLang="zh-TW" sz="2400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/>
            </a:r>
            <a:br>
              <a:rPr lang="en-US" altLang="zh-TW" sz="2400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</a:br>
            <a:r>
              <a:rPr lang="zh-TW" altLang="zh-TW" sz="2400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現在</a:t>
            </a:r>
            <a:r>
              <a:rPr lang="zh-TW" altLang="zh-TW" sz="2400" b="1" dirty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請你用心想一想</a:t>
            </a:r>
            <a:r>
              <a:rPr lang="zh-TW" altLang="zh-TW" sz="2400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，「</a:t>
            </a:r>
            <a:r>
              <a:rPr lang="zh-TW" altLang="zh-TW" sz="2400" b="1" dirty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質數撲克牌遊戲</a:t>
            </a:r>
            <a:r>
              <a:rPr lang="zh-TW" altLang="zh-TW" sz="2400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」</a:t>
            </a:r>
            <a:r>
              <a:rPr lang="en-US" altLang="zh-TW" sz="2400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/>
            </a:r>
            <a:br>
              <a:rPr lang="en-US" altLang="zh-TW" sz="2400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</a:br>
            <a:r>
              <a:rPr lang="zh-TW" altLang="zh-TW" sz="2400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帶</a:t>
            </a:r>
            <a:r>
              <a:rPr lang="zh-TW" altLang="zh-TW" sz="2400" b="1" dirty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給你的感覺是什麼</a:t>
            </a:r>
            <a:r>
              <a:rPr lang="zh-TW" altLang="zh-TW" sz="2400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？你</a:t>
            </a:r>
            <a:r>
              <a:rPr lang="zh-TW" altLang="zh-TW" sz="2400" b="1" dirty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學到些什麼</a:t>
            </a:r>
            <a:r>
              <a:rPr lang="zh-TW" altLang="zh-TW" sz="2400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？</a:t>
            </a:r>
            <a:r>
              <a:rPr lang="en-US" altLang="zh-TW" sz="2400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/>
            </a:r>
            <a:br>
              <a:rPr lang="en-US" altLang="zh-TW" sz="2400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</a:br>
            <a:r>
              <a:rPr lang="zh-TW" altLang="zh-TW" sz="2400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請</a:t>
            </a:r>
            <a:r>
              <a:rPr lang="zh-TW" altLang="zh-TW" sz="2400" b="1" dirty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用自己的話</a:t>
            </a:r>
            <a:r>
              <a:rPr lang="zh-TW" altLang="zh-TW" sz="2400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寫下來</a:t>
            </a:r>
            <a:r>
              <a:rPr lang="en-US" altLang="zh-TW" sz="2400" b="1" dirty="0" smtClean="0">
                <a:latin typeface="華康鋼筆體W2" panose="03000209000000000000" pitchFamily="65" charset="-120"/>
                <a:ea typeface="華康鋼筆體W2" panose="03000209000000000000" pitchFamily="65" charset="-120"/>
              </a:rPr>
              <a:t>……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altLang="zh-TW" sz="2400" dirty="0" smtClean="0">
              <a:latin typeface="華康新特明體" panose="02020909000000000000" pitchFamily="49" charset="-120"/>
              <a:ea typeface="華康新特明體" panose="02020909000000000000" pitchFamily="49" charset="-120"/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TW" altLang="en-US" sz="2400" dirty="0" smtClean="0">
                <a:solidFill>
                  <a:srgbClr val="FF0000"/>
                </a:solidFill>
              </a:rPr>
              <a:t>問題</a:t>
            </a:r>
            <a:r>
              <a:rPr lang="en-US" altLang="zh-TW" sz="2400" dirty="0" smtClean="0">
                <a:solidFill>
                  <a:srgbClr val="FF0000"/>
                </a:solidFill>
              </a:rPr>
              <a:t>(</a:t>
            </a:r>
            <a:r>
              <a:rPr lang="zh-TW" altLang="en-US" sz="2400" dirty="0" smtClean="0">
                <a:solidFill>
                  <a:srgbClr val="FF0000"/>
                </a:solidFill>
              </a:rPr>
              <a:t>一</a:t>
            </a:r>
            <a:r>
              <a:rPr lang="en-US" altLang="zh-TW" sz="2400" dirty="0" smtClean="0">
                <a:solidFill>
                  <a:srgbClr val="FF0000"/>
                </a:solidFill>
              </a:rPr>
              <a:t>)</a:t>
            </a:r>
            <a:r>
              <a:rPr lang="zh-TW" altLang="en-US" sz="2400" dirty="0" smtClean="0">
                <a:solidFill>
                  <a:srgbClr val="FF0000"/>
                </a:solidFill>
              </a:rPr>
              <a:t> </a:t>
            </a:r>
            <a:r>
              <a:rPr lang="zh-TW" altLang="zh-TW" sz="2400" dirty="0" smtClean="0">
                <a:solidFill>
                  <a:srgbClr val="FF0000"/>
                </a:solidFill>
              </a:rPr>
              <a:t>我</a:t>
            </a:r>
            <a:r>
              <a:rPr lang="zh-TW" altLang="zh-TW" sz="2400" dirty="0">
                <a:solidFill>
                  <a:srgbClr val="FF0000"/>
                </a:solidFill>
              </a:rPr>
              <a:t>對於「質數撲克牌遊戲」的感覺</a:t>
            </a:r>
            <a:r>
              <a:rPr lang="zh-TW" altLang="zh-TW" sz="2400" dirty="0" smtClean="0">
                <a:solidFill>
                  <a:srgbClr val="FF0000"/>
                </a:solidFill>
              </a:rPr>
              <a:t>是</a:t>
            </a:r>
            <a:r>
              <a:rPr lang="zh-TW" altLang="en-US" sz="2400" dirty="0" smtClean="0">
                <a:solidFill>
                  <a:srgbClr val="FF0000"/>
                </a:solidFill>
              </a:rPr>
              <a:t>？</a:t>
            </a:r>
            <a:endParaRPr lang="en-US" altLang="zh-TW" sz="2400" dirty="0" smtClean="0">
              <a:solidFill>
                <a:srgbClr val="FF0000"/>
              </a:solidFill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TW" altLang="en-US" sz="2400" dirty="0" smtClean="0">
                <a:solidFill>
                  <a:srgbClr val="FF0000"/>
                </a:solidFill>
              </a:rPr>
              <a:t>問題</a:t>
            </a:r>
            <a:r>
              <a:rPr lang="en-US" altLang="zh-TW" sz="2400" dirty="0" smtClean="0">
                <a:solidFill>
                  <a:srgbClr val="FF0000"/>
                </a:solidFill>
              </a:rPr>
              <a:t>(</a:t>
            </a:r>
            <a:r>
              <a:rPr lang="zh-TW" altLang="en-US" sz="2400" dirty="0" smtClean="0">
                <a:solidFill>
                  <a:srgbClr val="FF0000"/>
                </a:solidFill>
              </a:rPr>
              <a:t>二</a:t>
            </a:r>
            <a:r>
              <a:rPr lang="en-US" altLang="zh-TW" sz="2400" dirty="0" smtClean="0">
                <a:solidFill>
                  <a:srgbClr val="FF0000"/>
                </a:solidFill>
              </a:rPr>
              <a:t>)</a:t>
            </a:r>
            <a:r>
              <a:rPr lang="zh-TW" altLang="en-US" sz="2400" dirty="0" smtClean="0">
                <a:solidFill>
                  <a:srgbClr val="FF0000"/>
                </a:solidFill>
              </a:rPr>
              <a:t> </a:t>
            </a:r>
            <a:r>
              <a:rPr lang="zh-TW" altLang="zh-TW" sz="2400" dirty="0" smtClean="0">
                <a:solidFill>
                  <a:srgbClr val="FF0000"/>
                </a:solidFill>
              </a:rPr>
              <a:t>我</a:t>
            </a:r>
            <a:r>
              <a:rPr lang="zh-TW" altLang="zh-TW" sz="2400" dirty="0">
                <a:solidFill>
                  <a:srgbClr val="FF0000"/>
                </a:solidFill>
              </a:rPr>
              <a:t>覺得遊戲或課程</a:t>
            </a:r>
            <a:r>
              <a:rPr lang="zh-TW" altLang="zh-TW" sz="2400" dirty="0" smtClean="0">
                <a:solidFill>
                  <a:srgbClr val="FF0000"/>
                </a:solidFill>
              </a:rPr>
              <a:t>中</a:t>
            </a:r>
            <a:r>
              <a:rPr lang="zh-TW" altLang="en-US" sz="2400" dirty="0" smtClean="0">
                <a:solidFill>
                  <a:srgbClr val="FF0000"/>
                </a:solidFill>
              </a:rPr>
              <a:t>，</a:t>
            </a:r>
            <a:r>
              <a:rPr lang="zh-TW" altLang="zh-TW" sz="2400" dirty="0" smtClean="0">
                <a:solidFill>
                  <a:srgbClr val="FF0000"/>
                </a:solidFill>
              </a:rPr>
              <a:t>最</a:t>
            </a:r>
            <a:r>
              <a:rPr lang="zh-TW" altLang="zh-TW" sz="2400" dirty="0">
                <a:solidFill>
                  <a:srgbClr val="FF0000"/>
                </a:solidFill>
              </a:rPr>
              <a:t>有趣的</a:t>
            </a:r>
            <a:r>
              <a:rPr lang="zh-TW" altLang="zh-TW" sz="2400" dirty="0" smtClean="0">
                <a:solidFill>
                  <a:srgbClr val="FF0000"/>
                </a:solidFill>
              </a:rPr>
              <a:t>是</a:t>
            </a:r>
            <a:r>
              <a:rPr lang="zh-TW" altLang="en-US" sz="2400" dirty="0">
                <a:solidFill>
                  <a:srgbClr val="FF0000"/>
                </a:solidFill>
              </a:rPr>
              <a:t>？</a:t>
            </a:r>
            <a:endParaRPr lang="en-US" altLang="zh-TW" sz="2400" dirty="0" smtClean="0">
              <a:solidFill>
                <a:srgbClr val="FF0000"/>
              </a:solidFill>
            </a:endParaRPr>
          </a:p>
          <a:p>
            <a:pPr marL="0" lvl="0" indent="0">
              <a:lnSpc>
                <a:spcPct val="150000"/>
              </a:lnSpc>
              <a:buNone/>
            </a:pPr>
            <a:r>
              <a:rPr lang="zh-TW" altLang="en-US" sz="2400" dirty="0" smtClean="0">
                <a:solidFill>
                  <a:srgbClr val="FF0000"/>
                </a:solidFill>
              </a:rPr>
              <a:t>問題</a:t>
            </a:r>
            <a:r>
              <a:rPr lang="en-US" altLang="zh-TW" sz="2400" dirty="0" smtClean="0">
                <a:solidFill>
                  <a:srgbClr val="FF0000"/>
                </a:solidFill>
              </a:rPr>
              <a:t>(</a:t>
            </a:r>
            <a:r>
              <a:rPr lang="zh-TW" altLang="en-US" sz="2400" dirty="0" smtClean="0">
                <a:solidFill>
                  <a:srgbClr val="FF0000"/>
                </a:solidFill>
              </a:rPr>
              <a:t>三</a:t>
            </a:r>
            <a:r>
              <a:rPr lang="en-US" altLang="zh-TW" sz="2400" dirty="0" smtClean="0">
                <a:solidFill>
                  <a:srgbClr val="FF0000"/>
                </a:solidFill>
              </a:rPr>
              <a:t>)</a:t>
            </a:r>
            <a:r>
              <a:rPr lang="zh-TW" altLang="en-US" sz="2400" dirty="0" smtClean="0">
                <a:solidFill>
                  <a:srgbClr val="FF0000"/>
                </a:solidFill>
              </a:rPr>
              <a:t> </a:t>
            </a:r>
            <a:r>
              <a:rPr lang="zh-TW" altLang="zh-TW" sz="2400" dirty="0" smtClean="0">
                <a:solidFill>
                  <a:srgbClr val="FF0000"/>
                </a:solidFill>
              </a:rPr>
              <a:t>對於</a:t>
            </a:r>
            <a:r>
              <a:rPr lang="zh-TW" altLang="zh-TW" sz="2400" dirty="0">
                <a:solidFill>
                  <a:srgbClr val="FF0000"/>
                </a:solidFill>
              </a:rPr>
              <a:t>遊戲或課程，我還想要知道的</a:t>
            </a:r>
            <a:r>
              <a:rPr lang="zh-TW" altLang="zh-TW" sz="2400" dirty="0" smtClean="0">
                <a:solidFill>
                  <a:srgbClr val="FF0000"/>
                </a:solidFill>
              </a:rPr>
              <a:t>是</a:t>
            </a:r>
            <a:r>
              <a:rPr lang="zh-TW" altLang="en-US" sz="2400" dirty="0" smtClean="0">
                <a:solidFill>
                  <a:srgbClr val="FF0000"/>
                </a:solidFill>
              </a:rPr>
              <a:t>？</a:t>
            </a:r>
            <a:endParaRPr lang="zh-TW" altLang="zh-TW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0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/>
              <a:t>～ 課程結束 ～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6875" y="1690688"/>
            <a:ext cx="8019197" cy="4506936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zh-TW" altLang="en-US" dirty="0" smtClean="0"/>
              <a:t>很愉快地，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與大家共度快樂的數學時</a:t>
            </a:r>
            <a:r>
              <a:rPr lang="zh-TW" altLang="en-US" dirty="0"/>
              <a:t>光</a:t>
            </a:r>
            <a:r>
              <a:rPr lang="zh-TW" altLang="en-US" dirty="0" smtClean="0"/>
              <a:t>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別忘了，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將</a:t>
            </a:r>
            <a:r>
              <a:rPr lang="zh-TW" altLang="zh-TW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【</a:t>
            </a:r>
            <a:r>
              <a:rPr lang="zh-TW" altLang="en-US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課程</a:t>
            </a:r>
            <a:r>
              <a:rPr lang="zh-TW" altLang="zh-TW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學習回饋單</a:t>
            </a:r>
            <a:r>
              <a:rPr lang="zh-TW" altLang="zh-TW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】</a:t>
            </a:r>
            <a:r>
              <a:rPr lang="zh-TW" altLang="en-US" dirty="0" smtClean="0"/>
              <a:t>完成哦！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5060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/>
              <a:t>(</a:t>
            </a:r>
            <a:r>
              <a:rPr lang="zh-TW" altLang="en-US" b="1" dirty="0" smtClean="0"/>
              <a:t>二</a:t>
            </a:r>
            <a:r>
              <a:rPr lang="en-US" altLang="zh-TW" b="1" dirty="0" smtClean="0"/>
              <a:t>)</a:t>
            </a:r>
            <a:r>
              <a:rPr lang="zh-TW" altLang="en-US" b="1" dirty="0"/>
              <a:t> </a:t>
            </a:r>
            <a:r>
              <a:rPr lang="zh-TW" altLang="zh-TW" b="1" dirty="0" smtClean="0"/>
              <a:t>敘述撲克牌遊戲</a:t>
            </a:r>
            <a:r>
              <a:rPr lang="zh-TW" altLang="en-US" b="1" dirty="0" smtClean="0"/>
              <a:t>：</a:t>
            </a:r>
            <a:r>
              <a:rPr lang="zh-TW" altLang="zh-TW" u="sng" dirty="0">
                <a:solidFill>
                  <a:srgbClr val="C00000"/>
                </a:solidFill>
                <a:effectLst/>
              </a:rPr>
              <a:t>撿紅點</a:t>
            </a:r>
            <a:endParaRPr lang="zh-TW" altLang="en-US" u="sng" dirty="0">
              <a:solidFill>
                <a:srgbClr val="C00000"/>
              </a:soli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696" y="1690688"/>
            <a:ext cx="5228607" cy="4841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281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/>
              <a:t>(</a:t>
            </a:r>
            <a:r>
              <a:rPr lang="zh-TW" altLang="en-US" b="1" dirty="0" smtClean="0"/>
              <a:t>三</a:t>
            </a:r>
            <a:r>
              <a:rPr lang="en-US" altLang="zh-TW" b="1" dirty="0" smtClean="0">
                <a:solidFill>
                  <a:srgbClr val="C00000"/>
                </a:solidFill>
              </a:rPr>
              <a:t>)【</a:t>
            </a:r>
            <a:r>
              <a:rPr lang="zh-TW" altLang="zh-TW" b="1" dirty="0" smtClean="0">
                <a:solidFill>
                  <a:srgbClr val="C00000"/>
                </a:solidFill>
              </a:rPr>
              <a:t>質數</a:t>
            </a:r>
            <a:r>
              <a:rPr lang="zh-TW" altLang="zh-TW" b="1" dirty="0">
                <a:solidFill>
                  <a:srgbClr val="C00000"/>
                </a:solidFill>
              </a:rPr>
              <a:t>撲克牌</a:t>
            </a:r>
            <a:r>
              <a:rPr lang="zh-TW" altLang="zh-TW" b="1" dirty="0" smtClean="0">
                <a:solidFill>
                  <a:srgbClr val="C00000"/>
                </a:solidFill>
              </a:rPr>
              <a:t>遊戲</a:t>
            </a:r>
            <a:r>
              <a:rPr lang="en-US" altLang="zh-TW" b="1" dirty="0" smtClean="0">
                <a:solidFill>
                  <a:srgbClr val="C00000"/>
                </a:solidFill>
              </a:rPr>
              <a:t>】</a:t>
            </a:r>
            <a:r>
              <a:rPr lang="zh-TW" altLang="zh-TW" b="1" dirty="0" smtClean="0"/>
              <a:t>規則</a:t>
            </a:r>
            <a:r>
              <a:rPr lang="zh-TW" altLang="zh-TW" b="1" dirty="0"/>
              <a:t>說明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916373" y="1690688"/>
            <a:ext cx="8510517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endParaRPr lang="zh-TW" altLang="zh-TW" dirty="0"/>
          </a:p>
        </p:txBody>
      </p:sp>
    </p:spTree>
    <p:extLst>
      <p:ext uri="{BB962C8B-B14F-4D97-AF65-F5344CB8AC3E}">
        <p14:creationId xmlns:p14="http://schemas.microsoft.com/office/powerpoint/2010/main" val="111025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/>
              <a:t>(</a:t>
            </a:r>
            <a:r>
              <a:rPr lang="zh-TW" altLang="en-US" b="1" dirty="0" smtClean="0"/>
              <a:t>三</a:t>
            </a:r>
            <a:r>
              <a:rPr lang="en-US" altLang="zh-TW" b="1" dirty="0" smtClean="0"/>
              <a:t>)</a:t>
            </a:r>
            <a:r>
              <a:rPr lang="en-US" altLang="zh-TW" b="1" dirty="0" smtClean="0">
                <a:solidFill>
                  <a:srgbClr val="C00000"/>
                </a:solidFill>
              </a:rPr>
              <a:t>【</a:t>
            </a:r>
            <a:r>
              <a:rPr lang="zh-TW" altLang="zh-TW" b="1" dirty="0">
                <a:solidFill>
                  <a:srgbClr val="C00000"/>
                </a:solidFill>
              </a:rPr>
              <a:t>質數撲克牌遊戲</a:t>
            </a:r>
            <a:r>
              <a:rPr lang="en-US" altLang="zh-TW" b="1" dirty="0" smtClean="0">
                <a:solidFill>
                  <a:srgbClr val="C00000"/>
                </a:solidFill>
              </a:rPr>
              <a:t>】</a:t>
            </a:r>
            <a:r>
              <a:rPr lang="zh-TW" altLang="zh-TW" b="1" dirty="0" smtClean="0"/>
              <a:t>規則</a:t>
            </a:r>
            <a:r>
              <a:rPr lang="zh-TW" altLang="zh-TW" b="1" dirty="0"/>
              <a:t>說明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916373" y="1690688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TW" dirty="0" smtClean="0"/>
              <a:t>(1) </a:t>
            </a:r>
            <a:r>
              <a:rPr lang="zh-TW" altLang="en-US" dirty="0" smtClean="0">
                <a:solidFill>
                  <a:srgbClr val="C00000"/>
                </a:solidFill>
              </a:rPr>
              <a:t>玩家４</a:t>
            </a:r>
            <a:r>
              <a:rPr lang="zh-TW" altLang="zh-TW" dirty="0" smtClean="0">
                <a:solidFill>
                  <a:srgbClr val="C00000"/>
                </a:solidFill>
              </a:rPr>
              <a:t>人成一組</a:t>
            </a:r>
            <a:r>
              <a:rPr lang="zh-TW" altLang="zh-TW" dirty="0" smtClean="0"/>
              <a:t>，每組使用一副撲克牌，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  </a:t>
            </a:r>
            <a:r>
              <a:rPr lang="zh-TW" altLang="zh-TW" dirty="0" smtClean="0"/>
              <a:t>共</a:t>
            </a:r>
            <a:r>
              <a:rPr lang="en-US" altLang="zh-TW" dirty="0" smtClean="0"/>
              <a:t>52</a:t>
            </a:r>
            <a:r>
              <a:rPr lang="zh-TW" altLang="zh-TW" dirty="0" smtClean="0"/>
              <a:t>張</a:t>
            </a:r>
            <a:r>
              <a:rPr lang="en-US" altLang="zh-TW" dirty="0" smtClean="0"/>
              <a:t>(</a:t>
            </a:r>
            <a:r>
              <a:rPr lang="zh-TW" altLang="en-US" dirty="0" smtClean="0"/>
              <a:t>不</a:t>
            </a:r>
            <a:r>
              <a:rPr lang="zh-TW" altLang="zh-TW" dirty="0" smtClean="0"/>
              <a:t>含鬼牌</a:t>
            </a:r>
            <a:r>
              <a:rPr lang="en-US" altLang="zh-TW" dirty="0" smtClean="0"/>
              <a:t>)</a:t>
            </a:r>
            <a:r>
              <a:rPr lang="zh-TW" altLang="zh-TW" dirty="0" smtClean="0"/>
              <a:t>。</a:t>
            </a:r>
          </a:p>
        </p:txBody>
      </p:sp>
      <p:pic>
        <p:nvPicPr>
          <p:cNvPr id="4" name="Picture 2" descr="「撲克牌k」的圖片搜尋結果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2" t="7144" r="3567" b="4975"/>
          <a:stretch/>
        </p:blipFill>
        <p:spPr bwMode="auto">
          <a:xfrm flipH="1">
            <a:off x="9400836" y="4192754"/>
            <a:ext cx="2307806" cy="2258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014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/>
              <a:t>(</a:t>
            </a:r>
            <a:r>
              <a:rPr lang="zh-TW" altLang="en-US" b="1" dirty="0" smtClean="0"/>
              <a:t>三</a:t>
            </a:r>
            <a:r>
              <a:rPr lang="en-US" altLang="zh-TW" b="1" dirty="0" smtClean="0"/>
              <a:t>)</a:t>
            </a:r>
            <a:r>
              <a:rPr lang="en-US" altLang="zh-TW" b="1" dirty="0" smtClean="0">
                <a:solidFill>
                  <a:srgbClr val="C00000"/>
                </a:solidFill>
              </a:rPr>
              <a:t>【</a:t>
            </a:r>
            <a:r>
              <a:rPr lang="zh-TW" altLang="zh-TW" b="1" dirty="0">
                <a:solidFill>
                  <a:srgbClr val="C00000"/>
                </a:solidFill>
              </a:rPr>
              <a:t>質數撲克牌遊戲</a:t>
            </a:r>
            <a:r>
              <a:rPr lang="en-US" altLang="zh-TW" b="1" dirty="0">
                <a:solidFill>
                  <a:srgbClr val="C00000"/>
                </a:solidFill>
              </a:rPr>
              <a:t>】</a:t>
            </a:r>
            <a:r>
              <a:rPr lang="zh-TW" altLang="zh-TW" b="1" dirty="0"/>
              <a:t>規則說明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916373" y="1690687"/>
            <a:ext cx="10515600" cy="516731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TW" dirty="0" smtClean="0"/>
              <a:t>(1) </a:t>
            </a:r>
            <a:r>
              <a:rPr lang="zh-TW" altLang="en-US" dirty="0" smtClean="0"/>
              <a:t>玩家</a:t>
            </a:r>
            <a:r>
              <a:rPr lang="zh-TW" altLang="en-US" dirty="0"/>
              <a:t>４</a:t>
            </a:r>
            <a:r>
              <a:rPr lang="zh-TW" altLang="zh-TW" dirty="0" smtClean="0"/>
              <a:t>人成一組，每組使用一副撲克牌，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  </a:t>
            </a:r>
            <a:r>
              <a:rPr lang="zh-TW" altLang="zh-TW" dirty="0" smtClean="0"/>
              <a:t>共</a:t>
            </a:r>
            <a:r>
              <a:rPr lang="en-US" altLang="zh-TW" dirty="0" smtClean="0"/>
              <a:t>52</a:t>
            </a:r>
            <a:r>
              <a:rPr lang="zh-TW" altLang="zh-TW" dirty="0" smtClean="0"/>
              <a:t>張</a:t>
            </a:r>
            <a:r>
              <a:rPr lang="en-US" altLang="zh-TW" dirty="0" smtClean="0"/>
              <a:t>(</a:t>
            </a:r>
            <a:r>
              <a:rPr lang="zh-TW" altLang="en-US" dirty="0" smtClean="0"/>
              <a:t>不</a:t>
            </a:r>
            <a:r>
              <a:rPr lang="zh-TW" altLang="zh-TW" dirty="0" smtClean="0"/>
              <a:t>含鬼牌</a:t>
            </a:r>
            <a:r>
              <a:rPr lang="en-US" altLang="zh-TW" dirty="0" smtClean="0"/>
              <a:t>)</a:t>
            </a:r>
            <a:r>
              <a:rPr lang="zh-TW" altLang="zh-TW" dirty="0" smtClean="0"/>
              <a:t>。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TW" dirty="0" smtClean="0"/>
              <a:t>(2) </a:t>
            </a:r>
            <a:r>
              <a:rPr lang="zh-TW" altLang="zh-TW" dirty="0" smtClean="0">
                <a:solidFill>
                  <a:srgbClr val="C00000"/>
                </a:solidFill>
              </a:rPr>
              <a:t>猜拳</a:t>
            </a:r>
            <a:r>
              <a:rPr lang="zh-TW" altLang="en-US" dirty="0" smtClean="0">
                <a:solidFill>
                  <a:srgbClr val="C00000"/>
                </a:solidFill>
              </a:rPr>
              <a:t>獲勝為</a:t>
            </a:r>
            <a:r>
              <a:rPr lang="zh-TW" altLang="zh-TW" dirty="0" smtClean="0">
                <a:solidFill>
                  <a:srgbClr val="C00000"/>
                </a:solidFill>
              </a:rPr>
              <a:t>莊家</a:t>
            </a:r>
            <a:r>
              <a:rPr lang="zh-TW" altLang="zh-TW" dirty="0" smtClean="0"/>
              <a:t>、</a:t>
            </a:r>
            <a:r>
              <a:rPr lang="zh-TW" altLang="en-US" dirty="0" smtClean="0"/>
              <a:t>莊家左手方為</a:t>
            </a:r>
            <a:r>
              <a:rPr lang="zh-TW" altLang="zh-TW" dirty="0" smtClean="0"/>
              <a:t>尾家。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  </a:t>
            </a:r>
            <a:r>
              <a:rPr lang="zh-TW" altLang="zh-TW" dirty="0" smtClean="0"/>
              <a:t>莊家洗牌後，尾家得於發牌前切牌，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  </a:t>
            </a:r>
            <a:r>
              <a:rPr lang="zh-TW" altLang="zh-TW" dirty="0" smtClean="0"/>
              <a:t>並可翻看牌組最下面那張牌、記住後放回，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  </a:t>
            </a:r>
            <a:r>
              <a:rPr lang="zh-TW" altLang="zh-TW" dirty="0" smtClean="0"/>
              <a:t>再將撲克牌放回桌上交由</a:t>
            </a:r>
            <a:r>
              <a:rPr lang="zh-TW" altLang="zh-TW" dirty="0" smtClean="0">
                <a:solidFill>
                  <a:srgbClr val="C00000"/>
                </a:solidFill>
              </a:rPr>
              <a:t>莊家</a:t>
            </a:r>
            <a:r>
              <a:rPr lang="zh-TW" altLang="en-US" dirty="0" smtClean="0">
                <a:solidFill>
                  <a:srgbClr val="C00000"/>
                </a:solidFill>
              </a:rPr>
              <a:t>順時針</a:t>
            </a:r>
            <a:r>
              <a:rPr lang="zh-TW" altLang="zh-TW" dirty="0" smtClean="0">
                <a:solidFill>
                  <a:srgbClr val="C00000"/>
                </a:solidFill>
              </a:rPr>
              <a:t>發牌</a:t>
            </a:r>
            <a:r>
              <a:rPr lang="zh-TW" altLang="zh-TW" dirty="0" smtClean="0"/>
              <a:t>。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    </a:t>
            </a:r>
            <a:r>
              <a:rPr lang="en-US" altLang="zh-TW" sz="2000" dirty="0" smtClean="0"/>
              <a:t>(</a:t>
            </a:r>
            <a:r>
              <a:rPr lang="zh-TW" altLang="zh-TW" sz="2000" dirty="0"/>
              <a:t>牌走順、人走逆</a:t>
            </a:r>
            <a:r>
              <a:rPr lang="en-US" altLang="zh-TW" sz="2000" dirty="0"/>
              <a:t>)</a:t>
            </a:r>
            <a:endParaRPr lang="zh-TW" altLang="zh-TW" dirty="0"/>
          </a:p>
        </p:txBody>
      </p:sp>
    </p:spTree>
    <p:extLst>
      <p:ext uri="{BB962C8B-B14F-4D97-AF65-F5344CB8AC3E}">
        <p14:creationId xmlns:p14="http://schemas.microsoft.com/office/powerpoint/2010/main" val="73102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/>
              <a:t>(</a:t>
            </a:r>
            <a:r>
              <a:rPr lang="zh-TW" altLang="en-US" b="1" dirty="0" smtClean="0"/>
              <a:t>三</a:t>
            </a:r>
            <a:r>
              <a:rPr lang="en-US" altLang="zh-TW" b="1" dirty="0"/>
              <a:t>)</a:t>
            </a:r>
            <a:r>
              <a:rPr lang="en-US" altLang="zh-TW" b="1" dirty="0">
                <a:solidFill>
                  <a:srgbClr val="C00000"/>
                </a:solidFill>
              </a:rPr>
              <a:t>【</a:t>
            </a:r>
            <a:r>
              <a:rPr lang="zh-TW" altLang="zh-TW" b="1" dirty="0">
                <a:solidFill>
                  <a:srgbClr val="C00000"/>
                </a:solidFill>
              </a:rPr>
              <a:t>質數撲克牌遊戲</a:t>
            </a:r>
            <a:r>
              <a:rPr lang="en-US" altLang="zh-TW" b="1" dirty="0">
                <a:solidFill>
                  <a:srgbClr val="C00000"/>
                </a:solidFill>
              </a:rPr>
              <a:t>】</a:t>
            </a:r>
            <a:r>
              <a:rPr lang="zh-TW" altLang="zh-TW" b="1" dirty="0" smtClean="0"/>
              <a:t>規則</a:t>
            </a:r>
            <a:r>
              <a:rPr lang="zh-TW" altLang="zh-TW" b="1" dirty="0"/>
              <a:t>說明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916373" y="1690688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TW" dirty="0" smtClean="0"/>
              <a:t>(3)</a:t>
            </a:r>
            <a:r>
              <a:rPr lang="zh-TW" altLang="en-US" dirty="0" smtClean="0"/>
              <a:t> </a:t>
            </a:r>
            <a:r>
              <a:rPr lang="zh-TW" altLang="en-US" dirty="0">
                <a:solidFill>
                  <a:srgbClr val="C00000"/>
                </a:solidFill>
              </a:rPr>
              <a:t>玩家</a:t>
            </a:r>
            <a:r>
              <a:rPr lang="zh-TW" altLang="zh-TW" dirty="0" smtClean="0">
                <a:solidFill>
                  <a:srgbClr val="C00000"/>
                </a:solidFill>
              </a:rPr>
              <a:t>每人發</a:t>
            </a:r>
            <a:r>
              <a:rPr lang="zh-TW" altLang="en-US" dirty="0" smtClean="0">
                <a:solidFill>
                  <a:srgbClr val="C00000"/>
                </a:solidFill>
              </a:rPr>
              <a:t>６</a:t>
            </a:r>
            <a:r>
              <a:rPr lang="zh-TW" altLang="zh-TW" dirty="0" smtClean="0">
                <a:solidFill>
                  <a:srgbClr val="C00000"/>
                </a:solidFill>
              </a:rPr>
              <a:t>張</a:t>
            </a:r>
            <a:r>
              <a:rPr lang="zh-TW" altLang="zh-TW" dirty="0">
                <a:solidFill>
                  <a:srgbClr val="C00000"/>
                </a:solidFill>
              </a:rPr>
              <a:t>牌</a:t>
            </a:r>
            <a:r>
              <a:rPr lang="zh-TW" altLang="zh-TW" dirty="0" smtClean="0"/>
              <a:t>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  </a:t>
            </a:r>
            <a:r>
              <a:rPr lang="zh-TW" altLang="zh-TW" dirty="0" smtClean="0"/>
              <a:t>剩餘</a:t>
            </a:r>
            <a:r>
              <a:rPr lang="zh-TW" altLang="zh-TW" dirty="0"/>
              <a:t>撲克牌疊成一牌堆並整齊蓋放、擺中央</a:t>
            </a:r>
            <a:r>
              <a:rPr lang="zh-TW" altLang="zh-TW" dirty="0" smtClean="0"/>
              <a:t>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  </a:t>
            </a:r>
            <a:r>
              <a:rPr lang="zh-TW" altLang="zh-TW" dirty="0" smtClean="0"/>
              <a:t>再</a:t>
            </a:r>
            <a:r>
              <a:rPr lang="zh-TW" altLang="zh-TW" dirty="0"/>
              <a:t>由牌堆最上方</a:t>
            </a:r>
            <a:r>
              <a:rPr lang="zh-TW" altLang="zh-TW" dirty="0" smtClean="0"/>
              <a:t>翻開</a:t>
            </a:r>
            <a:r>
              <a:rPr lang="zh-TW" altLang="en-US" dirty="0" smtClean="0"/>
              <a:t>４</a:t>
            </a:r>
            <a:r>
              <a:rPr lang="zh-TW" altLang="zh-TW" dirty="0" smtClean="0"/>
              <a:t>張</a:t>
            </a:r>
            <a:r>
              <a:rPr lang="zh-TW" altLang="zh-TW" dirty="0"/>
              <a:t>牌</a:t>
            </a:r>
            <a:r>
              <a:rPr lang="zh-TW" altLang="zh-TW" dirty="0" smtClean="0"/>
              <a:t>。</a:t>
            </a:r>
            <a:endParaRPr lang="zh-TW" altLang="zh-TW" dirty="0"/>
          </a:p>
        </p:txBody>
      </p:sp>
    </p:spTree>
    <p:extLst>
      <p:ext uri="{BB962C8B-B14F-4D97-AF65-F5344CB8AC3E}">
        <p14:creationId xmlns:p14="http://schemas.microsoft.com/office/powerpoint/2010/main" val="97196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/>
              <a:t>(</a:t>
            </a:r>
            <a:r>
              <a:rPr lang="zh-TW" altLang="en-US" b="1" dirty="0" smtClean="0"/>
              <a:t>三</a:t>
            </a:r>
            <a:r>
              <a:rPr lang="en-US" altLang="zh-TW" b="1" dirty="0"/>
              <a:t>)</a:t>
            </a:r>
            <a:r>
              <a:rPr lang="en-US" altLang="zh-TW" b="1" dirty="0">
                <a:solidFill>
                  <a:srgbClr val="C00000"/>
                </a:solidFill>
              </a:rPr>
              <a:t>【</a:t>
            </a:r>
            <a:r>
              <a:rPr lang="zh-TW" altLang="zh-TW" b="1" dirty="0">
                <a:solidFill>
                  <a:srgbClr val="C00000"/>
                </a:solidFill>
              </a:rPr>
              <a:t>質數撲克牌遊戲</a:t>
            </a:r>
            <a:r>
              <a:rPr lang="en-US" altLang="zh-TW" b="1" dirty="0">
                <a:solidFill>
                  <a:srgbClr val="C00000"/>
                </a:solidFill>
              </a:rPr>
              <a:t>】</a:t>
            </a:r>
            <a:r>
              <a:rPr lang="zh-TW" altLang="zh-TW" b="1" dirty="0" smtClean="0"/>
              <a:t>規則</a:t>
            </a:r>
            <a:r>
              <a:rPr lang="zh-TW" altLang="zh-TW" b="1" dirty="0"/>
              <a:t>說明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916373" y="1690687"/>
            <a:ext cx="10515600" cy="495577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TW" dirty="0" smtClean="0"/>
              <a:t>(3)</a:t>
            </a:r>
            <a:r>
              <a:rPr lang="zh-TW" altLang="en-US" dirty="0" smtClean="0"/>
              <a:t> 玩家</a:t>
            </a:r>
            <a:r>
              <a:rPr lang="zh-TW" altLang="zh-TW" dirty="0" smtClean="0"/>
              <a:t>每人發</a:t>
            </a:r>
            <a:r>
              <a:rPr lang="zh-TW" altLang="en-US" dirty="0" smtClean="0"/>
              <a:t>６</a:t>
            </a:r>
            <a:r>
              <a:rPr lang="zh-TW" altLang="zh-TW" dirty="0" smtClean="0"/>
              <a:t>張</a:t>
            </a:r>
            <a:r>
              <a:rPr lang="zh-TW" altLang="zh-TW" dirty="0"/>
              <a:t>牌</a:t>
            </a:r>
            <a:r>
              <a:rPr lang="zh-TW" altLang="zh-TW" dirty="0" smtClean="0"/>
              <a:t>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  </a:t>
            </a:r>
            <a:r>
              <a:rPr lang="zh-TW" altLang="zh-TW" dirty="0" smtClean="0"/>
              <a:t>剩餘</a:t>
            </a:r>
            <a:r>
              <a:rPr lang="zh-TW" altLang="zh-TW" dirty="0"/>
              <a:t>撲克牌疊成一牌堆並整齊蓋放、擺中央</a:t>
            </a:r>
            <a:r>
              <a:rPr lang="zh-TW" altLang="zh-TW" dirty="0" smtClean="0"/>
              <a:t>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  </a:t>
            </a:r>
            <a:r>
              <a:rPr lang="zh-TW" altLang="zh-TW" dirty="0" smtClean="0"/>
              <a:t>再</a:t>
            </a:r>
            <a:r>
              <a:rPr lang="zh-TW" altLang="zh-TW" dirty="0"/>
              <a:t>由牌堆最上方</a:t>
            </a:r>
            <a:r>
              <a:rPr lang="zh-TW" altLang="zh-TW" dirty="0" smtClean="0"/>
              <a:t>翻開</a:t>
            </a:r>
            <a:r>
              <a:rPr lang="zh-TW" altLang="en-US" dirty="0" smtClean="0"/>
              <a:t>４</a:t>
            </a:r>
            <a:r>
              <a:rPr lang="zh-TW" altLang="zh-TW" dirty="0" smtClean="0"/>
              <a:t>張</a:t>
            </a:r>
            <a:r>
              <a:rPr lang="zh-TW" altLang="zh-TW" dirty="0"/>
              <a:t>牌</a:t>
            </a:r>
            <a:r>
              <a:rPr lang="zh-TW" altLang="zh-TW" dirty="0" smtClean="0"/>
              <a:t>。</a:t>
            </a:r>
            <a:endParaRPr lang="zh-TW" altLang="zh-TW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TW" dirty="0" smtClean="0"/>
              <a:t>(4)</a:t>
            </a:r>
            <a:r>
              <a:rPr lang="zh-TW" altLang="en-US" dirty="0" smtClean="0"/>
              <a:t> ４</a:t>
            </a:r>
            <a:r>
              <a:rPr lang="zh-TW" altLang="zh-TW" dirty="0" smtClean="0"/>
              <a:t>人依</a:t>
            </a:r>
            <a:r>
              <a:rPr lang="zh-TW" altLang="en-US" dirty="0" smtClean="0"/>
              <a:t>逆時針順</a:t>
            </a:r>
            <a:r>
              <a:rPr lang="zh-TW" altLang="zh-TW" dirty="0" smtClean="0"/>
              <a:t>序</a:t>
            </a:r>
            <a:r>
              <a:rPr lang="zh-TW" altLang="en-US" dirty="0" smtClean="0"/>
              <a:t>，</a:t>
            </a:r>
            <a:r>
              <a:rPr lang="zh-TW" altLang="zh-TW" dirty="0" smtClean="0"/>
              <a:t>從莊家</a:t>
            </a:r>
            <a:r>
              <a:rPr lang="zh-TW" altLang="en-US" dirty="0" smtClean="0"/>
              <a:t>開始</a:t>
            </a:r>
            <a:r>
              <a:rPr lang="zh-TW" altLang="zh-TW" dirty="0" smtClean="0"/>
              <a:t>出牌一張，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  </a:t>
            </a:r>
            <a:r>
              <a:rPr lang="zh-TW" altLang="zh-TW" dirty="0" smtClean="0"/>
              <a:t>與</a:t>
            </a:r>
            <a:r>
              <a:rPr lang="zh-TW" altLang="zh-TW" dirty="0" smtClean="0">
                <a:solidFill>
                  <a:srgbClr val="C00000"/>
                </a:solidFill>
              </a:rPr>
              <a:t>桌面上顯示的數字「加」起來是質數</a:t>
            </a:r>
            <a:r>
              <a:rPr lang="zh-TW" altLang="zh-TW" dirty="0" smtClean="0"/>
              <a:t>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    </a:t>
            </a:r>
            <a:r>
              <a:rPr lang="zh-TW" altLang="zh-TW" dirty="0" smtClean="0"/>
              <a:t>就</a:t>
            </a:r>
            <a:r>
              <a:rPr lang="zh-TW" altLang="zh-TW" u="sng" dirty="0" smtClean="0"/>
              <a:t>可以</a:t>
            </a:r>
            <a:r>
              <a:rPr lang="zh-TW" altLang="zh-TW" u="sng" dirty="0" smtClean="0">
                <a:solidFill>
                  <a:srgbClr val="C00000"/>
                </a:solidFill>
              </a:rPr>
              <a:t>吃</a:t>
            </a:r>
            <a:r>
              <a:rPr lang="zh-TW" altLang="zh-TW" u="sng" dirty="0" smtClean="0"/>
              <a:t>牌</a:t>
            </a:r>
            <a:r>
              <a:rPr lang="zh-TW" altLang="en-US" dirty="0" smtClean="0"/>
              <a:t>，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　　</a:t>
            </a:r>
            <a:r>
              <a:rPr lang="zh-TW" altLang="zh-TW" u="sng" dirty="0" smtClean="0"/>
              <a:t>並</a:t>
            </a:r>
            <a:r>
              <a:rPr lang="zh-TW" altLang="zh-TW" u="sng" dirty="0" smtClean="0">
                <a:solidFill>
                  <a:srgbClr val="C00000"/>
                </a:solidFill>
              </a:rPr>
              <a:t>翻</a:t>
            </a:r>
            <a:r>
              <a:rPr lang="zh-TW" altLang="zh-TW" u="sng" dirty="0" smtClean="0"/>
              <a:t>出一張牌堆的牌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pPr marL="0" indent="0">
              <a:lnSpc>
                <a:spcPct val="150000"/>
              </a:lnSpc>
              <a:buNone/>
            </a:pPr>
            <a:endParaRPr lang="zh-TW" altLang="zh-TW" dirty="0"/>
          </a:p>
        </p:txBody>
      </p:sp>
    </p:spTree>
    <p:extLst>
      <p:ext uri="{BB962C8B-B14F-4D97-AF65-F5344CB8AC3E}">
        <p14:creationId xmlns:p14="http://schemas.microsoft.com/office/powerpoint/2010/main" val="303970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590</TotalTime>
  <Words>909</Words>
  <Application>Microsoft Office PowerPoint</Application>
  <PresentationFormat>寬螢幕</PresentationFormat>
  <Paragraphs>250</Paragraphs>
  <Slides>34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12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34</vt:i4>
      </vt:variant>
    </vt:vector>
  </HeadingPairs>
  <TitlesOfParts>
    <vt:vector size="47" baseType="lpstr">
      <vt:lpstr>華康正顏楷體W5</vt:lpstr>
      <vt:lpstr>華康宗楷體W7</vt:lpstr>
      <vt:lpstr>華康超黑體</vt:lpstr>
      <vt:lpstr>華康新特明體</vt:lpstr>
      <vt:lpstr>華康鋼筆體W2</vt:lpstr>
      <vt:lpstr>新細明體</vt:lpstr>
      <vt:lpstr>Algerian</vt:lpstr>
      <vt:lpstr>Arial</vt:lpstr>
      <vt:lpstr>Calibri</vt:lpstr>
      <vt:lpstr>Calibri Light</vt:lpstr>
      <vt:lpstr>Times New Roman</vt:lpstr>
      <vt:lpstr>Wingdings</vt:lpstr>
      <vt:lpstr>Office 佈景主題</vt:lpstr>
      <vt:lpstr>紅牌加「質」，Fun大決！  質數判別之撲克牌遊戲</vt:lpstr>
      <vt:lpstr>(一)【質數的判定】方法回顧</vt:lpstr>
      <vt:lpstr>(一)【質數的判定】方法回顧</vt:lpstr>
      <vt:lpstr>(二) 敘述撲克牌遊戲：撿紅點</vt:lpstr>
      <vt:lpstr>(三)【質數撲克牌遊戲】規則說明</vt:lpstr>
      <vt:lpstr>(三)【質數撲克牌遊戲】規則說明</vt:lpstr>
      <vt:lpstr>(三)【質數撲克牌遊戲】規則說明</vt:lpstr>
      <vt:lpstr>(三)【質數撲克牌遊戲】規則說明</vt:lpstr>
      <vt:lpstr>(三)【質數撲克牌遊戲】規則說明</vt:lpstr>
      <vt:lpstr>(三)【質數撲克牌遊戲】規則說明</vt:lpstr>
      <vt:lpstr>(四) 質數撲克牌遊戲之計分方式：</vt:lpstr>
      <vt:lpstr>(五)質數撲克牌遊戲之桌面圖示：</vt:lpstr>
      <vt:lpstr>(六)小組開始競賽</vt:lpstr>
      <vt:lpstr>紅牌加「質」，Fun大決！</vt:lpstr>
      <vt:lpstr>(七)質數撲克牌遊戲策略探討</vt:lpstr>
      <vt:lpstr>(七)質數撲克牌遊戲策略探討</vt:lpstr>
      <vt:lpstr>(七)質數撲克牌遊戲策略探討</vt:lpstr>
      <vt:lpstr>質數撲克牌遊戲數狀圖：</vt:lpstr>
      <vt:lpstr>質數撲克牌遊戲數狀圖：</vt:lpstr>
      <vt:lpstr>(七)質數撲克牌遊戲策略探討</vt:lpstr>
      <vt:lpstr>(七)質數撲克牌遊戲策略探討</vt:lpstr>
      <vt:lpstr>(七)質數撲克牌遊戲策略探討</vt:lpstr>
      <vt:lpstr>(七)質數撲克牌遊戲策略探討</vt:lpstr>
      <vt:lpstr>(七)質數撲克牌遊戲策略探討</vt:lpstr>
      <vt:lpstr>(七)質數撲克牌遊戲策略探討</vt:lpstr>
      <vt:lpstr>(七)質數撲克牌遊戲策略探討</vt:lpstr>
      <vt:lpstr>(七)質數撲克牌遊戲策略探討</vt:lpstr>
      <vt:lpstr>(七)質數撲克牌遊戲策略探討</vt:lpstr>
      <vt:lpstr>(七)質數撲克牌遊戲策略探討</vt:lpstr>
      <vt:lpstr>(七)質數撲克牌遊戲策略探討</vt:lpstr>
      <vt:lpstr>(七)質數撲克牌遊戲策略探討</vt:lpstr>
      <vt:lpstr>【質數撲克牌遊戲】回饋單填寫</vt:lpstr>
      <vt:lpstr>【質數撲克牌遊戲】回饋單填寫</vt:lpstr>
      <vt:lpstr>～ 課程結束 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meiyi</dc:creator>
  <cp:lastModifiedBy>MeiYi</cp:lastModifiedBy>
  <cp:revision>65</cp:revision>
  <dcterms:created xsi:type="dcterms:W3CDTF">2017-06-30T06:11:57Z</dcterms:created>
  <dcterms:modified xsi:type="dcterms:W3CDTF">2017-08-25T12:26:46Z</dcterms:modified>
</cp:coreProperties>
</file>