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7ACAA-2858-4FAC-979F-6D92747C80E8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3B4E8-9955-49BD-A6C1-75394846B8F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4028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3B4E8-9955-49BD-A6C1-75394846B8F8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603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64629E-83F5-4E3B-A9A2-69C2EC6CFDEE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7056DB1-5534-4498-A0BC-90A2491B82D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512168"/>
          </a:xfrm>
        </p:spPr>
        <p:txBody>
          <a:bodyPr>
            <a:normAutofit/>
          </a:bodyPr>
          <a:lstStyle/>
          <a:p>
            <a:pPr algn="ctr"/>
            <a:r>
              <a:rPr lang="zh-TW" altLang="en-US" sz="8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詩情話句</a:t>
            </a:r>
            <a:endParaRPr lang="zh-TW" altLang="en-US" sz="88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195736" y="3429000"/>
            <a:ext cx="5976664" cy="1296144"/>
          </a:xfrm>
        </p:spPr>
        <p:txBody>
          <a:bodyPr/>
          <a:lstStyle/>
          <a:p>
            <a:pPr algn="l"/>
            <a:r>
              <a:rPr lang="zh-TW" altLang="en-US" sz="3600" dirty="0" smtClean="0">
                <a:solidFill>
                  <a:schemeClr val="tx1"/>
                </a:solidFill>
              </a:rPr>
              <a:t>作者：臺中市五權國中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algn="l"/>
            <a:r>
              <a:rPr lang="zh-TW" altLang="en-US" sz="3600" dirty="0" smtClean="0">
                <a:solidFill>
                  <a:schemeClr val="tx1"/>
                </a:solidFill>
              </a:rPr>
              <a:t>          </a:t>
            </a:r>
            <a:r>
              <a:rPr lang="zh-TW" altLang="en-US" sz="3600" dirty="0" smtClean="0">
                <a:solidFill>
                  <a:schemeClr val="tx1"/>
                </a:solidFill>
              </a:rPr>
              <a:t>戴筱玲 </a:t>
            </a:r>
            <a:r>
              <a:rPr lang="zh-TW" altLang="en-US" sz="3600" dirty="0" smtClean="0">
                <a:solidFill>
                  <a:schemeClr val="tx1"/>
                </a:solidFill>
              </a:rPr>
              <a:t>老師</a:t>
            </a:r>
            <a:endParaRPr lang="en-US" altLang="zh-TW" sz="3600" dirty="0" smtClean="0">
              <a:solidFill>
                <a:schemeClr val="tx1"/>
              </a:solidFill>
            </a:endParaRPr>
          </a:p>
          <a:p>
            <a:pPr algn="l"/>
            <a:endParaRPr lang="en-US" altLang="zh-TW" dirty="0" smtClean="0">
              <a:solidFill>
                <a:schemeClr val="tx1"/>
              </a:solidFill>
            </a:endParaRPr>
          </a:p>
          <a:p>
            <a:pPr algn="l"/>
            <a:endParaRPr lang="zh-TW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2204864"/>
            <a:ext cx="8064896" cy="3401193"/>
          </a:xfrm>
        </p:spPr>
        <p:txBody>
          <a:bodyPr>
            <a:noAutofit/>
          </a:bodyPr>
          <a:lstStyle/>
          <a:p>
            <a:r>
              <a:rPr lang="zh-TW" altLang="en-US" sz="4000" dirty="0"/>
              <a:t>引導學生進行</a:t>
            </a:r>
            <a:r>
              <a:rPr lang="zh-TW" altLang="en-US" sz="4000" b="1" dirty="0">
                <a:solidFill>
                  <a:srgbClr val="FF0000"/>
                </a:solidFill>
              </a:rPr>
              <a:t>團隊合作</a:t>
            </a:r>
            <a:r>
              <a:rPr lang="zh-TW" altLang="en-US" sz="4000" dirty="0"/>
              <a:t>，使學生們能從中</a:t>
            </a:r>
            <a:r>
              <a:rPr lang="zh-TW" altLang="en-US" sz="4000" dirty="0" smtClean="0"/>
              <a:t>學習作文</a:t>
            </a:r>
            <a:r>
              <a:rPr lang="zh-TW" altLang="en-US" sz="4000" dirty="0"/>
              <a:t>段落構思的過程，由</a:t>
            </a:r>
            <a:r>
              <a:rPr lang="zh-TW" altLang="en-US" sz="4000" b="1" dirty="0">
                <a:solidFill>
                  <a:srgbClr val="FF0000"/>
                </a:solidFill>
              </a:rPr>
              <a:t>確立</a:t>
            </a:r>
            <a:r>
              <a:rPr lang="zh-TW" altLang="en-US" sz="4000" b="1" dirty="0" smtClean="0">
                <a:solidFill>
                  <a:srgbClr val="FF0000"/>
                </a:solidFill>
              </a:rPr>
              <a:t>方向→構句→串連</a:t>
            </a:r>
            <a:r>
              <a:rPr lang="zh-TW" altLang="en-US" sz="4000" b="1" dirty="0">
                <a:solidFill>
                  <a:srgbClr val="FF0000"/>
                </a:solidFill>
              </a:rPr>
              <a:t>成文</a:t>
            </a:r>
            <a:r>
              <a:rPr lang="zh-TW" altLang="en-US" sz="4000" dirty="0"/>
              <a:t>，並藉由同組、異組間的互相觀摩，學習彼此的長處。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6600" dirty="0"/>
              <a:t>作品簡介</a:t>
            </a:r>
          </a:p>
        </p:txBody>
      </p:sp>
    </p:spTree>
    <p:extLst>
      <p:ext uri="{BB962C8B-B14F-4D97-AF65-F5344CB8AC3E}">
        <p14:creationId xmlns:p14="http://schemas.microsoft.com/office/powerpoint/2010/main" val="98201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TW" dirty="0"/>
              <a:t>1.	</a:t>
            </a:r>
            <a:r>
              <a:rPr lang="zh-TW" altLang="en-US" sz="4000" dirty="0">
                <a:solidFill>
                  <a:srgbClr val="FF0000"/>
                </a:solidFill>
              </a:rPr>
              <a:t>異質性</a:t>
            </a:r>
            <a:r>
              <a:rPr lang="zh-TW" altLang="en-US" sz="4000" dirty="0" smtClean="0">
                <a:solidFill>
                  <a:srgbClr val="FF0000"/>
                </a:solidFill>
              </a:rPr>
              <a:t>分組</a:t>
            </a:r>
            <a:r>
              <a:rPr lang="zh-TW" altLang="en-US" sz="4000" dirty="0" smtClean="0"/>
              <a:t>：學生</a:t>
            </a:r>
            <a:r>
              <a:rPr lang="zh-TW" altLang="en-US" sz="4000" dirty="0"/>
              <a:t>學習在團體中分工合作，互相觀摩並</a:t>
            </a:r>
            <a:r>
              <a:rPr lang="zh-TW" altLang="en-US" sz="4000" dirty="0">
                <a:solidFill>
                  <a:srgbClr val="00B050"/>
                </a:solidFill>
              </a:rPr>
              <a:t>增加參與感</a:t>
            </a:r>
            <a:r>
              <a:rPr lang="zh-TW" altLang="en-US" sz="4000" dirty="0"/>
              <a:t>。</a:t>
            </a:r>
          </a:p>
          <a:p>
            <a:r>
              <a:rPr lang="en-US" altLang="zh-TW" sz="4000" dirty="0"/>
              <a:t>2.	</a:t>
            </a:r>
            <a:r>
              <a:rPr lang="zh-TW" altLang="en-US" sz="4000" dirty="0" smtClean="0">
                <a:solidFill>
                  <a:srgbClr val="FF0000"/>
                </a:solidFill>
              </a:rPr>
              <a:t>句型結構化</a:t>
            </a:r>
            <a:r>
              <a:rPr lang="zh-TW" altLang="en-US" sz="4000" dirty="0" smtClean="0"/>
              <a:t>：讓</a:t>
            </a:r>
            <a:r>
              <a:rPr lang="zh-TW" altLang="en-US" sz="4000" dirty="0"/>
              <a:t>學生練習</a:t>
            </a:r>
            <a:r>
              <a:rPr lang="zh-TW" altLang="en-US" sz="4000" dirty="0">
                <a:solidFill>
                  <a:srgbClr val="00B050"/>
                </a:solidFill>
              </a:rPr>
              <a:t>替換關鍵字</a:t>
            </a:r>
            <a:r>
              <a:rPr lang="zh-TW" altLang="en-US" sz="4000" dirty="0"/>
              <a:t>美化句子，並能延伸至段落的發展，讓學生們由短至長練習，發現作文的有趣及方法。</a:t>
            </a:r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6000" dirty="0" smtClean="0"/>
              <a:t>教學內容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82961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04482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教學活動：</a:t>
            </a:r>
            <a:endParaRPr lang="en-US" altLang="zh-TW" dirty="0" smtClean="0"/>
          </a:p>
          <a:p>
            <a:r>
              <a:rPr lang="en-US" altLang="zh-TW" dirty="0" smtClean="0"/>
              <a:t>1</a:t>
            </a:r>
            <a:r>
              <a:rPr lang="en-US" altLang="zh-TW" dirty="0"/>
              <a:t>.	</a:t>
            </a:r>
            <a:r>
              <a:rPr lang="zh-TW" altLang="en-US" dirty="0"/>
              <a:t>播放</a:t>
            </a:r>
            <a:r>
              <a:rPr lang="zh-TW" altLang="en-US" dirty="0" smtClean="0"/>
              <a:t>影片</a:t>
            </a:r>
            <a:r>
              <a:rPr lang="en-US" altLang="zh-TW" dirty="0" smtClean="0"/>
              <a:t>《</a:t>
            </a:r>
            <a:r>
              <a:rPr lang="zh-TW" altLang="en-US" dirty="0"/>
              <a:t>愛學網</a:t>
            </a:r>
            <a:r>
              <a:rPr lang="en-US" altLang="zh-TW" dirty="0"/>
              <a:t>‧</a:t>
            </a:r>
            <a:r>
              <a:rPr lang="zh-TW" altLang="en-US" dirty="0"/>
              <a:t>電視館</a:t>
            </a:r>
            <a:r>
              <a:rPr lang="en-US" altLang="zh-TW" dirty="0"/>
              <a:t>》— </a:t>
            </a:r>
            <a:endParaRPr lang="en-US" altLang="zh-TW" dirty="0" smtClean="0"/>
          </a:p>
          <a:p>
            <a:r>
              <a:rPr lang="en-US" altLang="zh-TW" dirty="0" smtClean="0"/>
              <a:t> </a:t>
            </a:r>
            <a:r>
              <a:rPr lang="zh-TW" altLang="en-US" dirty="0" smtClean="0"/>
              <a:t>談</a:t>
            </a:r>
            <a:r>
              <a:rPr lang="zh-TW" altLang="en-US" dirty="0"/>
              <a:t>用</a:t>
            </a:r>
            <a:r>
              <a:rPr lang="zh-TW" altLang="en-US" dirty="0" smtClean="0"/>
              <a:t>字遣</a:t>
            </a:r>
            <a:r>
              <a:rPr lang="zh-TW" altLang="en-US" dirty="0"/>
              <a:t>詞造句：戀戀彩妝師</a:t>
            </a:r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</a:t>
            </a:r>
            <a:r>
              <a:rPr lang="en-US" altLang="zh-TW" dirty="0" smtClean="0"/>
              <a:t>2</a:t>
            </a:r>
            <a:r>
              <a:rPr lang="en-US" altLang="zh-TW" dirty="0"/>
              <a:t>.	</a:t>
            </a:r>
            <a:r>
              <a:rPr lang="zh-TW" altLang="en-US" dirty="0"/>
              <a:t>課堂討論</a:t>
            </a: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主題一：引起動機</a:t>
            </a:r>
            <a:endParaRPr lang="zh-TW" altLang="en-US" dirty="0"/>
          </a:p>
        </p:txBody>
      </p:sp>
      <p:pic>
        <p:nvPicPr>
          <p:cNvPr id="8" name="圖片 7" descr="文件1 - Microsoft Wor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6" t="43491" r="41369" b="25413"/>
          <a:stretch/>
        </p:blipFill>
        <p:spPr>
          <a:xfrm>
            <a:off x="3138088" y="3011785"/>
            <a:ext cx="5718733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484785"/>
            <a:ext cx="8229600" cy="1368152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教學活動：</a:t>
            </a:r>
            <a:endParaRPr lang="en-US" altLang="zh-TW" dirty="0" smtClean="0"/>
          </a:p>
          <a:p>
            <a:r>
              <a:rPr lang="en-US" altLang="zh-TW" dirty="0" smtClean="0"/>
              <a:t>1</a:t>
            </a:r>
            <a:r>
              <a:rPr lang="en-US" altLang="zh-TW" dirty="0"/>
              <a:t>.	</a:t>
            </a:r>
            <a:r>
              <a:rPr lang="zh-TW" altLang="en-US" dirty="0"/>
              <a:t>分組工作</a:t>
            </a:r>
            <a:r>
              <a:rPr lang="zh-TW" altLang="en-US" dirty="0" smtClean="0"/>
              <a:t>分配    </a:t>
            </a:r>
            <a:r>
              <a:rPr lang="en-US" altLang="zh-TW" dirty="0" smtClean="0"/>
              <a:t>2.</a:t>
            </a:r>
            <a:r>
              <a:rPr lang="zh-TW" altLang="en-US" dirty="0" smtClean="0"/>
              <a:t>共同</a:t>
            </a:r>
            <a:r>
              <a:rPr lang="zh-TW" altLang="en-US" dirty="0"/>
              <a:t>討論學習單</a:t>
            </a: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主題二：討論學習單</a:t>
            </a:r>
            <a:endParaRPr lang="zh-TW" altLang="en-US" dirty="0"/>
          </a:p>
        </p:txBody>
      </p:sp>
      <p:pic>
        <p:nvPicPr>
          <p:cNvPr id="5" name="圖片 4" descr="D:\詩情話句照片\IMG201708020756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44974"/>
            <a:ext cx="338437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D:\詩情話句照片\IMG201708020756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86683"/>
            <a:ext cx="3528392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861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3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教學活動：</a:t>
            </a:r>
            <a:endParaRPr lang="en-US" altLang="zh-TW" dirty="0" smtClean="0"/>
          </a:p>
          <a:p>
            <a:r>
              <a:rPr lang="en-US" altLang="zh-TW" dirty="0" smtClean="0"/>
              <a:t>1</a:t>
            </a:r>
            <a:r>
              <a:rPr lang="en-US" altLang="zh-TW" dirty="0"/>
              <a:t>.	</a:t>
            </a:r>
            <a:r>
              <a:rPr lang="zh-TW" altLang="en-US" dirty="0"/>
              <a:t>分享作品</a:t>
            </a:r>
            <a:r>
              <a:rPr lang="zh-TW" altLang="en-US" dirty="0" smtClean="0"/>
              <a:t>    </a:t>
            </a:r>
            <a:r>
              <a:rPr lang="en-US" altLang="zh-TW" dirty="0" smtClean="0"/>
              <a:t>2.</a:t>
            </a:r>
            <a:r>
              <a:rPr lang="zh-TW" altLang="en-US" dirty="0"/>
              <a:t>對其他組別進行</a:t>
            </a:r>
            <a:r>
              <a:rPr lang="zh-TW" altLang="en-US" dirty="0" smtClean="0"/>
              <a:t>回饋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主題三：分享與討論</a:t>
            </a:r>
            <a:endParaRPr lang="zh-TW" altLang="en-US" dirty="0"/>
          </a:p>
        </p:txBody>
      </p:sp>
      <p:pic>
        <p:nvPicPr>
          <p:cNvPr id="5" name="圖片 4" descr="D:\詩情話句照片\IMG201708020809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545205" cy="2658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圖片 1" descr="描述: D:\詩情話句照片\IMG20170824065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" t="3275" r="2785" b="5458"/>
          <a:stretch>
            <a:fillRect/>
          </a:stretch>
        </p:blipFill>
        <p:spPr bwMode="auto">
          <a:xfrm rot="10800000">
            <a:off x="4571999" y="3358579"/>
            <a:ext cx="3888432" cy="275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00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zh-TW" altLang="en-US" dirty="0" smtClean="0"/>
              <a:t>學習單作品</a:t>
            </a:r>
            <a:endParaRPr lang="zh-TW" altLang="en-US" dirty="0"/>
          </a:p>
        </p:txBody>
      </p:sp>
      <p:pic>
        <p:nvPicPr>
          <p:cNvPr id="2050" name="圖片 1" descr="描述: D:\詩情話句照片\IMG20170822083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" b="5623"/>
          <a:stretch>
            <a:fillRect/>
          </a:stretch>
        </p:blipFill>
        <p:spPr bwMode="auto">
          <a:xfrm rot="5400000">
            <a:off x="-123522" y="2099290"/>
            <a:ext cx="499855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圖片 2" descr="描述: D:\詩情話句照片\IMG201708220839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" r="1755" b="1675"/>
          <a:stretch>
            <a:fillRect/>
          </a:stretch>
        </p:blipFill>
        <p:spPr bwMode="auto">
          <a:xfrm rot="-5400000">
            <a:off x="4486379" y="2140347"/>
            <a:ext cx="4769646" cy="3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46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01216" y="1772816"/>
            <a:ext cx="8229600" cy="1540768"/>
          </a:xfrm>
        </p:spPr>
        <p:txBody>
          <a:bodyPr/>
          <a:lstStyle/>
          <a:p>
            <a:r>
              <a:rPr lang="zh-TW" altLang="en-US" dirty="0" smtClean="0"/>
              <a:t>教學活動：</a:t>
            </a:r>
            <a:endParaRPr lang="en-US" altLang="zh-TW" dirty="0" smtClean="0"/>
          </a:p>
          <a:p>
            <a:pPr marL="0" lvl="0" indent="0">
              <a:buNone/>
            </a:pPr>
            <a:r>
              <a:rPr lang="zh-TW" altLang="en-US" dirty="0" smtClean="0"/>
              <a:t>   </a:t>
            </a:r>
            <a:r>
              <a:rPr lang="zh-TW" altLang="zh-TW" dirty="0" smtClean="0"/>
              <a:t>老師</a:t>
            </a:r>
            <a:r>
              <a:rPr lang="zh-TW" altLang="zh-TW" dirty="0"/>
              <a:t>課堂進行總結，針對各組表現提出建議</a:t>
            </a: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主題四：檢討與反思</a:t>
            </a:r>
            <a:endParaRPr lang="zh-TW" altLang="en-US" dirty="0"/>
          </a:p>
        </p:txBody>
      </p:sp>
      <p:pic>
        <p:nvPicPr>
          <p:cNvPr id="1026" name="圖片 3" descr="描述: D:\詩情話句照片\IMG201708020817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" t="14760"/>
          <a:stretch/>
        </p:blipFill>
        <p:spPr bwMode="auto">
          <a:xfrm>
            <a:off x="2339752" y="3212976"/>
            <a:ext cx="4752528" cy="317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94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/>
          </a:bodyPr>
          <a:lstStyle/>
          <a:p>
            <a:r>
              <a:rPr lang="zh-TW" altLang="zh-TW" sz="4400" dirty="0"/>
              <a:t>透過</a:t>
            </a:r>
            <a:r>
              <a:rPr lang="zh-TW" altLang="zh-TW" sz="4400" dirty="0">
                <a:solidFill>
                  <a:schemeClr val="accent2"/>
                </a:solidFill>
              </a:rPr>
              <a:t>團體學習</a:t>
            </a:r>
            <a:r>
              <a:rPr lang="zh-TW" altLang="zh-TW" sz="4400" dirty="0"/>
              <a:t>模式，學生能經由觀摩、分享與欣賞，培養良好的寫作態度與興趣，使學生循序漸進學習作文的技巧，</a:t>
            </a:r>
            <a:r>
              <a:rPr lang="zh-TW" altLang="zh-TW" sz="4400" dirty="0">
                <a:solidFill>
                  <a:schemeClr val="accent2"/>
                </a:solidFill>
              </a:rPr>
              <a:t>由細</a:t>
            </a:r>
            <a:r>
              <a:rPr lang="en-US" altLang="zh-TW" sz="4400" dirty="0">
                <a:solidFill>
                  <a:schemeClr val="accent2"/>
                </a:solidFill>
              </a:rPr>
              <a:t>(</a:t>
            </a:r>
            <a:r>
              <a:rPr lang="zh-TW" altLang="zh-TW" sz="4400" dirty="0">
                <a:solidFill>
                  <a:schemeClr val="accent2"/>
                </a:solidFill>
              </a:rPr>
              <a:t>句子</a:t>
            </a:r>
            <a:r>
              <a:rPr lang="en-US" altLang="zh-TW" sz="4400" dirty="0">
                <a:solidFill>
                  <a:schemeClr val="accent2"/>
                </a:solidFill>
              </a:rPr>
              <a:t>)</a:t>
            </a:r>
            <a:r>
              <a:rPr lang="zh-TW" altLang="zh-TW" sz="4400" dirty="0">
                <a:solidFill>
                  <a:schemeClr val="accent2"/>
                </a:solidFill>
              </a:rPr>
              <a:t>至廣</a:t>
            </a:r>
            <a:r>
              <a:rPr lang="en-US" altLang="zh-TW" sz="4400" dirty="0">
                <a:solidFill>
                  <a:schemeClr val="accent2"/>
                </a:solidFill>
              </a:rPr>
              <a:t>(</a:t>
            </a:r>
            <a:r>
              <a:rPr lang="zh-TW" altLang="zh-TW" sz="4400" dirty="0">
                <a:solidFill>
                  <a:schemeClr val="accent2"/>
                </a:solidFill>
              </a:rPr>
              <a:t>段落</a:t>
            </a:r>
            <a:r>
              <a:rPr lang="en-US" altLang="zh-TW" sz="4400" dirty="0">
                <a:solidFill>
                  <a:schemeClr val="accent2"/>
                </a:solidFill>
              </a:rPr>
              <a:t>)</a:t>
            </a:r>
            <a:r>
              <a:rPr lang="zh-TW" altLang="zh-TW" sz="4400" dirty="0">
                <a:solidFill>
                  <a:schemeClr val="accent2"/>
                </a:solidFill>
              </a:rPr>
              <a:t>練習</a:t>
            </a:r>
            <a:r>
              <a:rPr lang="zh-TW" altLang="zh-TW" sz="4400" dirty="0"/>
              <a:t>，並能具有</a:t>
            </a:r>
            <a:r>
              <a:rPr lang="zh-TW" altLang="zh-TW" sz="4400" dirty="0">
                <a:solidFill>
                  <a:schemeClr val="accent2"/>
                </a:solidFill>
              </a:rPr>
              <a:t>批判能力</a:t>
            </a:r>
            <a:r>
              <a:rPr lang="zh-TW" altLang="zh-TW" sz="4400" dirty="0"/>
              <a:t>。</a:t>
            </a:r>
            <a:endParaRPr lang="zh-TW" altLang="en-US" sz="44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6600" dirty="0" smtClean="0"/>
              <a:t>教學期望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676822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</TotalTime>
  <Words>172</Words>
  <Application>Microsoft Office PowerPoint</Application>
  <PresentationFormat>如螢幕大小 (4:3)</PresentationFormat>
  <Paragraphs>26</Paragraphs>
  <Slides>9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匯合</vt:lpstr>
      <vt:lpstr>詩情話句</vt:lpstr>
      <vt:lpstr>作品簡介</vt:lpstr>
      <vt:lpstr>教學內容</vt:lpstr>
      <vt:lpstr>主題一：引起動機</vt:lpstr>
      <vt:lpstr>主題二：討論學習單</vt:lpstr>
      <vt:lpstr>主題三：分享與討論</vt:lpstr>
      <vt:lpstr>學習單作品</vt:lpstr>
      <vt:lpstr>主題四：檢討與反思</vt:lpstr>
      <vt:lpstr>教學期望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詩情話句</dc:title>
  <dc:creator>Windows 使用者</dc:creator>
  <cp:lastModifiedBy>Windows 使用者</cp:lastModifiedBy>
  <cp:revision>28</cp:revision>
  <dcterms:created xsi:type="dcterms:W3CDTF">2017-08-23T05:54:52Z</dcterms:created>
  <dcterms:modified xsi:type="dcterms:W3CDTF">2017-08-24T22:34:49Z</dcterms:modified>
</cp:coreProperties>
</file>